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0.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5.xml" ContentType="application/vnd.openxmlformats-officedocument.drawingml.chart+xml"/>
  <Override PartName="/ppt/notesSlides/notesSlide62.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8.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charts/chart11.xml" ContentType="application/vnd.openxmlformats-officedocument.drawingml.chart+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media/image519.jpg" ContentType="image/jpg"/>
  <Override PartName="/ppt/media/image520.jpg" ContentType="image/jpg"/>
  <Override PartName="/ppt/media/image521.jpg" ContentType="image/jpg"/>
  <Override PartName="/ppt/media/image525.jpg" ContentType="image/jpg"/>
  <Override PartName="/ppt/media/image526.jpg" ContentType="image/jpg"/>
  <Override PartName="/ppt/media/image527.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 id="2147483676" r:id="rId2"/>
    <p:sldMasterId id="2147483678" r:id="rId3"/>
    <p:sldMasterId id="2147483690" r:id="rId4"/>
    <p:sldMasterId id="2147483800" r:id="rId5"/>
    <p:sldMasterId id="2147483802" r:id="rId6"/>
    <p:sldMasterId id="2147483805" r:id="rId7"/>
    <p:sldMasterId id="2147483807" r:id="rId8"/>
    <p:sldMasterId id="2147483811" r:id="rId9"/>
    <p:sldMasterId id="2147483813" r:id="rId10"/>
    <p:sldMasterId id="2147483820" r:id="rId11"/>
    <p:sldMasterId id="2147483837" r:id="rId12"/>
    <p:sldMasterId id="2147483861" r:id="rId13"/>
    <p:sldMasterId id="2147483864" r:id="rId14"/>
    <p:sldMasterId id="2147483870" r:id="rId15"/>
    <p:sldMasterId id="2147483878" r:id="rId16"/>
  </p:sldMasterIdLst>
  <p:notesMasterIdLst>
    <p:notesMasterId r:id="rId400"/>
  </p:notesMasterIdLst>
  <p:handoutMasterIdLst>
    <p:handoutMasterId r:id="rId401"/>
  </p:handoutMasterIdLst>
  <p:sldIdLst>
    <p:sldId id="1584" r:id="rId17"/>
    <p:sldId id="900" r:id="rId18"/>
    <p:sldId id="901" r:id="rId19"/>
    <p:sldId id="1281" r:id="rId20"/>
    <p:sldId id="1282" r:id="rId21"/>
    <p:sldId id="1283" r:id="rId22"/>
    <p:sldId id="1284" r:id="rId23"/>
    <p:sldId id="1285" r:id="rId24"/>
    <p:sldId id="1286" r:id="rId25"/>
    <p:sldId id="1287" r:id="rId26"/>
    <p:sldId id="1288" r:id="rId27"/>
    <p:sldId id="1289" r:id="rId28"/>
    <p:sldId id="1290" r:id="rId29"/>
    <p:sldId id="1291" r:id="rId30"/>
    <p:sldId id="1292" r:id="rId31"/>
    <p:sldId id="1293" r:id="rId32"/>
    <p:sldId id="1294" r:id="rId33"/>
    <p:sldId id="1295" r:id="rId34"/>
    <p:sldId id="1296" r:id="rId35"/>
    <p:sldId id="1297" r:id="rId36"/>
    <p:sldId id="1298" r:id="rId37"/>
    <p:sldId id="1299" r:id="rId38"/>
    <p:sldId id="1300" r:id="rId39"/>
    <p:sldId id="1301" r:id="rId40"/>
    <p:sldId id="1302" r:id="rId41"/>
    <p:sldId id="1303" r:id="rId42"/>
    <p:sldId id="1304" r:id="rId43"/>
    <p:sldId id="1305" r:id="rId44"/>
    <p:sldId id="1306" r:id="rId45"/>
    <p:sldId id="1307" r:id="rId46"/>
    <p:sldId id="1308" r:id="rId47"/>
    <p:sldId id="1309" r:id="rId48"/>
    <p:sldId id="1310" r:id="rId49"/>
    <p:sldId id="1311" r:id="rId50"/>
    <p:sldId id="1312" r:id="rId51"/>
    <p:sldId id="1313" r:id="rId52"/>
    <p:sldId id="1314" r:id="rId53"/>
    <p:sldId id="1315" r:id="rId54"/>
    <p:sldId id="1316" r:id="rId55"/>
    <p:sldId id="1317" r:id="rId56"/>
    <p:sldId id="1318" r:id="rId57"/>
    <p:sldId id="1319" r:id="rId58"/>
    <p:sldId id="1320" r:id="rId59"/>
    <p:sldId id="1321" r:id="rId60"/>
    <p:sldId id="1322" r:id="rId61"/>
    <p:sldId id="1323" r:id="rId62"/>
    <p:sldId id="1324" r:id="rId63"/>
    <p:sldId id="1325" r:id="rId64"/>
    <p:sldId id="1326" r:id="rId65"/>
    <p:sldId id="1327" r:id="rId66"/>
    <p:sldId id="1328" r:id="rId67"/>
    <p:sldId id="1329" r:id="rId68"/>
    <p:sldId id="1330" r:id="rId69"/>
    <p:sldId id="1331" r:id="rId70"/>
    <p:sldId id="1332" r:id="rId71"/>
    <p:sldId id="1333" r:id="rId72"/>
    <p:sldId id="1334" r:id="rId73"/>
    <p:sldId id="1335" r:id="rId74"/>
    <p:sldId id="1336" r:id="rId75"/>
    <p:sldId id="1337" r:id="rId76"/>
    <p:sldId id="1338" r:id="rId77"/>
    <p:sldId id="1339" r:id="rId78"/>
    <p:sldId id="1340" r:id="rId79"/>
    <p:sldId id="1341" r:id="rId80"/>
    <p:sldId id="1342" r:id="rId81"/>
    <p:sldId id="1343" r:id="rId82"/>
    <p:sldId id="1344" r:id="rId83"/>
    <p:sldId id="1345" r:id="rId84"/>
    <p:sldId id="1346" r:id="rId85"/>
    <p:sldId id="1347" r:id="rId86"/>
    <p:sldId id="1348" r:id="rId87"/>
    <p:sldId id="1349" r:id="rId88"/>
    <p:sldId id="1350" r:id="rId89"/>
    <p:sldId id="1351" r:id="rId90"/>
    <p:sldId id="1352" r:id="rId91"/>
    <p:sldId id="1353" r:id="rId92"/>
    <p:sldId id="1354" r:id="rId93"/>
    <p:sldId id="1355" r:id="rId94"/>
    <p:sldId id="1356" r:id="rId95"/>
    <p:sldId id="1357" r:id="rId96"/>
    <p:sldId id="1358" r:id="rId97"/>
    <p:sldId id="1359" r:id="rId98"/>
    <p:sldId id="1360" r:id="rId99"/>
    <p:sldId id="1361" r:id="rId100"/>
    <p:sldId id="1362" r:id="rId101"/>
    <p:sldId id="1363" r:id="rId102"/>
    <p:sldId id="1364" r:id="rId103"/>
    <p:sldId id="1365" r:id="rId104"/>
    <p:sldId id="1366" r:id="rId105"/>
    <p:sldId id="1367" r:id="rId106"/>
    <p:sldId id="1368" r:id="rId107"/>
    <p:sldId id="1369" r:id="rId108"/>
    <p:sldId id="1370" r:id="rId109"/>
    <p:sldId id="1371" r:id="rId110"/>
    <p:sldId id="1372" r:id="rId111"/>
    <p:sldId id="1373" r:id="rId112"/>
    <p:sldId id="1374" r:id="rId113"/>
    <p:sldId id="1375" r:id="rId114"/>
    <p:sldId id="1376" r:id="rId115"/>
    <p:sldId id="1377" r:id="rId116"/>
    <p:sldId id="1378" r:id="rId117"/>
    <p:sldId id="1379" r:id="rId118"/>
    <p:sldId id="1380" r:id="rId119"/>
    <p:sldId id="1381" r:id="rId120"/>
    <p:sldId id="1382" r:id="rId121"/>
    <p:sldId id="1383" r:id="rId122"/>
    <p:sldId id="1384" r:id="rId123"/>
    <p:sldId id="1385" r:id="rId124"/>
    <p:sldId id="1386" r:id="rId125"/>
    <p:sldId id="1387" r:id="rId126"/>
    <p:sldId id="1388" r:id="rId127"/>
    <p:sldId id="1389" r:id="rId128"/>
    <p:sldId id="1390" r:id="rId129"/>
    <p:sldId id="1391" r:id="rId130"/>
    <p:sldId id="1392" r:id="rId131"/>
    <p:sldId id="1393" r:id="rId132"/>
    <p:sldId id="1394" r:id="rId133"/>
    <p:sldId id="1395" r:id="rId134"/>
    <p:sldId id="1396" r:id="rId135"/>
    <p:sldId id="1397" r:id="rId136"/>
    <p:sldId id="1398" r:id="rId137"/>
    <p:sldId id="1399" r:id="rId138"/>
    <p:sldId id="1400" r:id="rId139"/>
    <p:sldId id="1401" r:id="rId140"/>
    <p:sldId id="1402" r:id="rId141"/>
    <p:sldId id="1403" r:id="rId142"/>
    <p:sldId id="1404" r:id="rId143"/>
    <p:sldId id="1405" r:id="rId144"/>
    <p:sldId id="1406" r:id="rId145"/>
    <p:sldId id="1407" r:id="rId146"/>
    <p:sldId id="1408" r:id="rId147"/>
    <p:sldId id="1409" r:id="rId148"/>
    <p:sldId id="1410" r:id="rId149"/>
    <p:sldId id="1411" r:id="rId150"/>
    <p:sldId id="1412" r:id="rId151"/>
    <p:sldId id="1413" r:id="rId152"/>
    <p:sldId id="1414" r:id="rId153"/>
    <p:sldId id="1415" r:id="rId154"/>
    <p:sldId id="1416" r:id="rId155"/>
    <p:sldId id="1417" r:id="rId156"/>
    <p:sldId id="1418" r:id="rId157"/>
    <p:sldId id="1419" r:id="rId158"/>
    <p:sldId id="1420" r:id="rId159"/>
    <p:sldId id="1421" r:id="rId160"/>
    <p:sldId id="1422" r:id="rId161"/>
    <p:sldId id="1423" r:id="rId162"/>
    <p:sldId id="1424" r:id="rId163"/>
    <p:sldId id="1425" r:id="rId164"/>
    <p:sldId id="1426" r:id="rId165"/>
    <p:sldId id="1427" r:id="rId166"/>
    <p:sldId id="1428" r:id="rId167"/>
    <p:sldId id="1429" r:id="rId168"/>
    <p:sldId id="1432" r:id="rId169"/>
    <p:sldId id="1433" r:id="rId170"/>
    <p:sldId id="1434" r:id="rId171"/>
    <p:sldId id="1435" r:id="rId172"/>
    <p:sldId id="1436" r:id="rId173"/>
    <p:sldId id="1437" r:id="rId174"/>
    <p:sldId id="1438" r:id="rId175"/>
    <p:sldId id="1439" r:id="rId176"/>
    <p:sldId id="1440" r:id="rId177"/>
    <p:sldId id="1441" r:id="rId178"/>
    <p:sldId id="1442" r:id="rId179"/>
    <p:sldId id="1443" r:id="rId180"/>
    <p:sldId id="1444" r:id="rId181"/>
    <p:sldId id="1445" r:id="rId182"/>
    <p:sldId id="1446" r:id="rId183"/>
    <p:sldId id="1447" r:id="rId184"/>
    <p:sldId id="1448" r:id="rId185"/>
    <p:sldId id="1449" r:id="rId186"/>
    <p:sldId id="1450" r:id="rId187"/>
    <p:sldId id="1451" r:id="rId188"/>
    <p:sldId id="1452" r:id="rId189"/>
    <p:sldId id="1453" r:id="rId190"/>
    <p:sldId id="1454" r:id="rId191"/>
    <p:sldId id="1455" r:id="rId192"/>
    <p:sldId id="1456" r:id="rId193"/>
    <p:sldId id="1457" r:id="rId194"/>
    <p:sldId id="1458" r:id="rId195"/>
    <p:sldId id="1459" r:id="rId196"/>
    <p:sldId id="1460" r:id="rId197"/>
    <p:sldId id="1461" r:id="rId198"/>
    <p:sldId id="1462" r:id="rId199"/>
    <p:sldId id="1463" r:id="rId200"/>
    <p:sldId id="1464" r:id="rId201"/>
    <p:sldId id="1465" r:id="rId202"/>
    <p:sldId id="1466" r:id="rId203"/>
    <p:sldId id="1467" r:id="rId204"/>
    <p:sldId id="1468" r:id="rId205"/>
    <p:sldId id="1469" r:id="rId206"/>
    <p:sldId id="1470" r:id="rId207"/>
    <p:sldId id="1471" r:id="rId208"/>
    <p:sldId id="1472" r:id="rId209"/>
    <p:sldId id="1473" r:id="rId210"/>
    <p:sldId id="1474" r:id="rId211"/>
    <p:sldId id="1475" r:id="rId212"/>
    <p:sldId id="1476" r:id="rId213"/>
    <p:sldId id="1477" r:id="rId214"/>
    <p:sldId id="1478" r:id="rId215"/>
    <p:sldId id="1479" r:id="rId216"/>
    <p:sldId id="1480" r:id="rId217"/>
    <p:sldId id="1481" r:id="rId218"/>
    <p:sldId id="1482" r:id="rId219"/>
    <p:sldId id="1483" r:id="rId220"/>
    <p:sldId id="1484" r:id="rId221"/>
    <p:sldId id="1485" r:id="rId222"/>
    <p:sldId id="1486" r:id="rId223"/>
    <p:sldId id="1487" r:id="rId224"/>
    <p:sldId id="1488" r:id="rId225"/>
    <p:sldId id="1489" r:id="rId226"/>
    <p:sldId id="1490" r:id="rId227"/>
    <p:sldId id="1491" r:id="rId228"/>
    <p:sldId id="1492" r:id="rId229"/>
    <p:sldId id="1493" r:id="rId230"/>
    <p:sldId id="1494" r:id="rId231"/>
    <p:sldId id="1495" r:id="rId232"/>
    <p:sldId id="1496" r:id="rId233"/>
    <p:sldId id="1497" r:id="rId234"/>
    <p:sldId id="1498" r:id="rId235"/>
    <p:sldId id="1499" r:id="rId236"/>
    <p:sldId id="1500" r:id="rId237"/>
    <p:sldId id="1501" r:id="rId238"/>
    <p:sldId id="1502" r:id="rId239"/>
    <p:sldId id="1503" r:id="rId240"/>
    <p:sldId id="1504" r:id="rId241"/>
    <p:sldId id="1505" r:id="rId242"/>
    <p:sldId id="1506" r:id="rId243"/>
    <p:sldId id="1507" r:id="rId244"/>
    <p:sldId id="1508" r:id="rId245"/>
    <p:sldId id="1509" r:id="rId246"/>
    <p:sldId id="1510" r:id="rId247"/>
    <p:sldId id="1511" r:id="rId248"/>
    <p:sldId id="1512" r:id="rId249"/>
    <p:sldId id="1513" r:id="rId250"/>
    <p:sldId id="1514" r:id="rId251"/>
    <p:sldId id="1515" r:id="rId252"/>
    <p:sldId id="1516" r:id="rId253"/>
    <p:sldId id="1517" r:id="rId254"/>
    <p:sldId id="1518" r:id="rId255"/>
    <p:sldId id="1519" r:id="rId256"/>
    <p:sldId id="1520" r:id="rId257"/>
    <p:sldId id="1521" r:id="rId258"/>
    <p:sldId id="1522" r:id="rId259"/>
    <p:sldId id="1523" r:id="rId260"/>
    <p:sldId id="1524" r:id="rId261"/>
    <p:sldId id="1525" r:id="rId262"/>
    <p:sldId id="1526" r:id="rId263"/>
    <p:sldId id="1527" r:id="rId264"/>
    <p:sldId id="1528" r:id="rId265"/>
    <p:sldId id="1529" r:id="rId266"/>
    <p:sldId id="1530" r:id="rId267"/>
    <p:sldId id="1531" r:id="rId268"/>
    <p:sldId id="1532" r:id="rId269"/>
    <p:sldId id="1533" r:id="rId270"/>
    <p:sldId id="1534" r:id="rId271"/>
    <p:sldId id="1535" r:id="rId272"/>
    <p:sldId id="1536" r:id="rId273"/>
    <p:sldId id="1537" r:id="rId274"/>
    <p:sldId id="1538" r:id="rId275"/>
    <p:sldId id="1539" r:id="rId276"/>
    <p:sldId id="1540" r:id="rId277"/>
    <p:sldId id="1541" r:id="rId278"/>
    <p:sldId id="1542" r:id="rId279"/>
    <p:sldId id="1543" r:id="rId280"/>
    <p:sldId id="1544" r:id="rId281"/>
    <p:sldId id="1545" r:id="rId282"/>
    <p:sldId id="1546" r:id="rId283"/>
    <p:sldId id="1547" r:id="rId284"/>
    <p:sldId id="1548" r:id="rId285"/>
    <p:sldId id="1549" r:id="rId286"/>
    <p:sldId id="1550" r:id="rId287"/>
    <p:sldId id="1551" r:id="rId288"/>
    <p:sldId id="1552" r:id="rId289"/>
    <p:sldId id="1553" r:id="rId290"/>
    <p:sldId id="1554" r:id="rId291"/>
    <p:sldId id="1555" r:id="rId292"/>
    <p:sldId id="1556" r:id="rId293"/>
    <p:sldId id="1557" r:id="rId294"/>
    <p:sldId id="1558" r:id="rId295"/>
    <p:sldId id="1559" r:id="rId296"/>
    <p:sldId id="1560" r:id="rId297"/>
    <p:sldId id="1561" r:id="rId298"/>
    <p:sldId id="1562" r:id="rId299"/>
    <p:sldId id="1563" r:id="rId300"/>
    <p:sldId id="1564" r:id="rId301"/>
    <p:sldId id="1565" r:id="rId302"/>
    <p:sldId id="1566" r:id="rId303"/>
    <p:sldId id="1567" r:id="rId304"/>
    <p:sldId id="1568" r:id="rId305"/>
    <p:sldId id="1569" r:id="rId306"/>
    <p:sldId id="1570" r:id="rId307"/>
    <p:sldId id="1571" r:id="rId308"/>
    <p:sldId id="1572" r:id="rId309"/>
    <p:sldId id="1573" r:id="rId310"/>
    <p:sldId id="1574" r:id="rId311"/>
    <p:sldId id="1575" r:id="rId312"/>
    <p:sldId id="1576" r:id="rId313"/>
    <p:sldId id="1577" r:id="rId314"/>
    <p:sldId id="1578" r:id="rId315"/>
    <p:sldId id="1579" r:id="rId316"/>
    <p:sldId id="1580" r:id="rId317"/>
    <p:sldId id="1581" r:id="rId318"/>
    <p:sldId id="1582" r:id="rId319"/>
    <p:sldId id="1583" r:id="rId320"/>
    <p:sldId id="1203" r:id="rId321"/>
    <p:sldId id="1204" r:id="rId322"/>
    <p:sldId id="1205" r:id="rId323"/>
    <p:sldId id="1206" r:id="rId324"/>
    <p:sldId id="1207" r:id="rId325"/>
    <p:sldId id="1208" r:id="rId326"/>
    <p:sldId id="1209" r:id="rId327"/>
    <p:sldId id="1210" r:id="rId328"/>
    <p:sldId id="1211" r:id="rId329"/>
    <p:sldId id="1212" r:id="rId330"/>
    <p:sldId id="1213" r:id="rId331"/>
    <p:sldId id="1214" r:id="rId332"/>
    <p:sldId id="1215" r:id="rId333"/>
    <p:sldId id="1216" r:id="rId334"/>
    <p:sldId id="1217" r:id="rId335"/>
    <p:sldId id="1218" r:id="rId336"/>
    <p:sldId id="1219" r:id="rId337"/>
    <p:sldId id="1220" r:id="rId338"/>
    <p:sldId id="1221" r:id="rId339"/>
    <p:sldId id="1222" r:id="rId340"/>
    <p:sldId id="1223" r:id="rId341"/>
    <p:sldId id="1224" r:id="rId342"/>
    <p:sldId id="1225" r:id="rId343"/>
    <p:sldId id="1226" r:id="rId344"/>
    <p:sldId id="1227" r:id="rId345"/>
    <p:sldId id="1228" r:id="rId346"/>
    <p:sldId id="1229" r:id="rId347"/>
    <p:sldId id="1230" r:id="rId348"/>
    <p:sldId id="1231" r:id="rId349"/>
    <p:sldId id="1232" r:id="rId350"/>
    <p:sldId id="1233" r:id="rId351"/>
    <p:sldId id="1234" r:id="rId352"/>
    <p:sldId id="1235" r:id="rId353"/>
    <p:sldId id="1236" r:id="rId354"/>
    <p:sldId id="1237" r:id="rId355"/>
    <p:sldId id="1238" r:id="rId356"/>
    <p:sldId id="1239" r:id="rId357"/>
    <p:sldId id="1240" r:id="rId358"/>
    <p:sldId id="1241" r:id="rId359"/>
    <p:sldId id="1242" r:id="rId360"/>
    <p:sldId id="1243" r:id="rId361"/>
    <p:sldId id="1244" r:id="rId362"/>
    <p:sldId id="1245" r:id="rId363"/>
    <p:sldId id="1246" r:id="rId364"/>
    <p:sldId id="1247" r:id="rId365"/>
    <p:sldId id="1248" r:id="rId366"/>
    <p:sldId id="1249" r:id="rId367"/>
    <p:sldId id="1250" r:id="rId368"/>
    <p:sldId id="1251" r:id="rId369"/>
    <p:sldId id="1252" r:id="rId370"/>
    <p:sldId id="1253" r:id="rId371"/>
    <p:sldId id="1254" r:id="rId372"/>
    <p:sldId id="1255" r:id="rId373"/>
    <p:sldId id="1256" r:id="rId374"/>
    <p:sldId id="1257" r:id="rId375"/>
    <p:sldId id="1258" r:id="rId376"/>
    <p:sldId id="1259" r:id="rId377"/>
    <p:sldId id="1260" r:id="rId378"/>
    <p:sldId id="1261" r:id="rId379"/>
    <p:sldId id="1262" r:id="rId380"/>
    <p:sldId id="1263" r:id="rId381"/>
    <p:sldId id="1264" r:id="rId382"/>
    <p:sldId id="1265" r:id="rId383"/>
    <p:sldId id="1266" r:id="rId384"/>
    <p:sldId id="1267" r:id="rId385"/>
    <p:sldId id="1268" r:id="rId386"/>
    <p:sldId id="1269" r:id="rId387"/>
    <p:sldId id="1270" r:id="rId388"/>
    <p:sldId id="1271" r:id="rId389"/>
    <p:sldId id="1272" r:id="rId390"/>
    <p:sldId id="1273" r:id="rId391"/>
    <p:sldId id="1274" r:id="rId392"/>
    <p:sldId id="1275" r:id="rId393"/>
    <p:sldId id="1276" r:id="rId394"/>
    <p:sldId id="1277" r:id="rId395"/>
    <p:sldId id="1278" r:id="rId396"/>
    <p:sldId id="1279" r:id="rId397"/>
    <p:sldId id="1280" r:id="rId398"/>
    <p:sldId id="899" r:id="rId399"/>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rentine GILLE-PERRIER" initials="CG" lastIdx="10" clrIdx="0"/>
  <p:cmAuthor id="1" name="bastef75n" initials="F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tijl, licht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Stijl, licht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31" autoAdjust="0"/>
    <p:restoredTop sz="94629" autoAdjust="0"/>
  </p:normalViewPr>
  <p:slideViewPr>
    <p:cSldViewPr snapToGrid="0" snapToObjects="1">
      <p:cViewPr varScale="1">
        <p:scale>
          <a:sx n="83" d="100"/>
          <a:sy n="83" d="100"/>
        </p:scale>
        <p:origin x="1709" y="67"/>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1.xml"/><Relationship Id="rId299" Type="http://schemas.openxmlformats.org/officeDocument/2006/relationships/slide" Target="slides/slide283.xml"/><Relationship Id="rId21" Type="http://schemas.openxmlformats.org/officeDocument/2006/relationships/slide" Target="slides/slide5.xml"/><Relationship Id="rId63" Type="http://schemas.openxmlformats.org/officeDocument/2006/relationships/slide" Target="slides/slide47.xml"/><Relationship Id="rId159" Type="http://schemas.openxmlformats.org/officeDocument/2006/relationships/slide" Target="slides/slide143.xml"/><Relationship Id="rId324" Type="http://schemas.openxmlformats.org/officeDocument/2006/relationships/slide" Target="slides/slide308.xml"/><Relationship Id="rId366" Type="http://schemas.openxmlformats.org/officeDocument/2006/relationships/slide" Target="slides/slide350.xml"/><Relationship Id="rId170" Type="http://schemas.openxmlformats.org/officeDocument/2006/relationships/slide" Target="slides/slide154.xml"/><Relationship Id="rId226" Type="http://schemas.openxmlformats.org/officeDocument/2006/relationships/slide" Target="slides/slide210.xml"/><Relationship Id="rId268" Type="http://schemas.openxmlformats.org/officeDocument/2006/relationships/slide" Target="slides/slide252.xml"/><Relationship Id="rId32" Type="http://schemas.openxmlformats.org/officeDocument/2006/relationships/slide" Target="slides/slide16.xml"/><Relationship Id="rId74" Type="http://schemas.openxmlformats.org/officeDocument/2006/relationships/slide" Target="slides/slide58.xml"/><Relationship Id="rId128" Type="http://schemas.openxmlformats.org/officeDocument/2006/relationships/slide" Target="slides/slide112.xml"/><Relationship Id="rId335" Type="http://schemas.openxmlformats.org/officeDocument/2006/relationships/slide" Target="slides/slide319.xml"/><Relationship Id="rId377" Type="http://schemas.openxmlformats.org/officeDocument/2006/relationships/slide" Target="slides/slide361.xml"/><Relationship Id="rId5" Type="http://schemas.openxmlformats.org/officeDocument/2006/relationships/slideMaster" Target="slideMasters/slideMaster5.xml"/><Relationship Id="rId181" Type="http://schemas.openxmlformats.org/officeDocument/2006/relationships/slide" Target="slides/slide165.xml"/><Relationship Id="rId237" Type="http://schemas.openxmlformats.org/officeDocument/2006/relationships/slide" Target="slides/slide221.xml"/><Relationship Id="rId402" Type="http://schemas.openxmlformats.org/officeDocument/2006/relationships/commentAuthors" Target="commentAuthors.xml"/><Relationship Id="rId279" Type="http://schemas.openxmlformats.org/officeDocument/2006/relationships/slide" Target="slides/slide263.xml"/><Relationship Id="rId43" Type="http://schemas.openxmlformats.org/officeDocument/2006/relationships/slide" Target="slides/slide27.xml"/><Relationship Id="rId139" Type="http://schemas.openxmlformats.org/officeDocument/2006/relationships/slide" Target="slides/slide123.xml"/><Relationship Id="rId290" Type="http://schemas.openxmlformats.org/officeDocument/2006/relationships/slide" Target="slides/slide274.xml"/><Relationship Id="rId304" Type="http://schemas.openxmlformats.org/officeDocument/2006/relationships/slide" Target="slides/slide288.xml"/><Relationship Id="rId346" Type="http://schemas.openxmlformats.org/officeDocument/2006/relationships/slide" Target="slides/slide330.xml"/><Relationship Id="rId388" Type="http://schemas.openxmlformats.org/officeDocument/2006/relationships/slide" Target="slides/slide372.xml"/><Relationship Id="rId85" Type="http://schemas.openxmlformats.org/officeDocument/2006/relationships/slide" Target="slides/slide69.xml"/><Relationship Id="rId150" Type="http://schemas.openxmlformats.org/officeDocument/2006/relationships/slide" Target="slides/slide134.xml"/><Relationship Id="rId192" Type="http://schemas.openxmlformats.org/officeDocument/2006/relationships/slide" Target="slides/slide176.xml"/><Relationship Id="rId206" Type="http://schemas.openxmlformats.org/officeDocument/2006/relationships/slide" Target="slides/slide190.xml"/><Relationship Id="rId248" Type="http://schemas.openxmlformats.org/officeDocument/2006/relationships/slide" Target="slides/slide232.xml"/><Relationship Id="rId12" Type="http://schemas.openxmlformats.org/officeDocument/2006/relationships/slideMaster" Target="slideMasters/slideMaster12.xml"/><Relationship Id="rId108" Type="http://schemas.openxmlformats.org/officeDocument/2006/relationships/slide" Target="slides/slide92.xml"/><Relationship Id="rId315" Type="http://schemas.openxmlformats.org/officeDocument/2006/relationships/slide" Target="slides/slide299.xml"/><Relationship Id="rId357" Type="http://schemas.openxmlformats.org/officeDocument/2006/relationships/slide" Target="slides/slide341.xml"/><Relationship Id="rId54" Type="http://schemas.openxmlformats.org/officeDocument/2006/relationships/slide" Target="slides/slide38.xml"/><Relationship Id="rId96" Type="http://schemas.openxmlformats.org/officeDocument/2006/relationships/slide" Target="slides/slide80.xml"/><Relationship Id="rId161" Type="http://schemas.openxmlformats.org/officeDocument/2006/relationships/slide" Target="slides/slide145.xml"/><Relationship Id="rId217" Type="http://schemas.openxmlformats.org/officeDocument/2006/relationships/slide" Target="slides/slide201.xml"/><Relationship Id="rId399" Type="http://schemas.openxmlformats.org/officeDocument/2006/relationships/slide" Target="slides/slide383.xml"/><Relationship Id="rId259" Type="http://schemas.openxmlformats.org/officeDocument/2006/relationships/slide" Target="slides/slide243.xml"/><Relationship Id="rId23" Type="http://schemas.openxmlformats.org/officeDocument/2006/relationships/slide" Target="slides/slide7.xml"/><Relationship Id="rId119" Type="http://schemas.openxmlformats.org/officeDocument/2006/relationships/slide" Target="slides/slide103.xml"/><Relationship Id="rId270" Type="http://schemas.openxmlformats.org/officeDocument/2006/relationships/slide" Target="slides/slide254.xml"/><Relationship Id="rId326" Type="http://schemas.openxmlformats.org/officeDocument/2006/relationships/slide" Target="slides/slide310.xml"/><Relationship Id="rId65" Type="http://schemas.openxmlformats.org/officeDocument/2006/relationships/slide" Target="slides/slide49.xml"/><Relationship Id="rId130" Type="http://schemas.openxmlformats.org/officeDocument/2006/relationships/slide" Target="slides/slide114.xml"/><Relationship Id="rId368" Type="http://schemas.openxmlformats.org/officeDocument/2006/relationships/slide" Target="slides/slide352.xml"/><Relationship Id="rId172" Type="http://schemas.openxmlformats.org/officeDocument/2006/relationships/slide" Target="slides/slide156.xml"/><Relationship Id="rId228" Type="http://schemas.openxmlformats.org/officeDocument/2006/relationships/slide" Target="slides/slide212.xml"/><Relationship Id="rId281" Type="http://schemas.openxmlformats.org/officeDocument/2006/relationships/slide" Target="slides/slide265.xml"/><Relationship Id="rId337" Type="http://schemas.openxmlformats.org/officeDocument/2006/relationships/slide" Target="slides/slide321.xml"/><Relationship Id="rId34" Type="http://schemas.openxmlformats.org/officeDocument/2006/relationships/slide" Target="slides/slide18.xml"/><Relationship Id="rId76" Type="http://schemas.openxmlformats.org/officeDocument/2006/relationships/slide" Target="slides/slide60.xml"/><Relationship Id="rId141" Type="http://schemas.openxmlformats.org/officeDocument/2006/relationships/slide" Target="slides/slide125.xml"/><Relationship Id="rId379" Type="http://schemas.openxmlformats.org/officeDocument/2006/relationships/slide" Target="slides/slide363.xml"/><Relationship Id="rId7" Type="http://schemas.openxmlformats.org/officeDocument/2006/relationships/slideMaster" Target="slideMasters/slideMaster7.xml"/><Relationship Id="rId183" Type="http://schemas.openxmlformats.org/officeDocument/2006/relationships/slide" Target="slides/slide167.xml"/><Relationship Id="rId239" Type="http://schemas.openxmlformats.org/officeDocument/2006/relationships/slide" Target="slides/slide223.xml"/><Relationship Id="rId390" Type="http://schemas.openxmlformats.org/officeDocument/2006/relationships/slide" Target="slides/slide374.xml"/><Relationship Id="rId404" Type="http://schemas.openxmlformats.org/officeDocument/2006/relationships/viewProps" Target="viewProps.xml"/><Relationship Id="rId250" Type="http://schemas.openxmlformats.org/officeDocument/2006/relationships/slide" Target="slides/slide234.xml"/><Relationship Id="rId292" Type="http://schemas.openxmlformats.org/officeDocument/2006/relationships/slide" Target="slides/slide276.xml"/><Relationship Id="rId306" Type="http://schemas.openxmlformats.org/officeDocument/2006/relationships/slide" Target="slides/slide290.xml"/><Relationship Id="rId45" Type="http://schemas.openxmlformats.org/officeDocument/2006/relationships/slide" Target="slides/slide29.xml"/><Relationship Id="rId87" Type="http://schemas.openxmlformats.org/officeDocument/2006/relationships/slide" Target="slides/slide71.xml"/><Relationship Id="rId110" Type="http://schemas.openxmlformats.org/officeDocument/2006/relationships/slide" Target="slides/slide94.xml"/><Relationship Id="rId348" Type="http://schemas.openxmlformats.org/officeDocument/2006/relationships/slide" Target="slides/slide332.xml"/><Relationship Id="rId152" Type="http://schemas.openxmlformats.org/officeDocument/2006/relationships/slide" Target="slides/slide136.xml"/><Relationship Id="rId194" Type="http://schemas.openxmlformats.org/officeDocument/2006/relationships/slide" Target="slides/slide178.xml"/><Relationship Id="rId208" Type="http://schemas.openxmlformats.org/officeDocument/2006/relationships/slide" Target="slides/slide192.xml"/><Relationship Id="rId261" Type="http://schemas.openxmlformats.org/officeDocument/2006/relationships/slide" Target="slides/slide245.xml"/><Relationship Id="rId14" Type="http://schemas.openxmlformats.org/officeDocument/2006/relationships/slideMaster" Target="slideMasters/slideMaster14.xml"/><Relationship Id="rId56" Type="http://schemas.openxmlformats.org/officeDocument/2006/relationships/slide" Target="slides/slide40.xml"/><Relationship Id="rId317" Type="http://schemas.openxmlformats.org/officeDocument/2006/relationships/slide" Target="slides/slide301.xml"/><Relationship Id="rId359" Type="http://schemas.openxmlformats.org/officeDocument/2006/relationships/slide" Target="slides/slide343.xml"/><Relationship Id="rId98" Type="http://schemas.openxmlformats.org/officeDocument/2006/relationships/slide" Target="slides/slide82.xml"/><Relationship Id="rId121" Type="http://schemas.openxmlformats.org/officeDocument/2006/relationships/slide" Target="slides/slide105.xml"/><Relationship Id="rId163" Type="http://schemas.openxmlformats.org/officeDocument/2006/relationships/slide" Target="slides/slide147.xml"/><Relationship Id="rId219" Type="http://schemas.openxmlformats.org/officeDocument/2006/relationships/slide" Target="slides/slide203.xml"/><Relationship Id="rId370" Type="http://schemas.openxmlformats.org/officeDocument/2006/relationships/slide" Target="slides/slide354.xml"/><Relationship Id="rId230" Type="http://schemas.openxmlformats.org/officeDocument/2006/relationships/slide" Target="slides/slide214.xml"/><Relationship Id="rId25" Type="http://schemas.openxmlformats.org/officeDocument/2006/relationships/slide" Target="slides/slide9.xml"/><Relationship Id="rId67" Type="http://schemas.openxmlformats.org/officeDocument/2006/relationships/slide" Target="slides/slide51.xml"/><Relationship Id="rId272" Type="http://schemas.openxmlformats.org/officeDocument/2006/relationships/slide" Target="slides/slide256.xml"/><Relationship Id="rId328" Type="http://schemas.openxmlformats.org/officeDocument/2006/relationships/slide" Target="slides/slide312.xml"/><Relationship Id="rId132" Type="http://schemas.openxmlformats.org/officeDocument/2006/relationships/slide" Target="slides/slide116.xml"/><Relationship Id="rId174" Type="http://schemas.openxmlformats.org/officeDocument/2006/relationships/slide" Target="slides/slide158.xml"/><Relationship Id="rId381" Type="http://schemas.openxmlformats.org/officeDocument/2006/relationships/slide" Target="slides/slide365.xml"/><Relationship Id="rId241" Type="http://schemas.openxmlformats.org/officeDocument/2006/relationships/slide" Target="slides/slide225.xml"/><Relationship Id="rId36" Type="http://schemas.openxmlformats.org/officeDocument/2006/relationships/slide" Target="slides/slide20.xml"/><Relationship Id="rId283" Type="http://schemas.openxmlformats.org/officeDocument/2006/relationships/slide" Target="slides/slide267.xml"/><Relationship Id="rId339" Type="http://schemas.openxmlformats.org/officeDocument/2006/relationships/slide" Target="slides/slide323.xml"/><Relationship Id="rId78" Type="http://schemas.openxmlformats.org/officeDocument/2006/relationships/slide" Target="slides/slide62.xml"/><Relationship Id="rId101" Type="http://schemas.openxmlformats.org/officeDocument/2006/relationships/slide" Target="slides/slide85.xml"/><Relationship Id="rId143" Type="http://schemas.openxmlformats.org/officeDocument/2006/relationships/slide" Target="slides/slide127.xml"/><Relationship Id="rId185" Type="http://schemas.openxmlformats.org/officeDocument/2006/relationships/slide" Target="slides/slide169.xml"/><Relationship Id="rId350" Type="http://schemas.openxmlformats.org/officeDocument/2006/relationships/slide" Target="slides/slide334.xml"/><Relationship Id="rId406" Type="http://schemas.openxmlformats.org/officeDocument/2006/relationships/tableStyles" Target="tableStyles.xml"/><Relationship Id="rId9" Type="http://schemas.openxmlformats.org/officeDocument/2006/relationships/slideMaster" Target="slideMasters/slideMaster9.xml"/><Relationship Id="rId210" Type="http://schemas.openxmlformats.org/officeDocument/2006/relationships/slide" Target="slides/slide194.xml"/><Relationship Id="rId392" Type="http://schemas.openxmlformats.org/officeDocument/2006/relationships/slide" Target="slides/slide376.xml"/><Relationship Id="rId252" Type="http://schemas.openxmlformats.org/officeDocument/2006/relationships/slide" Target="slides/slide236.xml"/><Relationship Id="rId294" Type="http://schemas.openxmlformats.org/officeDocument/2006/relationships/slide" Target="slides/slide278.xml"/><Relationship Id="rId308" Type="http://schemas.openxmlformats.org/officeDocument/2006/relationships/slide" Target="slides/slide292.xml"/><Relationship Id="rId47" Type="http://schemas.openxmlformats.org/officeDocument/2006/relationships/slide" Target="slides/slide31.xml"/><Relationship Id="rId89" Type="http://schemas.openxmlformats.org/officeDocument/2006/relationships/slide" Target="slides/slide73.xml"/><Relationship Id="rId112" Type="http://schemas.openxmlformats.org/officeDocument/2006/relationships/slide" Target="slides/slide96.xml"/><Relationship Id="rId154" Type="http://schemas.openxmlformats.org/officeDocument/2006/relationships/slide" Target="slides/slide138.xml"/><Relationship Id="rId361" Type="http://schemas.openxmlformats.org/officeDocument/2006/relationships/slide" Target="slides/slide345.xml"/><Relationship Id="rId196"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5.xml"/><Relationship Id="rId263" Type="http://schemas.openxmlformats.org/officeDocument/2006/relationships/slide" Target="slides/slide247.xml"/><Relationship Id="rId319" Type="http://schemas.openxmlformats.org/officeDocument/2006/relationships/slide" Target="slides/slide303.xml"/><Relationship Id="rId58" Type="http://schemas.openxmlformats.org/officeDocument/2006/relationships/slide" Target="slides/slide42.xml"/><Relationship Id="rId123" Type="http://schemas.openxmlformats.org/officeDocument/2006/relationships/slide" Target="slides/slide107.xml"/><Relationship Id="rId330" Type="http://schemas.openxmlformats.org/officeDocument/2006/relationships/slide" Target="slides/slide314.xml"/><Relationship Id="rId165" Type="http://schemas.openxmlformats.org/officeDocument/2006/relationships/slide" Target="slides/slide149.xml"/><Relationship Id="rId372" Type="http://schemas.openxmlformats.org/officeDocument/2006/relationships/slide" Target="slides/slide356.xml"/><Relationship Id="rId211" Type="http://schemas.openxmlformats.org/officeDocument/2006/relationships/slide" Target="slides/slide195.xml"/><Relationship Id="rId232" Type="http://schemas.openxmlformats.org/officeDocument/2006/relationships/slide" Target="slides/slide216.xml"/><Relationship Id="rId253" Type="http://schemas.openxmlformats.org/officeDocument/2006/relationships/slide" Target="slides/slide237.xml"/><Relationship Id="rId274" Type="http://schemas.openxmlformats.org/officeDocument/2006/relationships/slide" Target="slides/slide258.xml"/><Relationship Id="rId295" Type="http://schemas.openxmlformats.org/officeDocument/2006/relationships/slide" Target="slides/slide279.xml"/><Relationship Id="rId309" Type="http://schemas.openxmlformats.org/officeDocument/2006/relationships/slide" Target="slides/slide293.xml"/><Relationship Id="rId27" Type="http://schemas.openxmlformats.org/officeDocument/2006/relationships/slide" Target="slides/slide11.xml"/><Relationship Id="rId48" Type="http://schemas.openxmlformats.org/officeDocument/2006/relationships/slide" Target="slides/slide32.xml"/><Relationship Id="rId69" Type="http://schemas.openxmlformats.org/officeDocument/2006/relationships/slide" Target="slides/slide53.xml"/><Relationship Id="rId113" Type="http://schemas.openxmlformats.org/officeDocument/2006/relationships/slide" Target="slides/slide97.xml"/><Relationship Id="rId134" Type="http://schemas.openxmlformats.org/officeDocument/2006/relationships/slide" Target="slides/slide118.xml"/><Relationship Id="rId320" Type="http://schemas.openxmlformats.org/officeDocument/2006/relationships/slide" Target="slides/slide304.xml"/><Relationship Id="rId80" Type="http://schemas.openxmlformats.org/officeDocument/2006/relationships/slide" Target="slides/slide64.xml"/><Relationship Id="rId155" Type="http://schemas.openxmlformats.org/officeDocument/2006/relationships/slide" Target="slides/slide139.xml"/><Relationship Id="rId176" Type="http://schemas.openxmlformats.org/officeDocument/2006/relationships/slide" Target="slides/slide160.xml"/><Relationship Id="rId197" Type="http://schemas.openxmlformats.org/officeDocument/2006/relationships/slide" Target="slides/slide181.xml"/><Relationship Id="rId341" Type="http://schemas.openxmlformats.org/officeDocument/2006/relationships/slide" Target="slides/slide325.xml"/><Relationship Id="rId362" Type="http://schemas.openxmlformats.org/officeDocument/2006/relationships/slide" Target="slides/slide346.xml"/><Relationship Id="rId383" Type="http://schemas.openxmlformats.org/officeDocument/2006/relationships/slide" Target="slides/slide367.xml"/><Relationship Id="rId201" Type="http://schemas.openxmlformats.org/officeDocument/2006/relationships/slide" Target="slides/slide185.xml"/><Relationship Id="rId222" Type="http://schemas.openxmlformats.org/officeDocument/2006/relationships/slide" Target="slides/slide206.xml"/><Relationship Id="rId243" Type="http://schemas.openxmlformats.org/officeDocument/2006/relationships/slide" Target="slides/slide227.xml"/><Relationship Id="rId264" Type="http://schemas.openxmlformats.org/officeDocument/2006/relationships/slide" Target="slides/slide248.xml"/><Relationship Id="rId285" Type="http://schemas.openxmlformats.org/officeDocument/2006/relationships/slide" Target="slides/slide269.xml"/><Relationship Id="rId17" Type="http://schemas.openxmlformats.org/officeDocument/2006/relationships/slide" Target="slides/slide1.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24" Type="http://schemas.openxmlformats.org/officeDocument/2006/relationships/slide" Target="slides/slide108.xml"/><Relationship Id="rId310" Type="http://schemas.openxmlformats.org/officeDocument/2006/relationships/slide" Target="slides/slide294.xml"/><Relationship Id="rId70" Type="http://schemas.openxmlformats.org/officeDocument/2006/relationships/slide" Target="slides/slide54.xml"/><Relationship Id="rId91" Type="http://schemas.openxmlformats.org/officeDocument/2006/relationships/slide" Target="slides/slide75.xml"/><Relationship Id="rId145" Type="http://schemas.openxmlformats.org/officeDocument/2006/relationships/slide" Target="slides/slide129.xml"/><Relationship Id="rId166" Type="http://schemas.openxmlformats.org/officeDocument/2006/relationships/slide" Target="slides/slide150.xml"/><Relationship Id="rId187" Type="http://schemas.openxmlformats.org/officeDocument/2006/relationships/slide" Target="slides/slide171.xml"/><Relationship Id="rId331" Type="http://schemas.openxmlformats.org/officeDocument/2006/relationships/slide" Target="slides/slide315.xml"/><Relationship Id="rId352" Type="http://schemas.openxmlformats.org/officeDocument/2006/relationships/slide" Target="slides/slide336.xml"/><Relationship Id="rId373" Type="http://schemas.openxmlformats.org/officeDocument/2006/relationships/slide" Target="slides/slide357.xml"/><Relationship Id="rId394" Type="http://schemas.openxmlformats.org/officeDocument/2006/relationships/slide" Target="slides/slide378.xml"/><Relationship Id="rId1" Type="http://schemas.openxmlformats.org/officeDocument/2006/relationships/slideMaster" Target="slideMasters/slideMaster1.xml"/><Relationship Id="rId212" Type="http://schemas.openxmlformats.org/officeDocument/2006/relationships/slide" Target="slides/slide196.xml"/><Relationship Id="rId233" Type="http://schemas.openxmlformats.org/officeDocument/2006/relationships/slide" Target="slides/slide217.xml"/><Relationship Id="rId254" Type="http://schemas.openxmlformats.org/officeDocument/2006/relationships/slide" Target="slides/slide238.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275" Type="http://schemas.openxmlformats.org/officeDocument/2006/relationships/slide" Target="slides/slide259.xml"/><Relationship Id="rId296" Type="http://schemas.openxmlformats.org/officeDocument/2006/relationships/slide" Target="slides/slide280.xml"/><Relationship Id="rId300" Type="http://schemas.openxmlformats.org/officeDocument/2006/relationships/slide" Target="slides/slide284.xml"/><Relationship Id="rId60" Type="http://schemas.openxmlformats.org/officeDocument/2006/relationships/slide" Target="slides/slide44.xml"/><Relationship Id="rId81" Type="http://schemas.openxmlformats.org/officeDocument/2006/relationships/slide" Target="slides/slide65.xml"/><Relationship Id="rId135" Type="http://schemas.openxmlformats.org/officeDocument/2006/relationships/slide" Target="slides/slide119.xml"/><Relationship Id="rId156" Type="http://schemas.openxmlformats.org/officeDocument/2006/relationships/slide" Target="slides/slide140.xml"/><Relationship Id="rId177" Type="http://schemas.openxmlformats.org/officeDocument/2006/relationships/slide" Target="slides/slide161.xml"/><Relationship Id="rId198" Type="http://schemas.openxmlformats.org/officeDocument/2006/relationships/slide" Target="slides/slide182.xml"/><Relationship Id="rId321" Type="http://schemas.openxmlformats.org/officeDocument/2006/relationships/slide" Target="slides/slide305.xml"/><Relationship Id="rId342" Type="http://schemas.openxmlformats.org/officeDocument/2006/relationships/slide" Target="slides/slide326.xml"/><Relationship Id="rId363" Type="http://schemas.openxmlformats.org/officeDocument/2006/relationships/slide" Target="slides/slide347.xml"/><Relationship Id="rId384" Type="http://schemas.openxmlformats.org/officeDocument/2006/relationships/slide" Target="slides/slide368.xml"/><Relationship Id="rId202" Type="http://schemas.openxmlformats.org/officeDocument/2006/relationships/slide" Target="slides/slide186.xml"/><Relationship Id="rId223" Type="http://schemas.openxmlformats.org/officeDocument/2006/relationships/slide" Target="slides/slide207.xml"/><Relationship Id="rId244" Type="http://schemas.openxmlformats.org/officeDocument/2006/relationships/slide" Target="slides/slide228.xml"/><Relationship Id="rId18" Type="http://schemas.openxmlformats.org/officeDocument/2006/relationships/slide" Target="slides/slide2.xml"/><Relationship Id="rId39" Type="http://schemas.openxmlformats.org/officeDocument/2006/relationships/slide" Target="slides/slide23.xml"/><Relationship Id="rId265" Type="http://schemas.openxmlformats.org/officeDocument/2006/relationships/slide" Target="slides/slide249.xml"/><Relationship Id="rId286" Type="http://schemas.openxmlformats.org/officeDocument/2006/relationships/slide" Target="slides/slide270.xml"/><Relationship Id="rId50" Type="http://schemas.openxmlformats.org/officeDocument/2006/relationships/slide" Target="slides/slide34.xml"/><Relationship Id="rId104" Type="http://schemas.openxmlformats.org/officeDocument/2006/relationships/slide" Target="slides/slide88.xml"/><Relationship Id="rId125" Type="http://schemas.openxmlformats.org/officeDocument/2006/relationships/slide" Target="slides/slide109.xml"/><Relationship Id="rId146" Type="http://schemas.openxmlformats.org/officeDocument/2006/relationships/slide" Target="slides/slide130.xml"/><Relationship Id="rId167" Type="http://schemas.openxmlformats.org/officeDocument/2006/relationships/slide" Target="slides/slide151.xml"/><Relationship Id="rId188" Type="http://schemas.openxmlformats.org/officeDocument/2006/relationships/slide" Target="slides/slide172.xml"/><Relationship Id="rId311" Type="http://schemas.openxmlformats.org/officeDocument/2006/relationships/slide" Target="slides/slide295.xml"/><Relationship Id="rId332" Type="http://schemas.openxmlformats.org/officeDocument/2006/relationships/slide" Target="slides/slide316.xml"/><Relationship Id="rId353" Type="http://schemas.openxmlformats.org/officeDocument/2006/relationships/slide" Target="slides/slide337.xml"/><Relationship Id="rId374" Type="http://schemas.openxmlformats.org/officeDocument/2006/relationships/slide" Target="slides/slide358.xml"/><Relationship Id="rId395" Type="http://schemas.openxmlformats.org/officeDocument/2006/relationships/slide" Target="slides/slide379.xml"/><Relationship Id="rId71" Type="http://schemas.openxmlformats.org/officeDocument/2006/relationships/slide" Target="slides/slide55.xml"/><Relationship Id="rId92" Type="http://schemas.openxmlformats.org/officeDocument/2006/relationships/slide" Target="slides/slide76.xml"/><Relationship Id="rId213" Type="http://schemas.openxmlformats.org/officeDocument/2006/relationships/slide" Target="slides/slide197.xml"/><Relationship Id="rId234" Type="http://schemas.openxmlformats.org/officeDocument/2006/relationships/slide" Target="slides/slide218.xml"/><Relationship Id="rId2" Type="http://schemas.openxmlformats.org/officeDocument/2006/relationships/slideMaster" Target="slideMasters/slideMaster2.xml"/><Relationship Id="rId29" Type="http://schemas.openxmlformats.org/officeDocument/2006/relationships/slide" Target="slides/slide13.xml"/><Relationship Id="rId255" Type="http://schemas.openxmlformats.org/officeDocument/2006/relationships/slide" Target="slides/slide239.xml"/><Relationship Id="rId276" Type="http://schemas.openxmlformats.org/officeDocument/2006/relationships/slide" Target="slides/slide260.xml"/><Relationship Id="rId297" Type="http://schemas.openxmlformats.org/officeDocument/2006/relationships/slide" Target="slides/slide281.xml"/><Relationship Id="rId40" Type="http://schemas.openxmlformats.org/officeDocument/2006/relationships/slide" Target="slides/slide24.xml"/><Relationship Id="rId115" Type="http://schemas.openxmlformats.org/officeDocument/2006/relationships/slide" Target="slides/slide99.xml"/><Relationship Id="rId136" Type="http://schemas.openxmlformats.org/officeDocument/2006/relationships/slide" Target="slides/slide120.xml"/><Relationship Id="rId157" Type="http://schemas.openxmlformats.org/officeDocument/2006/relationships/slide" Target="slides/slide141.xml"/><Relationship Id="rId178" Type="http://schemas.openxmlformats.org/officeDocument/2006/relationships/slide" Target="slides/slide162.xml"/><Relationship Id="rId301" Type="http://schemas.openxmlformats.org/officeDocument/2006/relationships/slide" Target="slides/slide285.xml"/><Relationship Id="rId322" Type="http://schemas.openxmlformats.org/officeDocument/2006/relationships/slide" Target="slides/slide306.xml"/><Relationship Id="rId343" Type="http://schemas.openxmlformats.org/officeDocument/2006/relationships/slide" Target="slides/slide327.xml"/><Relationship Id="rId364" Type="http://schemas.openxmlformats.org/officeDocument/2006/relationships/slide" Target="slides/slide348.xml"/><Relationship Id="rId61" Type="http://schemas.openxmlformats.org/officeDocument/2006/relationships/slide" Target="slides/slide45.xml"/><Relationship Id="rId82" Type="http://schemas.openxmlformats.org/officeDocument/2006/relationships/slide" Target="slides/slide66.xml"/><Relationship Id="rId199" Type="http://schemas.openxmlformats.org/officeDocument/2006/relationships/slide" Target="slides/slide183.xml"/><Relationship Id="rId203" Type="http://schemas.openxmlformats.org/officeDocument/2006/relationships/slide" Target="slides/slide187.xml"/><Relationship Id="rId385" Type="http://schemas.openxmlformats.org/officeDocument/2006/relationships/slide" Target="slides/slide369.xml"/><Relationship Id="rId19" Type="http://schemas.openxmlformats.org/officeDocument/2006/relationships/slide" Target="slides/slide3.xml"/><Relationship Id="rId224" Type="http://schemas.openxmlformats.org/officeDocument/2006/relationships/slide" Target="slides/slide208.xml"/><Relationship Id="rId245" Type="http://schemas.openxmlformats.org/officeDocument/2006/relationships/slide" Target="slides/slide229.xml"/><Relationship Id="rId266" Type="http://schemas.openxmlformats.org/officeDocument/2006/relationships/slide" Target="slides/slide250.xml"/><Relationship Id="rId287" Type="http://schemas.openxmlformats.org/officeDocument/2006/relationships/slide" Target="slides/slide271.xml"/><Relationship Id="rId30" Type="http://schemas.openxmlformats.org/officeDocument/2006/relationships/slide" Target="slides/slide14.xml"/><Relationship Id="rId105" Type="http://schemas.openxmlformats.org/officeDocument/2006/relationships/slide" Target="slides/slide89.xml"/><Relationship Id="rId126" Type="http://schemas.openxmlformats.org/officeDocument/2006/relationships/slide" Target="slides/slide110.xml"/><Relationship Id="rId147" Type="http://schemas.openxmlformats.org/officeDocument/2006/relationships/slide" Target="slides/slide131.xml"/><Relationship Id="rId168" Type="http://schemas.openxmlformats.org/officeDocument/2006/relationships/slide" Target="slides/slide152.xml"/><Relationship Id="rId312" Type="http://schemas.openxmlformats.org/officeDocument/2006/relationships/slide" Target="slides/slide296.xml"/><Relationship Id="rId333" Type="http://schemas.openxmlformats.org/officeDocument/2006/relationships/slide" Target="slides/slide317.xml"/><Relationship Id="rId354" Type="http://schemas.openxmlformats.org/officeDocument/2006/relationships/slide" Target="slides/slide33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189" Type="http://schemas.openxmlformats.org/officeDocument/2006/relationships/slide" Target="slides/slide173.xml"/><Relationship Id="rId375" Type="http://schemas.openxmlformats.org/officeDocument/2006/relationships/slide" Target="slides/slide359.xml"/><Relationship Id="rId396" Type="http://schemas.openxmlformats.org/officeDocument/2006/relationships/slide" Target="slides/slide380.xml"/><Relationship Id="rId3" Type="http://schemas.openxmlformats.org/officeDocument/2006/relationships/slideMaster" Target="slideMasters/slideMaster3.xml"/><Relationship Id="rId214" Type="http://schemas.openxmlformats.org/officeDocument/2006/relationships/slide" Target="slides/slide198.xml"/><Relationship Id="rId235" Type="http://schemas.openxmlformats.org/officeDocument/2006/relationships/slide" Target="slides/slide219.xml"/><Relationship Id="rId256" Type="http://schemas.openxmlformats.org/officeDocument/2006/relationships/slide" Target="slides/slide240.xml"/><Relationship Id="rId277" Type="http://schemas.openxmlformats.org/officeDocument/2006/relationships/slide" Target="slides/slide261.xml"/><Relationship Id="rId298" Type="http://schemas.openxmlformats.org/officeDocument/2006/relationships/slide" Target="slides/slide282.xml"/><Relationship Id="rId400" Type="http://schemas.openxmlformats.org/officeDocument/2006/relationships/notesMaster" Target="notesMasters/notesMaster1.xml"/><Relationship Id="rId116" Type="http://schemas.openxmlformats.org/officeDocument/2006/relationships/slide" Target="slides/slide100.xml"/><Relationship Id="rId137" Type="http://schemas.openxmlformats.org/officeDocument/2006/relationships/slide" Target="slides/slide121.xml"/><Relationship Id="rId158" Type="http://schemas.openxmlformats.org/officeDocument/2006/relationships/slide" Target="slides/slide142.xml"/><Relationship Id="rId302" Type="http://schemas.openxmlformats.org/officeDocument/2006/relationships/slide" Target="slides/slide286.xml"/><Relationship Id="rId323" Type="http://schemas.openxmlformats.org/officeDocument/2006/relationships/slide" Target="slides/slide307.xml"/><Relationship Id="rId344" Type="http://schemas.openxmlformats.org/officeDocument/2006/relationships/slide" Target="slides/slide328.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179" Type="http://schemas.openxmlformats.org/officeDocument/2006/relationships/slide" Target="slides/slide163.xml"/><Relationship Id="rId365" Type="http://schemas.openxmlformats.org/officeDocument/2006/relationships/slide" Target="slides/slide349.xml"/><Relationship Id="rId386" Type="http://schemas.openxmlformats.org/officeDocument/2006/relationships/slide" Target="slides/slide370.xml"/><Relationship Id="rId190" Type="http://schemas.openxmlformats.org/officeDocument/2006/relationships/slide" Target="slides/slide174.xml"/><Relationship Id="rId204" Type="http://schemas.openxmlformats.org/officeDocument/2006/relationships/slide" Target="slides/slide188.xml"/><Relationship Id="rId225" Type="http://schemas.openxmlformats.org/officeDocument/2006/relationships/slide" Target="slides/slide209.xml"/><Relationship Id="rId246" Type="http://schemas.openxmlformats.org/officeDocument/2006/relationships/slide" Target="slides/slide230.xml"/><Relationship Id="rId267" Type="http://schemas.openxmlformats.org/officeDocument/2006/relationships/slide" Target="slides/slide251.xml"/><Relationship Id="rId288" Type="http://schemas.openxmlformats.org/officeDocument/2006/relationships/slide" Target="slides/slide272.xml"/><Relationship Id="rId106" Type="http://schemas.openxmlformats.org/officeDocument/2006/relationships/slide" Target="slides/slide90.xml"/><Relationship Id="rId127" Type="http://schemas.openxmlformats.org/officeDocument/2006/relationships/slide" Target="slides/slide111.xml"/><Relationship Id="rId313" Type="http://schemas.openxmlformats.org/officeDocument/2006/relationships/slide" Target="slides/slide297.xml"/><Relationship Id="rId10" Type="http://schemas.openxmlformats.org/officeDocument/2006/relationships/slideMaster" Target="slideMasters/slideMaster10.xml"/><Relationship Id="rId31" Type="http://schemas.openxmlformats.org/officeDocument/2006/relationships/slide" Target="slides/slide15.xml"/><Relationship Id="rId52" Type="http://schemas.openxmlformats.org/officeDocument/2006/relationships/slide" Target="slides/slide36.xml"/><Relationship Id="rId73" Type="http://schemas.openxmlformats.org/officeDocument/2006/relationships/slide" Target="slides/slide57.xml"/><Relationship Id="rId94" Type="http://schemas.openxmlformats.org/officeDocument/2006/relationships/slide" Target="slides/slide78.xml"/><Relationship Id="rId148" Type="http://schemas.openxmlformats.org/officeDocument/2006/relationships/slide" Target="slides/slide132.xml"/><Relationship Id="rId169" Type="http://schemas.openxmlformats.org/officeDocument/2006/relationships/slide" Target="slides/slide153.xml"/><Relationship Id="rId334" Type="http://schemas.openxmlformats.org/officeDocument/2006/relationships/slide" Target="slides/slide318.xml"/><Relationship Id="rId355" Type="http://schemas.openxmlformats.org/officeDocument/2006/relationships/slide" Target="slides/slide339.xml"/><Relationship Id="rId376" Type="http://schemas.openxmlformats.org/officeDocument/2006/relationships/slide" Target="slides/slide360.xml"/><Relationship Id="rId397" Type="http://schemas.openxmlformats.org/officeDocument/2006/relationships/slide" Target="slides/slide381.xml"/><Relationship Id="rId4" Type="http://schemas.openxmlformats.org/officeDocument/2006/relationships/slideMaster" Target="slideMasters/slideMaster4.xml"/><Relationship Id="rId180" Type="http://schemas.openxmlformats.org/officeDocument/2006/relationships/slide" Target="slides/slide164.xml"/><Relationship Id="rId215" Type="http://schemas.openxmlformats.org/officeDocument/2006/relationships/slide" Target="slides/slide199.xml"/><Relationship Id="rId236" Type="http://schemas.openxmlformats.org/officeDocument/2006/relationships/slide" Target="slides/slide220.xml"/><Relationship Id="rId257" Type="http://schemas.openxmlformats.org/officeDocument/2006/relationships/slide" Target="slides/slide241.xml"/><Relationship Id="rId278" Type="http://schemas.openxmlformats.org/officeDocument/2006/relationships/slide" Target="slides/slide262.xml"/><Relationship Id="rId401" Type="http://schemas.openxmlformats.org/officeDocument/2006/relationships/handoutMaster" Target="handoutMasters/handoutMaster1.xml"/><Relationship Id="rId303" Type="http://schemas.openxmlformats.org/officeDocument/2006/relationships/slide" Target="slides/slide287.xml"/><Relationship Id="rId42" Type="http://schemas.openxmlformats.org/officeDocument/2006/relationships/slide" Target="slides/slide26.xml"/><Relationship Id="rId84" Type="http://schemas.openxmlformats.org/officeDocument/2006/relationships/slide" Target="slides/slide68.xml"/><Relationship Id="rId138" Type="http://schemas.openxmlformats.org/officeDocument/2006/relationships/slide" Target="slides/slide122.xml"/><Relationship Id="rId345" Type="http://schemas.openxmlformats.org/officeDocument/2006/relationships/slide" Target="slides/slide329.xml"/><Relationship Id="rId387" Type="http://schemas.openxmlformats.org/officeDocument/2006/relationships/slide" Target="slides/slide371.xml"/><Relationship Id="rId191" Type="http://schemas.openxmlformats.org/officeDocument/2006/relationships/slide" Target="slides/slide175.xml"/><Relationship Id="rId205" Type="http://schemas.openxmlformats.org/officeDocument/2006/relationships/slide" Target="slides/slide189.xml"/><Relationship Id="rId247" Type="http://schemas.openxmlformats.org/officeDocument/2006/relationships/slide" Target="slides/slide231.xml"/><Relationship Id="rId107" Type="http://schemas.openxmlformats.org/officeDocument/2006/relationships/slide" Target="slides/slide91.xml"/><Relationship Id="rId289" Type="http://schemas.openxmlformats.org/officeDocument/2006/relationships/slide" Target="slides/slide273.xml"/><Relationship Id="rId11" Type="http://schemas.openxmlformats.org/officeDocument/2006/relationships/slideMaster" Target="slideMasters/slideMaster11.xml"/><Relationship Id="rId53" Type="http://schemas.openxmlformats.org/officeDocument/2006/relationships/slide" Target="slides/slide37.xml"/><Relationship Id="rId149" Type="http://schemas.openxmlformats.org/officeDocument/2006/relationships/slide" Target="slides/slide133.xml"/><Relationship Id="rId314" Type="http://schemas.openxmlformats.org/officeDocument/2006/relationships/slide" Target="slides/slide298.xml"/><Relationship Id="rId356" Type="http://schemas.openxmlformats.org/officeDocument/2006/relationships/slide" Target="slides/slide340.xml"/><Relationship Id="rId398" Type="http://schemas.openxmlformats.org/officeDocument/2006/relationships/slide" Target="slides/slide382.xml"/><Relationship Id="rId95" Type="http://schemas.openxmlformats.org/officeDocument/2006/relationships/slide" Target="slides/slide79.xml"/><Relationship Id="rId160" Type="http://schemas.openxmlformats.org/officeDocument/2006/relationships/slide" Target="slides/slide144.xml"/><Relationship Id="rId216" Type="http://schemas.openxmlformats.org/officeDocument/2006/relationships/slide" Target="slides/slide200.xml"/><Relationship Id="rId258" Type="http://schemas.openxmlformats.org/officeDocument/2006/relationships/slide" Target="slides/slide242.xml"/><Relationship Id="rId22" Type="http://schemas.openxmlformats.org/officeDocument/2006/relationships/slide" Target="slides/slide6.xml"/><Relationship Id="rId64" Type="http://schemas.openxmlformats.org/officeDocument/2006/relationships/slide" Target="slides/slide48.xml"/><Relationship Id="rId118" Type="http://schemas.openxmlformats.org/officeDocument/2006/relationships/slide" Target="slides/slide102.xml"/><Relationship Id="rId325" Type="http://schemas.openxmlformats.org/officeDocument/2006/relationships/slide" Target="slides/slide309.xml"/><Relationship Id="rId367" Type="http://schemas.openxmlformats.org/officeDocument/2006/relationships/slide" Target="slides/slide351.xml"/><Relationship Id="rId171" Type="http://schemas.openxmlformats.org/officeDocument/2006/relationships/slide" Target="slides/slide155.xml"/><Relationship Id="rId227" Type="http://schemas.openxmlformats.org/officeDocument/2006/relationships/slide" Target="slides/slide211.xml"/><Relationship Id="rId269" Type="http://schemas.openxmlformats.org/officeDocument/2006/relationships/slide" Target="slides/slide253.xml"/><Relationship Id="rId33" Type="http://schemas.openxmlformats.org/officeDocument/2006/relationships/slide" Target="slides/slide17.xml"/><Relationship Id="rId129" Type="http://schemas.openxmlformats.org/officeDocument/2006/relationships/slide" Target="slides/slide113.xml"/><Relationship Id="rId280" Type="http://schemas.openxmlformats.org/officeDocument/2006/relationships/slide" Target="slides/slide264.xml"/><Relationship Id="rId336" Type="http://schemas.openxmlformats.org/officeDocument/2006/relationships/slide" Target="slides/slide320.xml"/><Relationship Id="rId75" Type="http://schemas.openxmlformats.org/officeDocument/2006/relationships/slide" Target="slides/slide59.xml"/><Relationship Id="rId140" Type="http://schemas.openxmlformats.org/officeDocument/2006/relationships/slide" Target="slides/slide124.xml"/><Relationship Id="rId182" Type="http://schemas.openxmlformats.org/officeDocument/2006/relationships/slide" Target="slides/slide166.xml"/><Relationship Id="rId378" Type="http://schemas.openxmlformats.org/officeDocument/2006/relationships/slide" Target="slides/slide362.xml"/><Relationship Id="rId403" Type="http://schemas.openxmlformats.org/officeDocument/2006/relationships/presProps" Target="presProps.xml"/><Relationship Id="rId6" Type="http://schemas.openxmlformats.org/officeDocument/2006/relationships/slideMaster" Target="slideMasters/slideMaster6.xml"/><Relationship Id="rId238" Type="http://schemas.openxmlformats.org/officeDocument/2006/relationships/slide" Target="slides/slide222.xml"/><Relationship Id="rId291" Type="http://schemas.openxmlformats.org/officeDocument/2006/relationships/slide" Target="slides/slide275.xml"/><Relationship Id="rId305" Type="http://schemas.openxmlformats.org/officeDocument/2006/relationships/slide" Target="slides/slide289.xml"/><Relationship Id="rId347" Type="http://schemas.openxmlformats.org/officeDocument/2006/relationships/slide" Target="slides/slide331.xml"/><Relationship Id="rId44" Type="http://schemas.openxmlformats.org/officeDocument/2006/relationships/slide" Target="slides/slide28.xml"/><Relationship Id="rId86" Type="http://schemas.openxmlformats.org/officeDocument/2006/relationships/slide" Target="slides/slide70.xml"/><Relationship Id="rId151" Type="http://schemas.openxmlformats.org/officeDocument/2006/relationships/slide" Target="slides/slide135.xml"/><Relationship Id="rId389" Type="http://schemas.openxmlformats.org/officeDocument/2006/relationships/slide" Target="slides/slide373.xml"/><Relationship Id="rId193" Type="http://schemas.openxmlformats.org/officeDocument/2006/relationships/slide" Target="slides/slide177.xml"/><Relationship Id="rId207" Type="http://schemas.openxmlformats.org/officeDocument/2006/relationships/slide" Target="slides/slide191.xml"/><Relationship Id="rId249" Type="http://schemas.openxmlformats.org/officeDocument/2006/relationships/slide" Target="slides/slide233.xml"/><Relationship Id="rId13" Type="http://schemas.openxmlformats.org/officeDocument/2006/relationships/slideMaster" Target="slideMasters/slideMaster13.xml"/><Relationship Id="rId109" Type="http://schemas.openxmlformats.org/officeDocument/2006/relationships/slide" Target="slides/slide93.xml"/><Relationship Id="rId260" Type="http://schemas.openxmlformats.org/officeDocument/2006/relationships/slide" Target="slides/slide244.xml"/><Relationship Id="rId316" Type="http://schemas.openxmlformats.org/officeDocument/2006/relationships/slide" Target="slides/slide300.xml"/><Relationship Id="rId55" Type="http://schemas.openxmlformats.org/officeDocument/2006/relationships/slide" Target="slides/slide39.xml"/><Relationship Id="rId97" Type="http://schemas.openxmlformats.org/officeDocument/2006/relationships/slide" Target="slides/slide81.xml"/><Relationship Id="rId120" Type="http://schemas.openxmlformats.org/officeDocument/2006/relationships/slide" Target="slides/slide104.xml"/><Relationship Id="rId358" Type="http://schemas.openxmlformats.org/officeDocument/2006/relationships/slide" Target="slides/slide342.xml"/><Relationship Id="rId162" Type="http://schemas.openxmlformats.org/officeDocument/2006/relationships/slide" Target="slides/slide146.xml"/><Relationship Id="rId218" Type="http://schemas.openxmlformats.org/officeDocument/2006/relationships/slide" Target="slides/slide202.xml"/><Relationship Id="rId271" Type="http://schemas.openxmlformats.org/officeDocument/2006/relationships/slide" Target="slides/slide255.xml"/><Relationship Id="rId24" Type="http://schemas.openxmlformats.org/officeDocument/2006/relationships/slide" Target="slides/slide8.xml"/><Relationship Id="rId66" Type="http://schemas.openxmlformats.org/officeDocument/2006/relationships/slide" Target="slides/slide50.xml"/><Relationship Id="rId131" Type="http://schemas.openxmlformats.org/officeDocument/2006/relationships/slide" Target="slides/slide115.xml"/><Relationship Id="rId327" Type="http://schemas.openxmlformats.org/officeDocument/2006/relationships/slide" Target="slides/slide311.xml"/><Relationship Id="rId369" Type="http://schemas.openxmlformats.org/officeDocument/2006/relationships/slide" Target="slides/slide353.xml"/><Relationship Id="rId173" Type="http://schemas.openxmlformats.org/officeDocument/2006/relationships/slide" Target="slides/slide157.xml"/><Relationship Id="rId229" Type="http://schemas.openxmlformats.org/officeDocument/2006/relationships/slide" Target="slides/slide213.xml"/><Relationship Id="rId380" Type="http://schemas.openxmlformats.org/officeDocument/2006/relationships/slide" Target="slides/slide364.xml"/><Relationship Id="rId240" Type="http://schemas.openxmlformats.org/officeDocument/2006/relationships/slide" Target="slides/slide224.xml"/><Relationship Id="rId35" Type="http://schemas.openxmlformats.org/officeDocument/2006/relationships/slide" Target="slides/slide19.xml"/><Relationship Id="rId77" Type="http://schemas.openxmlformats.org/officeDocument/2006/relationships/slide" Target="slides/slide61.xml"/><Relationship Id="rId100" Type="http://schemas.openxmlformats.org/officeDocument/2006/relationships/slide" Target="slides/slide84.xml"/><Relationship Id="rId282" Type="http://schemas.openxmlformats.org/officeDocument/2006/relationships/slide" Target="slides/slide266.xml"/><Relationship Id="rId338" Type="http://schemas.openxmlformats.org/officeDocument/2006/relationships/slide" Target="slides/slide322.xml"/><Relationship Id="rId8" Type="http://schemas.openxmlformats.org/officeDocument/2006/relationships/slideMaster" Target="slideMasters/slideMaster8.xml"/><Relationship Id="rId142" Type="http://schemas.openxmlformats.org/officeDocument/2006/relationships/slide" Target="slides/slide126.xml"/><Relationship Id="rId184" Type="http://schemas.openxmlformats.org/officeDocument/2006/relationships/slide" Target="slides/slide168.xml"/><Relationship Id="rId391" Type="http://schemas.openxmlformats.org/officeDocument/2006/relationships/slide" Target="slides/slide375.xml"/><Relationship Id="rId405" Type="http://schemas.openxmlformats.org/officeDocument/2006/relationships/theme" Target="theme/theme1.xml"/><Relationship Id="rId251" Type="http://schemas.openxmlformats.org/officeDocument/2006/relationships/slide" Target="slides/slide235.xml"/><Relationship Id="rId46" Type="http://schemas.openxmlformats.org/officeDocument/2006/relationships/slide" Target="slides/slide30.xml"/><Relationship Id="rId293" Type="http://schemas.openxmlformats.org/officeDocument/2006/relationships/slide" Target="slides/slide277.xml"/><Relationship Id="rId307" Type="http://schemas.openxmlformats.org/officeDocument/2006/relationships/slide" Target="slides/slide291.xml"/><Relationship Id="rId349" Type="http://schemas.openxmlformats.org/officeDocument/2006/relationships/slide" Target="slides/slide333.xml"/><Relationship Id="rId88" Type="http://schemas.openxmlformats.org/officeDocument/2006/relationships/slide" Target="slides/slide72.xml"/><Relationship Id="rId111" Type="http://schemas.openxmlformats.org/officeDocument/2006/relationships/slide" Target="slides/slide95.xml"/><Relationship Id="rId153" Type="http://schemas.openxmlformats.org/officeDocument/2006/relationships/slide" Target="slides/slide137.xml"/><Relationship Id="rId195" Type="http://schemas.openxmlformats.org/officeDocument/2006/relationships/slide" Target="slides/slide179.xml"/><Relationship Id="rId209" Type="http://schemas.openxmlformats.org/officeDocument/2006/relationships/slide" Target="slides/slide193.xml"/><Relationship Id="rId360" Type="http://schemas.openxmlformats.org/officeDocument/2006/relationships/slide" Target="slides/slide344.xml"/><Relationship Id="rId220" Type="http://schemas.openxmlformats.org/officeDocument/2006/relationships/slide" Target="slides/slide204.xml"/><Relationship Id="rId15" Type="http://schemas.openxmlformats.org/officeDocument/2006/relationships/slideMaster" Target="slideMasters/slideMaster15.xml"/><Relationship Id="rId57" Type="http://schemas.openxmlformats.org/officeDocument/2006/relationships/slide" Target="slides/slide41.xml"/><Relationship Id="rId262" Type="http://schemas.openxmlformats.org/officeDocument/2006/relationships/slide" Target="slides/slide246.xml"/><Relationship Id="rId318" Type="http://schemas.openxmlformats.org/officeDocument/2006/relationships/slide" Target="slides/slide302.xml"/><Relationship Id="rId99" Type="http://schemas.openxmlformats.org/officeDocument/2006/relationships/slide" Target="slides/slide83.xml"/><Relationship Id="rId122" Type="http://schemas.openxmlformats.org/officeDocument/2006/relationships/slide" Target="slides/slide106.xml"/><Relationship Id="rId164" Type="http://schemas.openxmlformats.org/officeDocument/2006/relationships/slide" Target="slides/slide148.xml"/><Relationship Id="rId371" Type="http://schemas.openxmlformats.org/officeDocument/2006/relationships/slide" Target="slides/slide355.xml"/><Relationship Id="rId26" Type="http://schemas.openxmlformats.org/officeDocument/2006/relationships/slide" Target="slides/slide10.xml"/><Relationship Id="rId231" Type="http://schemas.openxmlformats.org/officeDocument/2006/relationships/slide" Target="slides/slide215.xml"/><Relationship Id="rId273" Type="http://schemas.openxmlformats.org/officeDocument/2006/relationships/slide" Target="slides/slide257.xml"/><Relationship Id="rId329" Type="http://schemas.openxmlformats.org/officeDocument/2006/relationships/slide" Target="slides/slide313.xml"/><Relationship Id="rId68" Type="http://schemas.openxmlformats.org/officeDocument/2006/relationships/slide" Target="slides/slide52.xml"/><Relationship Id="rId133" Type="http://schemas.openxmlformats.org/officeDocument/2006/relationships/slide" Target="slides/slide117.xml"/><Relationship Id="rId175" Type="http://schemas.openxmlformats.org/officeDocument/2006/relationships/slide" Target="slides/slide159.xml"/><Relationship Id="rId340" Type="http://schemas.openxmlformats.org/officeDocument/2006/relationships/slide" Target="slides/slide324.xml"/><Relationship Id="rId200" Type="http://schemas.openxmlformats.org/officeDocument/2006/relationships/slide" Target="slides/slide184.xml"/><Relationship Id="rId382" Type="http://schemas.openxmlformats.org/officeDocument/2006/relationships/slide" Target="slides/slide366.xml"/><Relationship Id="rId242" Type="http://schemas.openxmlformats.org/officeDocument/2006/relationships/slide" Target="slides/slide226.xml"/><Relationship Id="rId284" Type="http://schemas.openxmlformats.org/officeDocument/2006/relationships/slide" Target="slides/slide268.xml"/><Relationship Id="rId37" Type="http://schemas.openxmlformats.org/officeDocument/2006/relationships/slide" Target="slides/slide21.xml"/><Relationship Id="rId79" Type="http://schemas.openxmlformats.org/officeDocument/2006/relationships/slide" Target="slides/slide63.xml"/><Relationship Id="rId102" Type="http://schemas.openxmlformats.org/officeDocument/2006/relationships/slide" Target="slides/slide86.xml"/><Relationship Id="rId144" Type="http://schemas.openxmlformats.org/officeDocument/2006/relationships/slide" Target="slides/slide128.xml"/><Relationship Id="rId90" Type="http://schemas.openxmlformats.org/officeDocument/2006/relationships/slide" Target="slides/slide74.xml"/><Relationship Id="rId186" Type="http://schemas.openxmlformats.org/officeDocument/2006/relationships/slide" Target="slides/slide170.xml"/><Relationship Id="rId351" Type="http://schemas.openxmlformats.org/officeDocument/2006/relationships/slide" Target="slides/slide335.xml"/><Relationship Id="rId393" Type="http://schemas.openxmlformats.org/officeDocument/2006/relationships/slide" Target="slides/slide37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werkblad.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werkblad5.xlsx"/><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werkblad6.xlsx"/></Relationships>
</file>

<file path=ppt/charts/_rels/chart12.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ITAIABCK01\root\Pascarella_L\Inno4Grass\T%205.2\materiale%20presentazione\istat\Dw532017_Lavorare.xls"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winfs-uni.top.gwdg.de\jissels$\johannes\Tagungen\2016\DGFZ_2016\Pachtpreise.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winfs-uni.top.gwdg.de\jissels$\johannes\Tagungen\2016\DGFZ_2016\Preise_Pflanzliche%20Produkte.xls"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oleObject" Target="file:///\\FS1neu\komainda\Literatur\Gr&#252;nland\D&#252;ngung\Herbstg&#252;lle\Lausen%20und%20Biernat,%202017.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werkblad1.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werkblad2.xlsx"/><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werkblad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werkblad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89" b="1" i="0" u="none" strike="noStrike" baseline="0">
                <a:solidFill>
                  <a:srgbClr val="000000"/>
                </a:solidFill>
                <a:latin typeface="Arial"/>
                <a:ea typeface="Arial"/>
                <a:cs typeface="Arial"/>
              </a:defRPr>
            </a:pPr>
            <a:r>
              <a:rPr lang="sv-SE" baseline="0" dirty="0" smtClean="0"/>
              <a:t>Concentration énergétique (digestibilité)</a:t>
            </a:r>
            <a:endParaRPr lang="sv-SE" dirty="0"/>
          </a:p>
        </c:rich>
      </c:tx>
      <c:layout>
        <c:manualLayout>
          <c:xMode val="edge"/>
          <c:yMode val="edge"/>
          <c:x val="0.41019112746284808"/>
          <c:y val="1.9444360276516651E-2"/>
        </c:manualLayout>
      </c:layout>
      <c:overlay val="0"/>
      <c:spPr>
        <a:noFill/>
        <a:ln w="28595">
          <a:noFill/>
        </a:ln>
      </c:spPr>
    </c:title>
    <c:autoTitleDeleted val="0"/>
    <c:plotArea>
      <c:layout>
        <c:manualLayout>
          <c:layoutTarget val="inner"/>
          <c:xMode val="edge"/>
          <c:yMode val="edge"/>
          <c:x val="0.14394904458598726"/>
          <c:y val="0.20555555555555555"/>
          <c:w val="0.6472154827787896"/>
          <c:h val="0.58611111111111114"/>
        </c:manualLayout>
      </c:layout>
      <c:lineChart>
        <c:grouping val="standard"/>
        <c:varyColors val="0"/>
        <c:ser>
          <c:idx val="0"/>
          <c:order val="0"/>
          <c:tx>
            <c:strRef>
              <c:f>Vallboken ! 6 $B$6</c:f>
              <c:strCache>
                <c:ptCount val="1"/>
                <c:pt idx="0">
                  <c:v>grÃ¤s</c:v>
                </c:pt>
              </c:strCache>
            </c:strRef>
          </c:tx>
          <c:spPr>
            <a:ln w="42892">
              <a:solidFill>
                <a:srgbClr val="000080"/>
              </a:solidFill>
              <a:prstDash val="solid"/>
            </a:ln>
          </c:spPr>
          <c:marker>
            <c:symbol val="diamond"/>
            <c:size val="5"/>
            <c:spPr>
              <a:solidFill>
                <a:srgbClr val="000080"/>
              </a:solidFill>
              <a:ln>
                <a:solidFill>
                  <a:srgbClr val="000080"/>
                </a:solidFill>
                <a:prstDash val="solid"/>
              </a:ln>
            </c:spPr>
          </c:marker>
          <c:cat>
            <c:strRef>
              <c:f>Vallboken ! $A$7:$A$10</c:f>
              <c:strCache>
                <c:ptCount val="4"/>
                <c:pt idx="0">
                  <c:v>2/6</c:v>
                </c:pt>
                <c:pt idx="1">
                  <c:v>9/6</c:v>
                </c:pt>
                <c:pt idx="2">
                  <c:v>16/6</c:v>
                </c:pt>
                <c:pt idx="3">
                  <c:v>23/6</c:v>
                </c:pt>
              </c:strCache>
            </c:strRef>
          </c:cat>
          <c:val>
            <c:numRef>
              <c:f>Vallboken!$B$7:$B$10</c:f>
              <c:numCache>
                <c:formatCode>General</c:formatCode>
                <c:ptCount val="4"/>
                <c:pt idx="0">
                  <c:v>10.8</c:v>
                </c:pt>
                <c:pt idx="1">
                  <c:v>10.3</c:v>
                </c:pt>
                <c:pt idx="2">
                  <c:v>9.8000000000000007</c:v>
                </c:pt>
                <c:pt idx="3">
                  <c:v>9.5</c:v>
                </c:pt>
              </c:numCache>
            </c:numRef>
          </c:val>
          <c:smooth val="0"/>
          <c:extLst>
            <c:ext xmlns:c16="http://schemas.microsoft.com/office/drawing/2014/chart" uri="{C3380CC4-5D6E-409C-BE32-E72D297353CC}">
              <c16:uniqueId val="{00000000-BB99-4111-B76E-70963DA09CB9}"/>
            </c:ext>
          </c:extLst>
        </c:ser>
        <c:ser>
          <c:idx val="1"/>
          <c:order val="1"/>
          <c:tx>
            <c:strRef>
              <c:f>Vallboken ! 6 $C$C$6</c:f>
              <c:strCache>
                <c:ptCount val="1"/>
                <c:pt idx="0">
                  <c:v>mur en blanc</c:v>
                </c:pt>
              </c:strCache>
            </c:strRef>
          </c:tx>
          <c:spPr>
            <a:ln w="42892">
              <a:solidFill>
                <a:srgbClr val="FF0000"/>
              </a:solidFill>
              <a:prstDash val="solid"/>
            </a:ln>
          </c:spPr>
          <c:marker>
            <c:symbol val="square"/>
            <c:size val="5"/>
            <c:spPr>
              <a:solidFill>
                <a:srgbClr val="FF0000"/>
              </a:solidFill>
              <a:ln>
                <a:solidFill>
                  <a:srgbClr val="FF0000"/>
                </a:solidFill>
                <a:prstDash val="solid"/>
              </a:ln>
            </c:spPr>
          </c:marker>
          <c:cat>
            <c:strRef>
              <c:f>Vallboken ! $A$7:$A$10</c:f>
              <c:strCache>
                <c:ptCount val="4"/>
                <c:pt idx="0">
                  <c:v>2/6</c:v>
                </c:pt>
                <c:pt idx="1">
                  <c:v>9/6</c:v>
                </c:pt>
                <c:pt idx="2">
                  <c:v>16/6</c:v>
                </c:pt>
                <c:pt idx="3">
                  <c:v>23/6</c:v>
                </c:pt>
              </c:strCache>
            </c:strRef>
          </c:cat>
          <c:val>
            <c:numRef>
              <c:f>Vallboken!$C$7:$C$10</c:f>
              <c:numCache>
                <c:formatCode>General</c:formatCode>
                <c:ptCount val="4"/>
                <c:pt idx="0">
                  <c:v>10.6</c:v>
                </c:pt>
                <c:pt idx="1">
                  <c:v>10.3</c:v>
                </c:pt>
                <c:pt idx="2">
                  <c:v>9.9</c:v>
                </c:pt>
                <c:pt idx="3">
                  <c:v>9.6999999999999993</c:v>
                </c:pt>
              </c:numCache>
            </c:numRef>
          </c:val>
          <c:smooth val="0"/>
          <c:extLst>
            <c:ext xmlns:c16="http://schemas.microsoft.com/office/drawing/2014/chart" uri="{C3380CC4-5D6E-409C-BE32-E72D297353CC}">
              <c16:uniqueId val="{00000001-BB99-4111-B76E-70963DA09CB9}"/>
            </c:ext>
          </c:extLst>
        </c:ser>
        <c:dLbls>
          <c:showLegendKey val="0"/>
          <c:showVal val="0"/>
          <c:showCatName val="0"/>
          <c:showSerName val="0"/>
          <c:showPercent val="0"/>
          <c:showBubbleSize val="0"/>
        </c:dLbls>
        <c:marker val="1"/>
        <c:smooth val="0"/>
        <c:axId val="476205056"/>
        <c:axId val="489361920"/>
      </c:lineChart>
      <c:catAx>
        <c:axId val="476205056"/>
        <c:scaling>
          <c:orientation val="minMax"/>
        </c:scaling>
        <c:delete val="0"/>
        <c:axPos val="b"/>
        <c:title>
          <c:tx>
            <c:rich>
              <a:bodyPr/>
              <a:lstStyle/>
              <a:p>
                <a:pPr>
                  <a:defRPr sz="1351" b="1" i="0" u="none" strike="noStrike" baseline="0">
                    <a:solidFill>
                      <a:srgbClr val="000000"/>
                    </a:solidFill>
                    <a:latin typeface="Arial"/>
                    <a:ea typeface="Arial"/>
                    <a:cs typeface="Arial"/>
                  </a:defRPr>
                </a:pPr>
                <a:r>
                  <a:rPr lang="sv-SE" dirty="0" smtClean="0"/>
                  <a:t>Date de récolte</a:t>
                </a:r>
                <a:endParaRPr lang="sv-SE" dirty="0"/>
              </a:p>
            </c:rich>
          </c:tx>
          <c:layout>
            <c:manualLayout>
              <c:xMode val="edge"/>
              <c:yMode val="edge"/>
              <c:x val="0.42802550130112726"/>
              <c:y val="0.88888882351574117"/>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489361920"/>
        <c:crosses val="autoZero"/>
        <c:auto val="1"/>
        <c:lblAlgn val="ctr"/>
        <c:lblOffset val="100"/>
        <c:tickLblSkip val="1"/>
        <c:tickMarkSkip val="1"/>
        <c:noMultiLvlLbl val="0"/>
      </c:catAx>
      <c:valAx>
        <c:axId val="489361920"/>
        <c:scaling>
          <c:orientation val="minMax"/>
        </c:scaling>
        <c:delete val="0"/>
        <c:axPos val="l"/>
        <c:majorGridlines>
          <c:spPr>
            <a:ln w="3574">
              <a:solidFill>
                <a:srgbClr val="000000"/>
              </a:solidFill>
              <a:prstDash val="solid"/>
            </a:ln>
          </c:spPr>
        </c:majorGridlines>
        <c:title>
          <c:tx>
            <c:rich>
              <a:bodyPr rot="0" vert="horz"/>
              <a:lstStyle/>
              <a:p>
                <a:pPr algn="l">
                  <a:defRPr sz="1069" b="1" i="0" u="none" strike="noStrike" baseline="0">
                    <a:solidFill>
                      <a:srgbClr val="000000"/>
                    </a:solidFill>
                    <a:latin typeface="Arial"/>
                    <a:ea typeface="Arial"/>
                    <a:cs typeface="Arial"/>
                  </a:defRPr>
                </a:pPr>
                <a:r>
                  <a:rPr lang="sv-SE" dirty="0" smtClean="0"/>
                  <a:t>MJ ME/kg DM</a:t>
                </a:r>
                <a:endParaRPr lang="sv-SE" dirty="0"/>
              </a:p>
            </c:rich>
          </c:tx>
          <c:layout>
            <c:manualLayout>
              <c:xMode val="edge"/>
              <c:yMode val="edge"/>
              <c:x val="8.025474842005971E-2"/>
              <c:y val="0.10555560295108773"/>
            </c:manualLayout>
          </c:layout>
          <c:overlay val="0"/>
          <c:spPr>
            <a:noFill/>
            <a:ln w="28595">
              <a:noFill/>
            </a:ln>
          </c:spPr>
        </c:title>
        <c:numFmt formatCode="General" sourceLinked="1"/>
        <c:majorTickMark val="out"/>
        <c:minorTickMark val="none"/>
        <c:tickLblPos val="nextTo"/>
        <c:spPr>
          <a:ln w="3574">
            <a:solidFill>
              <a:srgbClr val="000000"/>
            </a:solidFill>
            <a:prstDash val="solid"/>
          </a:ln>
        </c:spPr>
        <c:txPr>
          <a:bodyPr rot="0" vert="horz"/>
          <a:lstStyle/>
          <a:p>
            <a:pPr>
              <a:defRPr sz="1351" b="0" i="0" u="none" strike="noStrike" baseline="0">
                <a:solidFill>
                  <a:srgbClr val="000000"/>
                </a:solidFill>
                <a:latin typeface="Arial"/>
                <a:ea typeface="Arial"/>
                <a:cs typeface="Arial"/>
              </a:defRPr>
            </a:pPr>
            <a:endParaRPr lang="nl-NL"/>
          </a:p>
        </c:txPr>
        <c:crossAx val="476205056"/>
        <c:crosses val="autoZero"/>
        <c:crossBetween val="between"/>
      </c:valAx>
      <c:spPr>
        <a:solidFill>
          <a:srgbClr val="FFFFFF"/>
        </a:solidFill>
        <a:ln w="14297">
          <a:solidFill>
            <a:srgbClr val="808080"/>
          </a:solidFill>
          <a:prstDash val="solid"/>
        </a:ln>
      </c:spPr>
    </c:plotArea>
    <c:legend>
      <c:legendPos val="r"/>
      <c:layout>
        <c:manualLayout>
          <c:xMode val="edge"/>
          <c:yMode val="edge"/>
          <c:x val="0.80182534261722549"/>
          <c:y val="0.44306448774908724"/>
          <c:w val="0.1769429636803502"/>
          <c:h val="0.13288288288288286"/>
        </c:manualLayout>
      </c:layout>
      <c:overlay val="0"/>
      <c:spPr>
        <a:solidFill>
          <a:srgbClr val="FFFFFF"/>
        </a:solidFill>
        <a:ln w="3574">
          <a:noFill/>
          <a:prstDash val="solid"/>
        </a:ln>
      </c:spPr>
      <c:txPr>
        <a:bodyPr/>
        <a:lstStyle/>
        <a:p>
          <a:pPr>
            <a:defRPr sz="1238" b="0" i="0" u="none" strike="noStrike" baseline="0">
              <a:solidFill>
                <a:srgbClr val="000000"/>
              </a:solidFill>
              <a:latin typeface="Arial"/>
              <a:ea typeface="Arial"/>
              <a:cs typeface="Arial"/>
            </a:defRPr>
          </a:pPr>
          <a:endParaRPr lang="nl-NL"/>
        </a:p>
      </c:txPr>
    </c:legend>
    <c:plotVisOnly val="1"/>
    <c:dispBlanksAs val="gap"/>
    <c:showDLblsOverMax val="0"/>
  </c:chart>
  <c:spPr>
    <a:solidFill>
      <a:srgbClr val="FFFFFF"/>
    </a:solidFill>
    <a:ln w="3574">
      <a:noFill/>
      <a:prstDash val="solid"/>
    </a:ln>
  </c:spPr>
  <c:txPr>
    <a:bodyPr/>
    <a:lstStyle/>
    <a:p>
      <a:pPr>
        <a:defRPr sz="1351" b="0" i="0" u="none" strike="noStrike" baseline="0">
          <a:solidFill>
            <a:srgbClr val="000000"/>
          </a:solidFill>
          <a:latin typeface="Arial"/>
          <a:ea typeface="Arial"/>
          <a:cs typeface="Arial"/>
        </a:defRPr>
      </a:pPr>
      <a:endParaRPr lang="nl-NL"/>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Arkusz1!$B$1</c:f>
              <c:strCache>
                <c:ptCount val="1"/>
                <c:pt idx="0">
                  <c:v>SprzedaÅ¼</c:v>
                </c:pt>
              </c:strCache>
            </c:strRef>
          </c:tx>
          <c:spPr>
            <a:ln>
              <a:solidFill>
                <a:schemeClr val="tx1"/>
              </a:solidFill>
            </a:ln>
          </c:spPr>
          <c:dPt>
            <c:idx val="0"/>
            <c:bubble3D val="0"/>
            <c:spPr>
              <a:solidFill>
                <a:srgbClr val="00B050"/>
              </a:solidFill>
              <a:ln w="19050">
                <a:solidFill>
                  <a:schemeClr val="accent3"/>
                </a:solidFill>
              </a:ln>
              <a:effectLst/>
            </c:spPr>
            <c:extLst>
              <c:ext xmlns:c16="http://schemas.microsoft.com/office/drawing/2014/chart" uri="{C3380CC4-5D6E-409C-BE32-E72D297353CC}">
                <c16:uniqueId val="{00000001-F169-4D33-AF39-6DDACFB52A52}"/>
              </c:ext>
            </c:extLst>
          </c:dPt>
          <c:dPt>
            <c:idx val="1"/>
            <c:bubble3D val="0"/>
            <c:spPr>
              <a:solidFill>
                <a:schemeClr val="accent2">
                  <a:lumMod val="75000"/>
                  <a:lumOff val="25000"/>
                </a:schemeClr>
              </a:solidFill>
              <a:ln w="19050">
                <a:solidFill>
                  <a:schemeClr val="tx1"/>
                </a:solidFill>
              </a:ln>
              <a:effectLst/>
            </c:spPr>
            <c:extLst>
              <c:ext xmlns:c16="http://schemas.microsoft.com/office/drawing/2014/chart" uri="{C3380CC4-5D6E-409C-BE32-E72D297353CC}">
                <c16:uniqueId val="{00000003-F169-4D33-AF39-6DDACFB52A52}"/>
              </c:ext>
            </c:extLst>
          </c:dPt>
          <c:dPt>
            <c:idx val="2"/>
            <c:bubble3D val="0"/>
            <c:spPr>
              <a:solidFill>
                <a:srgbClr val="FFFF00"/>
              </a:solidFill>
              <a:ln w="19050">
                <a:solidFill>
                  <a:schemeClr val="tx1"/>
                </a:solidFill>
              </a:ln>
              <a:effectLst/>
            </c:spPr>
            <c:extLst>
              <c:ext xmlns:c16="http://schemas.microsoft.com/office/drawing/2014/chart" uri="{C3380CC4-5D6E-409C-BE32-E72D297353CC}">
                <c16:uniqueId val="{00000005-F169-4D33-AF39-6DDACFB52A52}"/>
              </c:ext>
            </c:extLst>
          </c:dPt>
          <c:dPt>
            <c:idx val="3"/>
            <c:bubble3D val="0"/>
            <c:spPr>
              <a:solidFill>
                <a:srgbClr val="C00000"/>
              </a:solidFill>
              <a:ln w="19050">
                <a:solidFill>
                  <a:schemeClr val="tx1"/>
                </a:solidFill>
              </a:ln>
              <a:effectLst/>
            </c:spPr>
            <c:extLst>
              <c:ext xmlns:c16="http://schemas.microsoft.com/office/drawing/2014/chart" uri="{C3380CC4-5D6E-409C-BE32-E72D297353CC}">
                <c16:uniqueId val="{00000007-F169-4D33-AF39-6DDACFB52A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Arkusz1!$A$2:$A$5</c:f>
              <c:strCache>
                <c:ptCount val="4"/>
                <c:pt idx="0">
                  <c:v>producteurs laitiers</c:v>
                </c:pt>
                <c:pt idx="1">
                  <c:v>éleveurs de bovins</c:v>
                </c:pt>
                <c:pt idx="2">
                  <c:v>éleveurs de chevaux</c:v>
                </c:pt>
                <c:pt idx="3">
                  <c:v>autre</c:v>
                </c:pt>
              </c:strCache>
            </c:strRef>
          </c:cat>
          <c:val>
            <c:numRef>
              <c:f>Arkusz1!$B$2:$B$5</c:f>
              <c:numCache>
                <c:formatCode>General</c:formatCode>
                <c:ptCount val="4"/>
                <c:pt idx="0">
                  <c:v>80</c:v>
                </c:pt>
                <c:pt idx="1">
                  <c:v>10</c:v>
                </c:pt>
                <c:pt idx="2">
                  <c:v>7</c:v>
                </c:pt>
                <c:pt idx="3">
                  <c:v>3</c:v>
                </c:pt>
              </c:numCache>
            </c:numRef>
          </c:val>
          <c:extLst>
            <c:ext xmlns:c16="http://schemas.microsoft.com/office/drawing/2014/chart" uri="{C3380CC4-5D6E-409C-BE32-E72D297353CC}">
              <c16:uniqueId val="{00000008-F169-4D33-AF39-6DDACFB52A5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noFill/>
    </a:ln>
    <a:effectLst/>
  </c:spPr>
  <c:txPr>
    <a:bodyPr/>
    <a:lstStyle/>
    <a:p>
      <a:pPr>
        <a:defRPr/>
      </a:pPr>
      <a:endParaRPr lang="nl-NL"/>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9819819819819814E-2"/>
          <c:y val="0.10038610038610053"/>
          <c:w val="0.90765765765765771"/>
          <c:h val="0.60617760617760663"/>
        </c:manualLayout>
      </c:layout>
      <c:barChart>
        <c:barDir val="col"/>
        <c:grouping val="clustered"/>
        <c:varyColors val="0"/>
        <c:ser>
          <c:idx val="0"/>
          <c:order val="0"/>
          <c:tx>
            <c:strRef>
              <c:f>Feuille1!$A$2</c:f>
              <c:strCache>
                <c:ptCount val="1"/>
                <c:pt idx="0">
                  <c:v>Herbe 100% gazon</c:v>
                </c:pt>
              </c:strCache>
            </c:strRef>
          </c:tx>
          <c:spPr>
            <a:solidFill>
              <a:srgbClr val="FFFF00"/>
            </a:solidFill>
            <a:ln w="12700">
              <a:solidFill>
                <a:srgbClr val="000000"/>
              </a:solidFill>
              <a:prstDash val="solid"/>
            </a:ln>
          </c:spPr>
          <c:invertIfNegative val="0"/>
          <c:cat>
            <c:strRef>
              <c:f>Feuille1!$B$1:$D$1</c:f>
              <c:strCache>
                <c:ptCount val="3"/>
                <c:pt idx="0">
                  <c:v>PK</c:v>
                </c:pt>
                <c:pt idx="1">
                  <c:v>PK + 90 N</c:v>
                </c:pt>
                <c:pt idx="2">
                  <c:v>PK + 180 N</c:v>
                </c:pt>
              </c:strCache>
            </c:strRef>
          </c:cat>
          <c:val>
            <c:numRef>
              <c:f>Feuille1!$B$2:$D$2</c:f>
              <c:numCache>
                <c:formatCode>General</c:formatCode>
                <c:ptCount val="3"/>
                <c:pt idx="0">
                  <c:v>2.7</c:v>
                </c:pt>
                <c:pt idx="1">
                  <c:v>5.3</c:v>
                </c:pt>
                <c:pt idx="2">
                  <c:v>7.6</c:v>
                </c:pt>
              </c:numCache>
            </c:numRef>
          </c:val>
          <c:extLst>
            <c:ext xmlns:c16="http://schemas.microsoft.com/office/drawing/2014/chart" uri="{C3380CC4-5D6E-409C-BE32-E72D297353CC}">
              <c16:uniqueId val="{00000000-04A5-4654-B740-BC4FE24C03A2}"/>
            </c:ext>
          </c:extLst>
        </c:ser>
        <c:ser>
          <c:idx val="1"/>
          <c:order val="1"/>
          <c:tx>
            <c:strRef>
              <c:f>Feuille1!$A$3</c:f>
              <c:strCache>
                <c:ptCount val="1"/>
                <c:pt idx="0">
                  <c:v>Herbe 60 % + Trèfle blanc 40 %.</c:v>
                </c:pt>
              </c:strCache>
            </c:strRef>
          </c:tx>
          <c:spPr>
            <a:solidFill>
              <a:srgbClr val="00FF00"/>
            </a:solidFill>
            <a:ln w="12700">
              <a:solidFill>
                <a:srgbClr val="000000"/>
              </a:solidFill>
              <a:prstDash val="solid"/>
            </a:ln>
          </c:spPr>
          <c:invertIfNegative val="0"/>
          <c:cat>
            <c:strRef>
              <c:f>Feuille1!$B$1:$D$1</c:f>
              <c:strCache>
                <c:ptCount val="3"/>
                <c:pt idx="0">
                  <c:v>PK</c:v>
                </c:pt>
                <c:pt idx="1">
                  <c:v>PK + 90 N</c:v>
                </c:pt>
                <c:pt idx="2">
                  <c:v>PK + 180 N</c:v>
                </c:pt>
              </c:strCache>
            </c:strRef>
          </c:cat>
          <c:val>
            <c:numRef>
              <c:f>Feuille1!$B$3:$D$3</c:f>
              <c:numCache>
                <c:formatCode>General</c:formatCode>
                <c:ptCount val="3"/>
                <c:pt idx="0">
                  <c:v>7.5</c:v>
                </c:pt>
                <c:pt idx="1">
                  <c:v>8.8000000000000007</c:v>
                </c:pt>
                <c:pt idx="2">
                  <c:v>9.1</c:v>
                </c:pt>
              </c:numCache>
            </c:numRef>
          </c:val>
          <c:extLst>
            <c:ext xmlns:c16="http://schemas.microsoft.com/office/drawing/2014/chart" uri="{C3380CC4-5D6E-409C-BE32-E72D297353CC}">
              <c16:uniqueId val="{00000001-04A5-4654-B740-BC4FE24C03A2}"/>
            </c:ext>
          </c:extLst>
        </c:ser>
        <c:dLbls>
          <c:showLegendKey val="0"/>
          <c:showVal val="0"/>
          <c:showCatName val="0"/>
          <c:showSerName val="0"/>
          <c:showPercent val="0"/>
          <c:showBubbleSize val="0"/>
        </c:dLbls>
        <c:gapWidth val="150"/>
        <c:axId val="522461056"/>
        <c:axId val="522463800"/>
      </c:barChart>
      <c:catAx>
        <c:axId val="52246105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522463800"/>
        <c:crosses val="autoZero"/>
        <c:auto val="1"/>
        <c:lblAlgn val="ctr"/>
        <c:lblOffset val="100"/>
        <c:tickLblSkip val="1"/>
        <c:tickMarkSkip val="1"/>
        <c:noMultiLvlLbl val="0"/>
      </c:catAx>
      <c:valAx>
        <c:axId val="522463800"/>
        <c:scaling>
          <c:orientation val="minMax"/>
        </c:scaling>
        <c:delete val="0"/>
        <c:axPos val="l"/>
        <c:majorGridlines>
          <c:spPr>
            <a:ln w="3175">
              <a:solidFill>
                <a:srgbClr val="000000"/>
              </a:solidFill>
              <a:prstDash val="solid"/>
            </a:ln>
          </c:spPr>
        </c:majorGridlines>
        <c:title>
          <c:tx>
            <c:rich>
              <a:bodyPr rot="0" vert="horz"/>
              <a:lstStyle/>
              <a:p>
                <a:pPr algn="ct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r>
                  <a:rPr lang="pl-PL" sz="2000" dirty="0">
                    <a:latin typeface="Tahoma" panose="020B0604030504040204" pitchFamily="34" charset="0"/>
                    <a:ea typeface="Tahoma" panose="020B0604030504040204" pitchFamily="34" charset="0"/>
                    <a:cs typeface="Tahoma" panose="020B0604030504040204" pitchFamily="34" charset="0"/>
                  </a:rPr>
                  <a:t>t/ha </a:t>
                </a:r>
                <a:r>
                  <a:rPr lang="pl-PL" sz="2000" dirty="0" smtClean="0">
                    <a:latin typeface="Tahoma" panose="020B0604030504040204" pitchFamily="34" charset="0"/>
                    <a:ea typeface="Tahoma" panose="020B0604030504040204" pitchFamily="34" charset="0"/>
                    <a:cs typeface="Tahoma" panose="020B0604030504040204" pitchFamily="34" charset="0"/>
                  </a:rPr>
                  <a:t>SM</a:t>
                </a:r>
                <a:endParaRPr lang="pl-PL" sz="2000" dirty="0">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5.8558558558558502E-2"/>
              <c:y val="0"/>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crossAx val="522461056"/>
        <c:crosses val="autoZero"/>
        <c:crossBetween val="between"/>
      </c:valAx>
      <c:spPr>
        <a:noFill/>
        <a:ln w="12700">
          <a:solidFill>
            <a:srgbClr val="808080"/>
          </a:solidFill>
          <a:prstDash val="solid"/>
        </a:ln>
      </c:spPr>
    </c:plotArea>
    <c:legend>
      <c:legendPos val="b"/>
      <c:layout>
        <c:manualLayout>
          <c:xMode val="edge"/>
          <c:yMode val="edge"/>
          <c:x val="0.12432314406459324"/>
          <c:y val="0.85210694208398663"/>
          <c:w val="0.75720088158744669"/>
          <c:h val="7.8689399730968279E-2"/>
        </c:manualLayout>
      </c:layout>
      <c:overlay val="0"/>
      <c:spPr>
        <a:noFill/>
        <a:ln w="25400">
          <a:noFill/>
        </a:ln>
      </c:spPr>
      <c:txPr>
        <a:bodyPr/>
        <a:lstStyle/>
        <a:p>
          <a:pPr>
            <a:defRPr sz="2000" b="0" i="0" u="none" strike="noStrike" baseline="0">
              <a:solidFill>
                <a:srgbClr val="000000"/>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gap"/>
    <c:showDLblsOverMax val="0"/>
  </c:chart>
  <c:spPr>
    <a:solidFill>
      <a:srgbClr val="FFFFFF"/>
    </a:solidFill>
    <a:ln>
      <a:noFill/>
    </a:ln>
  </c:spPr>
  <c:txPr>
    <a:bodyPr/>
    <a:lstStyle/>
    <a:p>
      <a:pPr>
        <a:defRPr sz="1150" b="1" i="0" u="none" strike="noStrike" baseline="0">
          <a:solidFill>
            <a:srgbClr val="000000"/>
          </a:solidFill>
          <a:latin typeface="Times New Roman"/>
          <a:ea typeface="Times New Roman"/>
          <a:cs typeface="Times New Roman"/>
        </a:defRPr>
      </a:pPr>
      <a:endParaRPr lang="nl-NL"/>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Production </a:t>
            </a:r>
            <a:r>
              <a:rPr lang="en-US" sz="1200" b="0"/>
              <a:t>(milliers de quintaux)</a:t>
            </a:r>
          </a:p>
        </c:rich>
      </c:tx>
      <c:overlay val="0"/>
    </c:title>
    <c:autoTitleDeleted val="0"/>
    <c:plotArea>
      <c:layout/>
      <c:barChart>
        <c:barDir val="col"/>
        <c:grouping val="clustered"/>
        <c:varyColors val="0"/>
        <c:ser>
          <c:idx val="0"/>
          <c:order val="0"/>
          <c:tx>
            <c:strRef>
              <c:f>Foglio2!$E$9</c:f>
              <c:strCache>
                <c:ptCount val="1"/>
                <c:pt idx="0">
                  <c:v>Production</c:v>
                </c:pt>
              </c:strCache>
            </c:strRef>
          </c:tx>
          <c:spPr>
            <a:solidFill>
              <a:schemeClr val="accent3">
                <a:lumMod val="50000"/>
              </a:schemeClr>
            </a:solidFill>
          </c:spPr>
          <c:invertIfNegative val="0"/>
          <c:dPt>
            <c:idx val="1"/>
            <c:invertIfNegative val="0"/>
            <c:bubble3D val="0"/>
            <c:spPr>
              <a:solidFill>
                <a:schemeClr val="bg2">
                  <a:lumMod val="50000"/>
                </a:schemeClr>
              </a:solidFill>
            </c:spPr>
            <c:extLst>
              <c:ext xmlns:c16="http://schemas.microsoft.com/office/drawing/2014/chart" uri="{C3380CC4-5D6E-409C-BE32-E72D297353CC}">
                <c16:uniqueId val="{00000001-2104-42F4-974F-745B6D9F5AB4}"/>
              </c:ext>
            </c:extLst>
          </c:dPt>
          <c:dPt>
            <c:idx val="2"/>
            <c:invertIfNegative val="0"/>
            <c:bubble3D val="0"/>
            <c:spPr>
              <a:solidFill>
                <a:schemeClr val="tx2">
                  <a:lumMod val="75000"/>
                  <a:alpha val="97000"/>
                </a:schemeClr>
              </a:solidFill>
            </c:spPr>
            <c:extLst>
              <c:ext xmlns:c16="http://schemas.microsoft.com/office/drawing/2014/chart" uri="{C3380CC4-5D6E-409C-BE32-E72D297353CC}">
                <c16:uniqueId val="{00000003-2104-42F4-974F-745B6D9F5AB4}"/>
              </c:ext>
            </c:extLst>
          </c:dPt>
          <c:cat>
            <c:strRef>
              <c:f>Foglio2!$D$10:$D$12</c:f>
              <c:strCache>
                <c:ptCount val="3"/>
                <c:pt idx="0">
                  <c:v>Prairies permanentes</c:v>
                </c:pt>
                <c:pt idx="1">
                  <c:v>Autre zone de pâturage</c:v>
                </c:pt>
                <c:pt idx="2">
                  <c:v>Prairies pholiphytes temporaires </c:v>
                </c:pt>
              </c:strCache>
            </c:strRef>
          </c:cat>
          <c:val>
            <c:numRef>
              <c:f>Foglio2!$E$10:$E$12</c:f>
              <c:numCache>
                <c:formatCode>_(* #,##0_);_(* \(#,##0\);_(* "-"??_);_(@_)</c:formatCode>
                <c:ptCount val="3"/>
                <c:pt idx="0">
                  <c:v>38004</c:v>
                </c:pt>
                <c:pt idx="1">
                  <c:v>3454</c:v>
                </c:pt>
                <c:pt idx="2">
                  <c:v>24019</c:v>
                </c:pt>
              </c:numCache>
            </c:numRef>
          </c:val>
          <c:extLst>
            <c:ext xmlns:c16="http://schemas.microsoft.com/office/drawing/2014/chart" uri="{C3380CC4-5D6E-409C-BE32-E72D297353CC}">
              <c16:uniqueId val="{00000004-2104-42F4-974F-745B6D9F5AB4}"/>
            </c:ext>
          </c:extLst>
        </c:ser>
        <c:dLbls>
          <c:showLegendKey val="0"/>
          <c:showVal val="0"/>
          <c:showCatName val="0"/>
          <c:showSerName val="0"/>
          <c:showPercent val="0"/>
          <c:showBubbleSize val="0"/>
        </c:dLbls>
        <c:gapWidth val="150"/>
        <c:axId val="217103360"/>
        <c:axId val="204469312"/>
      </c:barChart>
      <c:catAx>
        <c:axId val="217103360"/>
        <c:scaling>
          <c:orientation val="minMax"/>
        </c:scaling>
        <c:delete val="0"/>
        <c:axPos val="b"/>
        <c:numFmt formatCode="General" sourceLinked="1"/>
        <c:majorTickMark val="out"/>
        <c:minorTickMark val="none"/>
        <c:tickLblPos val="nextTo"/>
        <c:crossAx val="204469312"/>
        <c:crosses val="autoZero"/>
        <c:auto val="1"/>
        <c:lblAlgn val="ctr"/>
        <c:lblOffset val="100"/>
        <c:noMultiLvlLbl val="0"/>
      </c:catAx>
      <c:valAx>
        <c:axId val="204469312"/>
        <c:scaling>
          <c:orientation val="minMax"/>
        </c:scaling>
        <c:delete val="0"/>
        <c:axPos val="l"/>
        <c:majorGridlines/>
        <c:numFmt formatCode="_(* #,##0_);_(* \(#,##0\);_(* &quot;-&quot;??_);_(@_)" sourceLinked="1"/>
        <c:majorTickMark val="out"/>
        <c:minorTickMark val="none"/>
        <c:tickLblPos val="nextTo"/>
        <c:crossAx val="217103360"/>
        <c:crosses val="autoZero"/>
        <c:crossBetween val="between"/>
      </c:valAx>
    </c:plotArea>
    <c:plotVisOnly val="1"/>
    <c:dispBlanksAs val="gap"/>
    <c:showDLblsOverMax val="0"/>
  </c:chart>
  <c:spPr>
    <a:ln>
      <a:solidFill>
        <a:schemeClr val="tx1"/>
      </a:solid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col"/>
        <c:grouping val="clustered"/>
        <c:varyColors val="0"/>
        <c:ser>
          <c:idx val="0"/>
          <c:order val="0"/>
          <c:tx>
            <c:strRef>
              <c:f>Foglio2!$H$9</c:f>
              <c:strCache>
                <c:ptCount val="1"/>
                <c:pt idx="0">
                  <c:v>Unité d'alimentation</c:v>
                </c:pt>
              </c:strCache>
            </c:strRef>
          </c:tx>
          <c:invertIfNegative val="0"/>
          <c:dPt>
            <c:idx val="0"/>
            <c:invertIfNegative val="0"/>
            <c:bubble3D val="0"/>
            <c:spPr>
              <a:solidFill>
                <a:schemeClr val="accent3">
                  <a:lumMod val="50000"/>
                </a:schemeClr>
              </a:solidFill>
            </c:spPr>
            <c:extLst>
              <c:ext xmlns:c16="http://schemas.microsoft.com/office/drawing/2014/chart" uri="{C3380CC4-5D6E-409C-BE32-E72D297353CC}">
                <c16:uniqueId val="{00000001-C48B-4321-B20D-48DCB72EA5D2}"/>
              </c:ext>
            </c:extLst>
          </c:dPt>
          <c:dPt>
            <c:idx val="1"/>
            <c:invertIfNegative val="0"/>
            <c:bubble3D val="0"/>
            <c:spPr>
              <a:solidFill>
                <a:schemeClr val="bg2">
                  <a:lumMod val="50000"/>
                </a:schemeClr>
              </a:solidFill>
            </c:spPr>
            <c:extLst>
              <c:ext xmlns:c16="http://schemas.microsoft.com/office/drawing/2014/chart" uri="{C3380CC4-5D6E-409C-BE32-E72D297353CC}">
                <c16:uniqueId val="{00000003-C48B-4321-B20D-48DCB72EA5D2}"/>
              </c:ext>
            </c:extLst>
          </c:dPt>
          <c:dPt>
            <c:idx val="2"/>
            <c:invertIfNegative val="0"/>
            <c:bubble3D val="0"/>
            <c:spPr>
              <a:solidFill>
                <a:schemeClr val="tx2">
                  <a:lumMod val="75000"/>
                  <a:alpha val="94000"/>
                </a:schemeClr>
              </a:solidFill>
            </c:spPr>
            <c:extLst>
              <c:ext xmlns:c16="http://schemas.microsoft.com/office/drawing/2014/chart" uri="{C3380CC4-5D6E-409C-BE32-E72D297353CC}">
                <c16:uniqueId val="{00000005-C48B-4321-B20D-48DCB72EA5D2}"/>
              </c:ext>
            </c:extLst>
          </c:dPt>
          <c:cat>
            <c:strRef>
              <c:f>Foglio2!$G$10:$G$12</c:f>
              <c:strCache>
                <c:ptCount val="3"/>
                <c:pt idx="0">
                  <c:v>Prairies permanentes</c:v>
                </c:pt>
                <c:pt idx="1">
                  <c:v>Autre zone de pâturage</c:v>
                </c:pt>
                <c:pt idx="2">
                  <c:v>Prairies pholiphytes temporaires </c:v>
                </c:pt>
              </c:strCache>
            </c:strRef>
          </c:cat>
          <c:val>
            <c:numRef>
              <c:f>Foglio2!$H$10:$H$12</c:f>
              <c:numCache>
                <c:formatCode>_(* #,##0_);_(* \(#,##0\);_(* "-"??_);_(@_)</c:formatCode>
                <c:ptCount val="3"/>
                <c:pt idx="0">
                  <c:v>547244</c:v>
                </c:pt>
                <c:pt idx="1">
                  <c:v>55210</c:v>
                </c:pt>
                <c:pt idx="2">
                  <c:v>401116</c:v>
                </c:pt>
              </c:numCache>
            </c:numRef>
          </c:val>
          <c:extLst>
            <c:ext xmlns:c16="http://schemas.microsoft.com/office/drawing/2014/chart" uri="{C3380CC4-5D6E-409C-BE32-E72D297353CC}">
              <c16:uniqueId val="{00000006-C48B-4321-B20D-48DCB72EA5D2}"/>
            </c:ext>
          </c:extLst>
        </c:ser>
        <c:dLbls>
          <c:showLegendKey val="0"/>
          <c:showVal val="0"/>
          <c:showCatName val="0"/>
          <c:showSerName val="0"/>
          <c:showPercent val="0"/>
          <c:showBubbleSize val="0"/>
        </c:dLbls>
        <c:gapWidth val="150"/>
        <c:axId val="216858112"/>
        <c:axId val="204471616"/>
      </c:barChart>
      <c:catAx>
        <c:axId val="216858112"/>
        <c:scaling>
          <c:orientation val="minMax"/>
        </c:scaling>
        <c:delete val="0"/>
        <c:axPos val="b"/>
        <c:numFmt formatCode="General" sourceLinked="1"/>
        <c:majorTickMark val="out"/>
        <c:minorTickMark val="none"/>
        <c:tickLblPos val="nextTo"/>
        <c:crossAx val="204471616"/>
        <c:crosses val="autoZero"/>
        <c:auto val="1"/>
        <c:lblAlgn val="ctr"/>
        <c:lblOffset val="100"/>
        <c:noMultiLvlLbl val="0"/>
      </c:catAx>
      <c:valAx>
        <c:axId val="204471616"/>
        <c:scaling>
          <c:orientation val="minMax"/>
        </c:scaling>
        <c:delete val="0"/>
        <c:axPos val="l"/>
        <c:majorGridlines/>
        <c:numFmt formatCode="_(* #,##0_);_(* \(#,##0\);_(* &quot;-&quot;??_);_(@_)" sourceLinked="1"/>
        <c:majorTickMark val="out"/>
        <c:minorTickMark val="none"/>
        <c:tickLblPos val="nextTo"/>
        <c:crossAx val="216858112"/>
        <c:crosses val="autoZero"/>
        <c:crossBetween val="between"/>
      </c:valAx>
    </c:plotArea>
    <c:plotVisOnly val="1"/>
    <c:dispBlanksAs val="gap"/>
    <c:showDLblsOverMax val="0"/>
  </c:chart>
  <c:spPr>
    <a:noFill/>
    <a:ln>
      <a:solidFill>
        <a:schemeClr val="tx1"/>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lineMarker"/>
        <c:varyColors val="0"/>
        <c:ser>
          <c:idx val="0"/>
          <c:order val="0"/>
          <c:tx>
            <c:strRef>
              <c:f>Tabelle2!$B$7</c:f>
              <c:strCache>
                <c:ptCount val="1"/>
                <c:pt idx="0">
                  <c:v>Ackerland</c:v>
                </c:pt>
              </c:strCache>
            </c:strRef>
          </c:tx>
          <c:spPr>
            <a:ln w="19050">
              <a:solidFill>
                <a:srgbClr val="993300"/>
              </a:solidFill>
              <a:prstDash val="sysDash"/>
            </a:ln>
          </c:spPr>
          <c:marker>
            <c:symbol val="square"/>
            <c:size val="8"/>
            <c:spPr>
              <a:solidFill>
                <a:srgbClr val="993300"/>
              </a:solidFill>
              <a:ln>
                <a:solidFill>
                  <a:srgbClr val="993300"/>
                </a:solidFill>
              </a:ln>
            </c:spPr>
          </c:marker>
          <c:trendline>
            <c:spPr>
              <a:ln w="25400">
                <a:solidFill>
                  <a:srgbClr val="993300"/>
                </a:solidFill>
              </a:ln>
            </c:spPr>
            <c:trendlineType val="linear"/>
            <c:dispRSqr val="1"/>
            <c:dispEq val="1"/>
            <c:trendlineLbl>
              <c:layout>
                <c:manualLayout>
                  <c:x val="-0.23299059492563429"/>
                  <c:y val="2.5789350588602167E-3"/>
                </c:manualLayout>
              </c:layout>
              <c:numFmt formatCode="General" sourceLinked="0"/>
              <c:txPr>
                <a:bodyPr/>
                <a:lstStyle/>
                <a:p>
                  <a:pPr>
                    <a:defRPr sz="1400">
                      <a:solidFill>
                        <a:srgbClr val="993300"/>
                      </a:solidFill>
                    </a:defRPr>
                  </a:pPr>
                  <a:endParaRPr lang="nl-NL"/>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Tabelle2!$B$8:$B$14</c:f>
              <c:numCache>
                <c:formatCode>General</c:formatCode>
                <c:ptCount val="7"/>
                <c:pt idx="0">
                  <c:v>158</c:v>
                </c:pt>
                <c:pt idx="1">
                  <c:v>164</c:v>
                </c:pt>
                <c:pt idx="2">
                  <c:v>174</c:v>
                </c:pt>
                <c:pt idx="3">
                  <c:v>176</c:v>
                </c:pt>
                <c:pt idx="4">
                  <c:v>183</c:v>
                </c:pt>
                <c:pt idx="5">
                  <c:v>204</c:v>
                </c:pt>
                <c:pt idx="6">
                  <c:v>243</c:v>
                </c:pt>
              </c:numCache>
            </c:numRef>
          </c:yVal>
          <c:smooth val="0"/>
          <c:extLst>
            <c:ext xmlns:c16="http://schemas.microsoft.com/office/drawing/2014/chart" uri="{C3380CC4-5D6E-409C-BE32-E72D297353CC}">
              <c16:uniqueId val="{00000000-2CC2-4352-9551-5F9D545F6F12}"/>
            </c:ext>
          </c:extLst>
        </c:ser>
        <c:ser>
          <c:idx val="1"/>
          <c:order val="1"/>
          <c:tx>
            <c:strRef>
              <c:f>Tabelle2!$C$C$7</c:f>
              <c:strCache>
                <c:ptCount val="1"/>
                <c:pt idx="0">
                  <c:v>GrÃ¼nland</c:v>
                </c:pt>
              </c:strCache>
            </c:strRef>
          </c:tx>
          <c:spPr>
            <a:ln w="19050">
              <a:solidFill>
                <a:srgbClr val="006600"/>
              </a:solidFill>
              <a:prstDash val="sysDash"/>
            </a:ln>
          </c:spPr>
          <c:marker>
            <c:symbol val="circle"/>
            <c:size val="8"/>
            <c:spPr>
              <a:solidFill>
                <a:srgbClr val="006600"/>
              </a:solidFill>
              <a:ln>
                <a:solidFill>
                  <a:srgbClr val="006600"/>
                </a:solidFill>
              </a:ln>
            </c:spPr>
          </c:marker>
          <c:trendline>
            <c:spPr>
              <a:ln w="25400">
                <a:solidFill>
                  <a:srgbClr val="006600"/>
                </a:solidFill>
              </a:ln>
            </c:spPr>
            <c:trendlineType val="linear"/>
            <c:dispRSqr val="1"/>
            <c:dispEq val="1"/>
            <c:trendlineLbl>
              <c:layout>
                <c:manualLayout>
                  <c:x val="0.1293565179352581"/>
                  <c:y val="0.18752683142329982"/>
                </c:manualLayout>
              </c:layout>
              <c:numFmt formatCode="General" sourceLinked="0"/>
              <c:txPr>
                <a:bodyPr/>
                <a:lstStyle/>
                <a:p>
                  <a:pPr>
                    <a:defRPr sz="1400">
                      <a:solidFill>
                        <a:srgbClr val="006600"/>
                      </a:solidFill>
                    </a:defRPr>
                  </a:pPr>
                  <a:endParaRPr lang="nl-NL"/>
                </a:p>
              </c:txPr>
            </c:trendlineLbl>
          </c:trendline>
          <c:xVal>
            <c:numRef>
              <c:f>Tabelle2!$A$8:$A$14</c:f>
              <c:numCache>
                <c:formatCode>General</c:formatCode>
                <c:ptCount val="7"/>
                <c:pt idx="0">
                  <c:v>1999</c:v>
                </c:pt>
                <c:pt idx="1">
                  <c:v>2001</c:v>
                </c:pt>
                <c:pt idx="2">
                  <c:v>2003</c:v>
                </c:pt>
                <c:pt idx="3">
                  <c:v>2005</c:v>
                </c:pt>
                <c:pt idx="4">
                  <c:v>2007</c:v>
                </c:pt>
                <c:pt idx="5">
                  <c:v>2010</c:v>
                </c:pt>
                <c:pt idx="6">
                  <c:v>2013</c:v>
                </c:pt>
              </c:numCache>
            </c:numRef>
          </c:xVal>
          <c:yVal>
            <c:numRef>
              <c:f>Tabelle2!$C$8:$C$14</c:f>
              <c:numCache>
                <c:formatCode>General</c:formatCode>
                <c:ptCount val="7"/>
                <c:pt idx="0">
                  <c:v>119</c:v>
                </c:pt>
                <c:pt idx="1">
                  <c:v>121</c:v>
                </c:pt>
                <c:pt idx="2">
                  <c:v>121</c:v>
                </c:pt>
                <c:pt idx="3">
                  <c:v>121</c:v>
                </c:pt>
                <c:pt idx="4">
                  <c:v>123</c:v>
                </c:pt>
                <c:pt idx="5">
                  <c:v>130</c:v>
                </c:pt>
                <c:pt idx="6">
                  <c:v>153</c:v>
                </c:pt>
              </c:numCache>
            </c:numRef>
          </c:yVal>
          <c:smooth val="0"/>
          <c:extLst>
            <c:ext xmlns:c16="http://schemas.microsoft.com/office/drawing/2014/chart" uri="{C3380CC4-5D6E-409C-BE32-E72D297353CC}">
              <c16:uniqueId val="{00000001-2CC2-4352-9551-5F9D545F6F12}"/>
            </c:ext>
          </c:extLst>
        </c:ser>
        <c:dLbls>
          <c:showLegendKey val="0"/>
          <c:showVal val="0"/>
          <c:showCatName val="0"/>
          <c:showSerName val="0"/>
          <c:showPercent val="0"/>
          <c:showBubbleSize val="0"/>
        </c:dLbls>
        <c:axId val="273507456"/>
        <c:axId val="273508992"/>
      </c:scatterChart>
      <c:valAx>
        <c:axId val="273507456"/>
        <c:scaling>
          <c:orientation val="minMax"/>
        </c:scaling>
        <c:delete val="0"/>
        <c:axPos val="b"/>
        <c:numFmt formatCode="General" sourceLinked="1"/>
        <c:majorTickMark val="out"/>
        <c:minorTickMark val="none"/>
        <c:tickLblPos val="nextTo"/>
        <c:crossAx val="273508992"/>
        <c:crosses val="autoZero"/>
        <c:crossBetween val="midCat"/>
      </c:valAx>
      <c:valAx>
        <c:axId val="273508992"/>
        <c:scaling>
          <c:orientation val="minMax"/>
        </c:scaling>
        <c:delete val="0"/>
        <c:axPos val="l"/>
        <c:majorGridlines/>
        <c:numFmt formatCode="General" sourceLinked="1"/>
        <c:majorTickMark val="out"/>
        <c:minorTickMark val="none"/>
        <c:tickLblPos val="nextTo"/>
        <c:crossAx val="273507456"/>
        <c:crosses val="autoZero"/>
        <c:crossBetween val="midCat"/>
      </c:valAx>
    </c:plotArea>
    <c:plotVisOnly val="1"/>
    <c:dispBlanksAs val="gap"/>
    <c:showDLblsOverMax val="0"/>
  </c:chart>
  <c:spPr>
    <a:ln>
      <a:noFill/>
    </a:ln>
  </c:spPr>
  <c:txPr>
    <a:bodyPr/>
    <a:lstStyle/>
    <a:p>
      <a:pPr>
        <a:defRPr sz="1600">
          <a:latin typeface="Arial" panose="020B0604020202020204" pitchFamily="34" charset="0"/>
          <a:cs typeface="Arial" panose="020B0604020202020204" pitchFamily="34" charset="0"/>
        </a:defRPr>
      </a:pPr>
      <a:endParaRPr lang="nl-NL"/>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7525920371064729"/>
          <c:y val="0.10429447852760736"/>
          <c:w val="0.71978141621186242"/>
          <c:h val="0.73312883435582821"/>
        </c:manualLayout>
      </c:layout>
      <c:scatterChart>
        <c:scatterStyle val="lineMarker"/>
        <c:varyColors val="0"/>
        <c:ser>
          <c:idx val="0"/>
          <c:order val="0"/>
          <c:spPr>
            <a:ln w="12700">
              <a:solidFill>
                <a:srgbClr val="FF6600"/>
              </a:solidFill>
              <a:prstDash val="sysDash"/>
            </a:ln>
          </c:spPr>
          <c:marker>
            <c:symbol val="circle"/>
            <c:size val="8"/>
            <c:spPr>
              <a:solidFill>
                <a:srgbClr val="FF6600"/>
              </a:solidFill>
              <a:ln>
                <a:solidFill>
                  <a:srgbClr val="FF6600"/>
                </a:solidFill>
                <a:prstDash val="solid"/>
              </a:ln>
            </c:spPr>
          </c:marker>
          <c:trendline>
            <c:spPr>
              <a:ln w="25400">
                <a:solidFill>
                  <a:schemeClr val="accent6">
                    <a:lumMod val="75000"/>
                  </a:schemeClr>
                </a:solidFill>
              </a:ln>
            </c:spPr>
            <c:trendlineType val="linear"/>
            <c:dispRSqr val="0"/>
            <c:dispEq val="0"/>
          </c:trendline>
          <c:xVal>
            <c:numRef>
              <c:f>Weizen ! $A$33:$A$49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Weizen!$B$33:$B$49</c:f>
              <c:numCache>
                <c:formatCode>#,##0.00</c:formatCode>
                <c:ptCount val="17"/>
                <c:pt idx="0">
                  <c:v>11.81</c:v>
                </c:pt>
                <c:pt idx="1">
                  <c:v>11.38</c:v>
                </c:pt>
                <c:pt idx="2">
                  <c:v>10.43</c:v>
                </c:pt>
                <c:pt idx="3">
                  <c:v>11.13</c:v>
                </c:pt>
                <c:pt idx="4">
                  <c:v>11.81</c:v>
                </c:pt>
                <c:pt idx="5">
                  <c:v>9.35</c:v>
                </c:pt>
                <c:pt idx="6">
                  <c:v>11.18</c:v>
                </c:pt>
                <c:pt idx="7">
                  <c:v>17.52</c:v>
                </c:pt>
                <c:pt idx="8">
                  <c:v>18.64</c:v>
                </c:pt>
                <c:pt idx="9">
                  <c:v>11.26</c:v>
                </c:pt>
                <c:pt idx="10">
                  <c:v>14.95</c:v>
                </c:pt>
                <c:pt idx="11">
                  <c:v>20.86</c:v>
                </c:pt>
                <c:pt idx="12">
                  <c:v>21.87</c:v>
                </c:pt>
                <c:pt idx="13">
                  <c:v>20.260000000000002</c:v>
                </c:pt>
                <c:pt idx="14">
                  <c:v>16.89</c:v>
                </c:pt>
                <c:pt idx="15">
                  <c:v>15.5</c:v>
                </c:pt>
              </c:numCache>
            </c:numRef>
          </c:yVal>
          <c:smooth val="0"/>
          <c:extLst>
            <c:ext xmlns:c16="http://schemas.microsoft.com/office/drawing/2014/chart" uri="{C3380CC4-5D6E-409C-BE32-E72D297353CC}">
              <c16:uniqueId val="{00000000-3F8A-4FAE-84D3-002BF3DF1E6A}"/>
            </c:ext>
          </c:extLst>
        </c:ser>
        <c:ser>
          <c:idx val="1"/>
          <c:order val="1"/>
          <c:spPr>
            <a:ln w="12700">
              <a:solidFill>
                <a:srgbClr val="0000FF"/>
              </a:solidFill>
              <a:prstDash val="sysDash"/>
            </a:ln>
          </c:spPr>
          <c:marker>
            <c:symbol val="circle"/>
            <c:size val="8"/>
            <c:spPr>
              <a:solidFill>
                <a:srgbClr val="0000FF"/>
              </a:solidFill>
              <a:ln>
                <a:solidFill>
                  <a:srgbClr val="0000FF"/>
                </a:solidFill>
                <a:prstDash val="solid"/>
              </a:ln>
            </c:spPr>
          </c:marker>
          <c:trendline>
            <c:spPr>
              <a:ln w="25400">
                <a:solidFill>
                  <a:srgbClr val="0000CC"/>
                </a:solidFill>
              </a:ln>
            </c:spPr>
            <c:trendlineType val="linear"/>
            <c:dispRSqr val="0"/>
            <c:dispEq val="0"/>
          </c:trendline>
          <c:xVal>
            <c:numRef>
              <c:f>Weizen ! $A$33:$A$49</c:f>
              <c:numCache>
                <c:formatCode>0</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xVal>
          <c:yVal>
            <c:numRef>
              <c:f>Weizen ! $C$33:$C$49</c:f>
              <c:numCache>
                <c:formatCode>General</c:formatCode>
                <c:ptCount val="17"/>
                <c:pt idx="2">
                  <c:v>31.5</c:v>
                </c:pt>
                <c:pt idx="3">
                  <c:v>30.02</c:v>
                </c:pt>
                <c:pt idx="4">
                  <c:v>32.200000000000003</c:v>
                </c:pt>
                <c:pt idx="5">
                  <c:v>31.58</c:v>
                </c:pt>
                <c:pt idx="6">
                  <c:v>28.51</c:v>
                </c:pt>
                <c:pt idx="7">
                  <c:v>34.71</c:v>
                </c:pt>
                <c:pt idx="8">
                  <c:v>35.01</c:v>
                </c:pt>
                <c:pt idx="9">
                  <c:v>25.25</c:v>
                </c:pt>
                <c:pt idx="10">
                  <c:v>31.23</c:v>
                </c:pt>
                <c:pt idx="11">
                  <c:v>35.19</c:v>
                </c:pt>
                <c:pt idx="12">
                  <c:v>32.39</c:v>
                </c:pt>
                <c:pt idx="13">
                  <c:v>38.049999999999997</c:v>
                </c:pt>
                <c:pt idx="14">
                  <c:v>37.85</c:v>
                </c:pt>
                <c:pt idx="15">
                  <c:v>28.4</c:v>
                </c:pt>
                <c:pt idx="16">
                  <c:v>22.5</c:v>
                </c:pt>
              </c:numCache>
            </c:numRef>
          </c:yVal>
          <c:smooth val="0"/>
          <c:extLst>
            <c:ext xmlns:c16="http://schemas.microsoft.com/office/drawing/2014/chart" uri="{C3380CC4-5D6E-409C-BE32-E72D297353CC}">
              <c16:uniqueId val="{00000001-3F8A-4FAE-84D3-002BF3DF1E6A}"/>
            </c:ext>
          </c:extLst>
        </c:ser>
        <c:dLbls>
          <c:showLegendKey val="0"/>
          <c:showVal val="0"/>
          <c:showCatName val="0"/>
          <c:showSerName val="0"/>
          <c:showPercent val="0"/>
          <c:showBubbleSize val="0"/>
        </c:dLbls>
        <c:axId val="273982592"/>
        <c:axId val="273984128"/>
      </c:scatterChart>
      <c:valAx>
        <c:axId val="273982592"/>
        <c:scaling>
          <c:orientation val="minMax"/>
          <c:max val="2020"/>
          <c:min val="1995"/>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984128"/>
        <c:crosses val="autoZero"/>
        <c:crossBetween val="midCat"/>
        <c:majorUnit val="5"/>
      </c:valAx>
      <c:valAx>
        <c:axId val="273984128"/>
        <c:scaling>
          <c:orientation val="minMax"/>
        </c:scaling>
        <c:delete val="0"/>
        <c:axPos val="l"/>
        <c:majorGridlines>
          <c:spPr>
            <a:ln w="3175">
              <a:solidFill>
                <a:srgbClr val="000000"/>
              </a:solidFill>
              <a:prstDash val="sysDash"/>
            </a:ln>
          </c:spPr>
        </c:majorGridlines>
        <c:numFmt formatCode="#,##0" sourceLinked="0"/>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982592"/>
        <c:crosses val="autoZero"/>
        <c:crossBetween val="midCat"/>
        <c:majorUnit val="10"/>
      </c:valAx>
      <c:spPr>
        <a:noFill/>
        <a:ln w="25400">
          <a:noFill/>
        </a:ln>
      </c:spPr>
    </c:plotArea>
    <c:plotVisOnly val="1"/>
    <c:dispBlanksAs val="gap"/>
    <c:showDLblsOverMax val="0"/>
  </c:chart>
  <c:spPr>
    <a:solidFill>
      <a:srgbClr val="FFFFFF"/>
    </a:solid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831002188328274"/>
          <c:y val="8.8414765766074224E-2"/>
          <c:w val="0.80000110035362615"/>
          <c:h val="0.74085476141917372"/>
        </c:manualLayout>
      </c:layout>
      <c:scatterChart>
        <c:scatterStyle val="lineMarker"/>
        <c:varyColors val="0"/>
        <c:ser>
          <c:idx val="0"/>
          <c:order val="0"/>
          <c:spPr>
            <a:ln w="28575">
              <a:noFill/>
            </a:ln>
          </c:spPr>
          <c:marker>
            <c:symbol val="circle"/>
            <c:size val="8"/>
            <c:spPr>
              <a:solidFill>
                <a:srgbClr val="FF0000"/>
              </a:solidFill>
              <a:ln>
                <a:solidFill>
                  <a:srgbClr val="FF0000"/>
                </a:solidFill>
                <a:prstDash val="solid"/>
              </a:ln>
            </c:spPr>
          </c:marker>
          <c:trendline>
            <c:spPr>
              <a:ln w="38100">
                <a:solidFill>
                  <a:srgbClr val="FF0000"/>
                </a:solidFill>
                <a:prstDash val="solid"/>
              </a:ln>
            </c:spPr>
            <c:trendlineType val="linear"/>
            <c:dispRSqr val="1"/>
            <c:dispEq val="1"/>
            <c:trendlineLbl>
              <c:layout>
                <c:manualLayout>
                  <c:x val="-6.1689697238549404E-2"/>
                  <c:y val="0.19561359708085269"/>
                </c:manualLayout>
              </c:layout>
              <c:numFmt formatCode="General" sourceLinked="0"/>
              <c:spPr>
                <a:noFill/>
                <a:ln w="25400">
                  <a:noFill/>
                </a:ln>
              </c:spPr>
              <c:txPr>
                <a:bodyPr/>
                <a:lstStyle/>
                <a:p>
                  <a:pPr>
                    <a:defRPr sz="1200" b="0" i="0" u="none" strike="noStrike" baseline="0">
                      <a:solidFill>
                        <a:srgbClr val="FF0000"/>
                      </a:solidFill>
                      <a:latin typeface="Arial"/>
                      <a:ea typeface="Arial"/>
                      <a:cs typeface="Arial"/>
                    </a:defRPr>
                  </a:pPr>
                  <a:endParaRPr lang="nl-NL"/>
                </a:p>
              </c:txPr>
            </c:trendlineLbl>
          </c:trendline>
          <c:xVal>
            <c:numRef>
              <c:f>Weizen ! $A$35:$A$48</c:f>
              <c:numCache>
                <c:formatCode>0</c:formatCode>
                <c:ptCount val="14"/>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numCache>
            </c:numRef>
          </c:xVal>
          <c:yVal>
            <c:numRef>
              <c:f>Weizen ! $D$35:$D$48</c:f>
              <c:numCache>
                <c:formatCode>General</c:formatCode>
                <c:ptCount val="14"/>
                <c:pt idx="0">
                  <c:v>3.0201342281879198</c:v>
                </c:pt>
                <c:pt idx="1">
                  <c:v>2.6972147349505837</c:v>
                </c:pt>
                <c:pt idx="2">
                  <c:v>2.7265029635901779</c:v>
                </c:pt>
                <c:pt idx="3">
                  <c:v>3.3775401069518716</c:v>
                </c:pt>
                <c:pt idx="4">
                  <c:v>2.550089445438283</c:v>
                </c:pt>
                <c:pt idx="5">
                  <c:v>1.9811643835616439</c:v>
                </c:pt>
                <c:pt idx="6">
                  <c:v>1.8782188841201715</c:v>
                </c:pt>
                <c:pt idx="7">
                  <c:v>2.2424511545293075</c:v>
                </c:pt>
                <c:pt idx="8">
                  <c:v>2.0889632107023415</c:v>
                </c:pt>
                <c:pt idx="9">
                  <c:v>1.686960690316395</c:v>
                </c:pt>
                <c:pt idx="10">
                  <c:v>1.4810242341106539</c:v>
                </c:pt>
                <c:pt idx="11">
                  <c:v>1.8780848963474825</c:v>
                </c:pt>
                <c:pt idx="12">
                  <c:v>2.2409709887507403</c:v>
                </c:pt>
                <c:pt idx="13">
                  <c:v>1.832258064516129</c:v>
                </c:pt>
              </c:numCache>
            </c:numRef>
          </c:yVal>
          <c:smooth val="0"/>
          <c:extLst>
            <c:ext xmlns:c16="http://schemas.microsoft.com/office/drawing/2014/chart" uri="{C3380CC4-5D6E-409C-BE32-E72D297353CC}">
              <c16:uniqueId val="{00000000-3FC0-4490-9AF4-25A3E8AE5891}"/>
            </c:ext>
          </c:extLst>
        </c:ser>
        <c:dLbls>
          <c:showLegendKey val="0"/>
          <c:showVal val="0"/>
          <c:showCatName val="0"/>
          <c:showSerName val="0"/>
          <c:showPercent val="0"/>
          <c:showBubbleSize val="0"/>
        </c:dLbls>
        <c:axId val="274000512"/>
        <c:axId val="273600896"/>
      </c:scatterChart>
      <c:valAx>
        <c:axId val="274000512"/>
        <c:scaling>
          <c:orientation val="minMax"/>
        </c:scaling>
        <c:delete val="0"/>
        <c:axPos val="b"/>
        <c:numFmt formatCode="0"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3600896"/>
        <c:crosses val="autoZero"/>
        <c:crossBetween val="midCat"/>
      </c:valAx>
      <c:valAx>
        <c:axId val="273600896"/>
        <c:scaling>
          <c:orientation val="minMax"/>
          <c:max val="4"/>
        </c:scaling>
        <c:delete val="0"/>
        <c:axPos val="l"/>
        <c:majorGridlines>
          <c:spPr>
            <a:ln w="3175">
              <a:solidFill>
                <a:srgbClr val="000000"/>
              </a:solidFill>
              <a:prstDash val="sysDash"/>
            </a:ln>
          </c:spPr>
        </c:majorGridlines>
        <c:numFmt formatCode="General" sourceLinked="1"/>
        <c:majorTickMark val="out"/>
        <c:minorTickMark val="none"/>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nl-NL"/>
          </a:p>
        </c:txPr>
        <c:crossAx val="274000512"/>
        <c:crosses val="autoZero"/>
        <c:crossBetween val="midCat"/>
        <c:majorUnit val="1"/>
      </c:valAx>
      <c:spPr>
        <a:noFill/>
        <a:ln w="25400">
          <a:noFill/>
        </a:ln>
      </c:spPr>
    </c:plotArea>
    <c:plotVisOnly val="1"/>
    <c:dispBlanksAs val="gap"/>
    <c:showDLblsOverMax val="0"/>
  </c:chart>
  <c:spPr>
    <a:noFill/>
    <a:ln w="9525">
      <a:noFill/>
    </a:ln>
  </c:spPr>
  <c:txPr>
    <a:bodyPr/>
    <a:lstStyle/>
    <a:p>
      <a:pPr>
        <a:defRPr sz="1600" b="0" i="0" u="none" strike="noStrike" baseline="0">
          <a:solidFill>
            <a:srgbClr val="000000"/>
          </a:solidFill>
          <a:latin typeface="Arial"/>
          <a:ea typeface="Arial"/>
          <a:cs typeface="Arial"/>
        </a:defRPr>
      </a:pPr>
      <a:endParaRPr lang="nl-NL"/>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75940507436571"/>
          <c:y val="5.8401914335195121E-2"/>
          <c:w val="0.86246331669072285"/>
          <c:h val="0.69207180910166566"/>
        </c:manualLayout>
      </c:layout>
      <c:barChart>
        <c:barDir val="col"/>
        <c:grouping val="clustered"/>
        <c:varyColors val="0"/>
        <c:ser>
          <c:idx val="0"/>
          <c:order val="0"/>
          <c:tx>
            <c:strRef>
              <c:f>Table1!$E$8</c:f>
              <c:strCache>
                <c:ptCount val="1"/>
                <c:pt idx="0">
                  <c:v>Rendement en N[kg/ha][kg/ha</c:v>
                </c:pt>
              </c:strCache>
            </c:strRef>
          </c:tx>
          <c:spPr>
            <a:solidFill>
              <a:srgbClr val="4FA22E"/>
            </a:solidFill>
            <a:ln>
              <a:solidFill>
                <a:schemeClr val="tx1"/>
              </a:solidFill>
            </a:ln>
          </c:spPr>
          <c:invertIfNegative val="0"/>
          <c:dPt>
            <c:idx val="0"/>
            <c:invertIfNegative val="0"/>
            <c:bubble3D val="0"/>
            <c:spPr>
              <a:solidFill>
                <a:srgbClr val="F90505"/>
              </a:solidFill>
              <a:ln>
                <a:solidFill>
                  <a:schemeClr val="tx1"/>
                </a:solidFill>
              </a:ln>
            </c:spPr>
            <c:extLst>
              <c:ext xmlns:c16="http://schemas.microsoft.com/office/drawing/2014/chart" uri="{C3380CC4-5D6E-409C-BE32-E72D297353CC}">
                <c16:uniqueId val="{00000001-0612-481C-BED5-565CCF4F3361}"/>
              </c:ext>
            </c:extLst>
          </c:dPt>
          <c:dPt>
            <c:idx val="1"/>
            <c:invertIfNegative val="0"/>
            <c:bubble3D val="0"/>
            <c:spPr>
              <a:solidFill>
                <a:srgbClr val="F90505"/>
              </a:solidFill>
              <a:ln>
                <a:solidFill>
                  <a:schemeClr val="tx1"/>
                </a:solidFill>
              </a:ln>
            </c:spPr>
            <c:extLst>
              <c:ext xmlns:c16="http://schemas.microsoft.com/office/drawing/2014/chart" uri="{C3380CC4-5D6E-409C-BE32-E72D297353CC}">
                <c16:uniqueId val="{00000003-0612-481C-BED5-565CCF4F3361}"/>
              </c:ext>
            </c:extLst>
          </c:dPt>
          <c:dLbls>
            <c:dLbl>
              <c:idx val="0"/>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1-0612-481C-BED5-565CCF4F3361}"/>
                </c:ext>
              </c:extLst>
            </c:dLbl>
            <c:dLbl>
              <c:idx val="1"/>
              <c:spPr/>
              <c:txPr>
                <a:bodyPr/>
                <a:lstStyle/>
                <a:p>
                  <a:pPr>
                    <a:defRPr b="1">
                      <a:solidFill>
                        <a:srgbClr val="1730ED"/>
                      </a:solidFill>
                    </a:defRPr>
                  </a:pPr>
                  <a:endParaRPr lang="nl-NL"/>
                </a:p>
              </c:txPr>
              <c:showLegendKey val="0"/>
              <c:showVal val="1"/>
              <c:showCatName val="0"/>
              <c:showSerName val="0"/>
              <c:showPercent val="0"/>
              <c:showBubbleSize val="0"/>
              <c:extLst>
                <c:ext xmlns:c16="http://schemas.microsoft.com/office/drawing/2014/chart" uri="{C3380CC4-5D6E-409C-BE32-E72D297353CC}">
                  <c16:uniqueId val="{00000003-0612-481C-BED5-565CCF4F3361}"/>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Tableau 1!$C$9:$D$12</c:f>
              <c:multiLvlStrCache>
                <c:ptCount val="4"/>
                <c:lvl>
                  <c:pt idx="0">
                    <c:v>10 m³ de coulis d'automne </c:v>
                  </c:pt>
                  <c:pt idx="1">
                    <c:v>20 m³ de coulis d'automne </c:v>
                  </c:pt>
                  <c:pt idx="2">
                    <c:v>0 m³ coulis d'automne </c:v>
                  </c:pt>
                  <c:pt idx="3">
                    <c:v>0 m³ coulis d'automne </c:v>
                  </c:pt>
                </c:lvl>
                <c:lvl>
                  <c:pt idx="0">
                    <c:v>engrais d'automne + engrais de printemps</c:v>
                  </c:pt>
                  <c:pt idx="1">
                    <c:v>engrais d'automne + engrais de printemps</c:v>
                  </c:pt>
                  <c:pt idx="2">
                    <c:v>lisier de printemps seulement</c:v>
                  </c:pt>
                  <c:pt idx="3">
                    <c:v>lisier de printemps seulement</c:v>
                  </c:pt>
                </c:lvl>
              </c:multiLvlStrCache>
            </c:multiLvlStrRef>
          </c:cat>
          <c:val>
            <c:numRef>
              <c:f>Tableau 1!$E$9:$E$12</c:f>
              <c:numCache>
                <c:formatCode>General</c:formatCode>
                <c:ptCount val="4"/>
                <c:pt idx="0">
                  <c:v>209</c:v>
                </c:pt>
                <c:pt idx="1">
                  <c:v>216</c:v>
                </c:pt>
                <c:pt idx="2">
                  <c:v>196</c:v>
                </c:pt>
                <c:pt idx="3">
                  <c:v>192</c:v>
                </c:pt>
              </c:numCache>
            </c:numRef>
          </c:val>
          <c:extLst>
            <c:ext xmlns:c16="http://schemas.microsoft.com/office/drawing/2014/chart" uri="{C3380CC4-5D6E-409C-BE32-E72D297353CC}">
              <c16:uniqueId val="{00000004-0612-481C-BED5-565CCF4F3361}"/>
            </c:ext>
          </c:extLst>
        </c:ser>
        <c:dLbls>
          <c:showLegendKey val="0"/>
          <c:showVal val="0"/>
          <c:showCatName val="0"/>
          <c:showSerName val="0"/>
          <c:showPercent val="0"/>
          <c:showBubbleSize val="0"/>
        </c:dLbls>
        <c:gapWidth val="150"/>
        <c:axId val="255352832"/>
        <c:axId val="255354368"/>
      </c:barChart>
      <c:catAx>
        <c:axId val="255352832"/>
        <c:scaling>
          <c:orientation val="minMax"/>
        </c:scaling>
        <c:delete val="0"/>
        <c:axPos val="b"/>
        <c:numFmt formatCode="General" sourceLinked="0"/>
        <c:majorTickMark val="out"/>
        <c:minorTickMark val="none"/>
        <c:tickLblPos val="nextTo"/>
        <c:spPr>
          <a:ln>
            <a:solidFill>
              <a:schemeClr val="tx1"/>
            </a:solidFill>
          </a:ln>
        </c:spPr>
        <c:txPr>
          <a:bodyPr/>
          <a:lstStyle/>
          <a:p>
            <a:pPr>
              <a:defRPr sz="1600"/>
            </a:pPr>
            <a:endParaRPr lang="nl-NL"/>
          </a:p>
        </c:txPr>
        <c:crossAx val="255354368"/>
        <c:crosses val="autoZero"/>
        <c:auto val="1"/>
        <c:lblAlgn val="ctr"/>
        <c:lblOffset val="100"/>
        <c:noMultiLvlLbl val="0"/>
      </c:catAx>
      <c:valAx>
        <c:axId val="255354368"/>
        <c:scaling>
          <c:orientation val="minMax"/>
          <c:min val="0"/>
        </c:scaling>
        <c:delete val="0"/>
        <c:axPos val="l"/>
        <c:title>
          <c:tx>
            <c:rich>
              <a:bodyPr rot="-5400000" vert="horz"/>
              <a:lstStyle/>
              <a:p>
                <a:pPr>
                  <a:defRPr/>
                </a:pPr>
                <a:r>
                  <a:rPr lang="en-US" dirty="0" err="1"/>
                  <a:t>Rendement</a:t>
                </a:r>
                <a:r>
                  <a:rPr lang="en-US" dirty="0"/>
                  <a:t> N kg N/ha</a:t>
                </a:r>
              </a:p>
            </c:rich>
          </c:tx>
          <c:overlay val="0"/>
        </c:title>
        <c:numFmt formatCode="General" sourceLinked="1"/>
        <c:majorTickMark val="out"/>
        <c:minorTickMark val="none"/>
        <c:tickLblPos val="nextTo"/>
        <c:spPr>
          <a:ln>
            <a:solidFill>
              <a:schemeClr val="tx1"/>
            </a:solidFill>
          </a:ln>
        </c:spPr>
        <c:crossAx val="255352832"/>
        <c:crosses val="autoZero"/>
        <c:crossBetween val="between"/>
        <c:majorUnit val="50"/>
      </c:valAx>
    </c:plotArea>
    <c:plotVisOnly val="1"/>
    <c:dispBlanksAs val="gap"/>
    <c:showDLblsOverMax val="0"/>
  </c:chart>
  <c:spPr>
    <a:solidFill>
      <a:schemeClr val="bg1"/>
    </a:solidFill>
    <a:ln>
      <a:noFill/>
    </a:ln>
  </c:spPr>
  <c:txPr>
    <a:bodyPr/>
    <a:lstStyle/>
    <a:p>
      <a:pPr>
        <a:defRPr sz="1800">
          <a:latin typeface="Arial" panose="020B0604020202020204" pitchFamily="34" charset="0"/>
          <a:cs typeface="Arial" panose="020B0604020202020204" pitchFamily="34" charset="0"/>
        </a:defRPr>
      </a:pPr>
      <a:endParaRPr lang="nl-NL"/>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37998641617141"/>
          <c:y val="4.7415118558255434E-2"/>
          <c:w val="0.84961937218888628"/>
          <c:h val="0.68184561834399349"/>
        </c:manualLayout>
      </c:layout>
      <c:barChart>
        <c:barDir val="col"/>
        <c:grouping val="clustered"/>
        <c:varyColors val="0"/>
        <c:ser>
          <c:idx val="0"/>
          <c:order val="0"/>
          <c:tx>
            <c:strRef>
              <c:f>Table1!$B$1</c:f>
              <c:strCache>
                <c:ptCount val="1"/>
                <c:pt idx="0">
                  <c:v>Émissions de N2O</c:v>
                </c:pt>
              </c:strCache>
            </c:strRef>
          </c:tx>
          <c:spPr>
            <a:solidFill>
              <a:schemeClr val="accent1"/>
            </a:solidFill>
            <a:ln>
              <a:solidFill>
                <a:sysClr val="windowText" lastClr="000000"/>
              </a:solidFill>
            </a:ln>
            <a:effectLst/>
          </c:spPr>
          <c:invertIfNegative val="0"/>
          <c:dLbls>
            <c:numFmt formatCode="#,##0.0" sourceLinked="0"/>
            <c:spPr>
              <a:noFill/>
              <a:ln>
                <a:noFill/>
              </a:ln>
              <a:effectLst/>
            </c:spPr>
            <c:txPr>
              <a:bodyPr/>
              <a:lstStyle/>
              <a:p>
                <a:pPr>
                  <a:defRPr b="1">
                    <a:solidFill>
                      <a:srgbClr val="F90505"/>
                    </a:solidFill>
                  </a:defRPr>
                </a:pPr>
                <a:endParaRPr lang="nl-NL"/>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Table1!$A$2:$A$5</c:f>
              <c:strCache>
                <c:ptCount val="4"/>
                <c:pt idx="0">
                  <c:v>non fécondé non fécondé non compacté</c:v>
                </c:pt>
                <c:pt idx="1">
                  <c:v>fertilisé non comprimé</c:v>
                </c:pt>
                <c:pt idx="2">
                  <c:v>compacté non fertilisé </c:v>
                </c:pt>
                <c:pt idx="3">
                  <c:v>compacté avec de l'engrais</c:v>
                </c:pt>
              </c:strCache>
            </c:strRef>
          </c:cat>
          <c:val>
            <c:numRef>
              <c:f>Tableau 1!$B$2:$B$5</c:f>
              <c:numCache>
                <c:formatCode>0.00</c:formatCode>
                <c:ptCount val="4"/>
                <c:pt idx="0">
                  <c:v>2.4599999999999995</c:v>
                </c:pt>
                <c:pt idx="1">
                  <c:v>8.74</c:v>
                </c:pt>
                <c:pt idx="2">
                  <c:v>2.212333333333333</c:v>
                </c:pt>
                <c:pt idx="3">
                  <c:v>13.306666666666667</c:v>
                </c:pt>
              </c:numCache>
            </c:numRef>
          </c:val>
          <c:extLst>
            <c:ext xmlns:c16="http://schemas.microsoft.com/office/drawing/2014/chart" uri="{C3380CC4-5D6E-409C-BE32-E72D297353CC}">
              <c16:uniqueId val="{00000000-C0EB-4AA4-8BE7-179462AEBC2C}"/>
            </c:ext>
          </c:extLst>
        </c:ser>
        <c:ser>
          <c:idx val="1"/>
          <c:order val="1"/>
          <c:tx>
            <c:strRef>
              <c:f>Table1!$C$C$1</c:f>
              <c:strCache>
                <c:ptCount val="1"/>
                <c:pt idx="0">
                  <c:v>Chiffre d'affaires TM</c:v>
                </c:pt>
              </c:strCache>
            </c:strRef>
          </c:tx>
          <c:spPr>
            <a:solidFill>
              <a:schemeClr val="accent2"/>
            </a:solidFill>
            <a:ln>
              <a:solidFill>
                <a:sysClr val="windowText" lastClr="000000"/>
              </a:solidFill>
            </a:ln>
            <a:effectLst/>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Table1!$A$2:$A$5</c:f>
              <c:strCache>
                <c:ptCount val="4"/>
                <c:pt idx="0">
                  <c:v>non fécondé non fécondé non compacté</c:v>
                </c:pt>
                <c:pt idx="1">
                  <c:v>fertilisé non comprimé</c:v>
                </c:pt>
                <c:pt idx="2">
                  <c:v>compacté non fertilisé </c:v>
                </c:pt>
                <c:pt idx="3">
                  <c:v>compacté avec de l'engrais</c:v>
                </c:pt>
              </c:strCache>
            </c:strRef>
          </c:cat>
          <c:val>
            <c:numRef>
              <c:f>Tableau 1!$C$2:$C$5</c:f>
              <c:numCache>
                <c:formatCode>0.00</c:formatCode>
                <c:ptCount val="4"/>
                <c:pt idx="0">
                  <c:v>15.566666666666668</c:v>
                </c:pt>
                <c:pt idx="1">
                  <c:v>16.566666666666666</c:v>
                </c:pt>
                <c:pt idx="2">
                  <c:v>13.533333333333333</c:v>
                </c:pt>
                <c:pt idx="3">
                  <c:v>13.9</c:v>
                </c:pt>
              </c:numCache>
            </c:numRef>
          </c:val>
          <c:extLst>
            <c:ext xmlns:c16="http://schemas.microsoft.com/office/drawing/2014/chart" uri="{C3380CC4-5D6E-409C-BE32-E72D297353CC}">
              <c16:uniqueId val="{00000001-C0EB-4AA4-8BE7-179462AEBC2C}"/>
            </c:ext>
          </c:extLst>
        </c:ser>
        <c:dLbls>
          <c:showLegendKey val="0"/>
          <c:showVal val="0"/>
          <c:showCatName val="0"/>
          <c:showSerName val="0"/>
          <c:showPercent val="0"/>
          <c:showBubbleSize val="0"/>
        </c:dLbls>
        <c:gapWidth val="219"/>
        <c:overlap val="-27"/>
        <c:axId val="522462232"/>
        <c:axId val="522463016"/>
      </c:barChart>
      <c:catAx>
        <c:axId val="522462232"/>
        <c:scaling>
          <c:orientation val="minMax"/>
        </c:scaling>
        <c:delete val="1"/>
        <c:axPos val="b"/>
        <c:numFmt formatCode="General" sourceLinked="1"/>
        <c:majorTickMark val="none"/>
        <c:minorTickMark val="none"/>
        <c:tickLblPos val="nextTo"/>
        <c:crossAx val="522463016"/>
        <c:crosses val="autoZero"/>
        <c:auto val="1"/>
        <c:lblAlgn val="ctr"/>
        <c:lblOffset val="100"/>
        <c:noMultiLvlLbl val="0"/>
      </c:catAx>
      <c:valAx>
        <c:axId val="522463016"/>
        <c:scaling>
          <c:orientation val="minMax"/>
        </c:scaling>
        <c:delete val="0"/>
        <c:axPos val="l"/>
        <c:title>
          <c:tx>
            <c:rich>
              <a:bodyPr rot="-5400000" vert="horz"/>
              <a:lstStyle/>
              <a:p>
                <a:pPr>
                  <a:defRPr/>
                </a:pPr>
                <a:r>
                  <a:rPr lang="de-DE" dirty="0">
                    <a:solidFill>
                      <a:srgbClr val="F90505"/>
                    </a:solidFill>
                  </a:rPr>
                  <a:t>N</a:t>
                </a:r>
                <a:r>
                  <a:rPr lang="de-DE" baseline="-25000" dirty="0">
                    <a:solidFill>
                      <a:srgbClr val="F90505"/>
                    </a:solidFill>
                  </a:rPr>
                  <a:t>2</a:t>
                </a:r>
                <a:r>
                  <a:rPr lang="de-DE" dirty="0">
                    <a:solidFill>
                      <a:srgbClr val="F90505"/>
                    </a:solidFill>
                  </a:rPr>
                  <a:t>O kg N/ha</a:t>
                </a:r>
                <a:r>
                  <a:rPr lang="de-DE" dirty="0"/>
                  <a:t> &amp; </a:t>
                </a:r>
                <a:r>
                  <a:rPr lang="de-DE" dirty="0" smtClean="0"/>
                  <a:t>MS t/ha</a:t>
                </a:r>
                <a:endParaRPr lang="de-DE" dirty="0"/>
              </a:p>
            </c:rich>
          </c:tx>
          <c:layout>
            <c:manualLayout>
              <c:xMode val="edge"/>
              <c:yMode val="edge"/>
              <c:x val="1.6666676211234261E-2"/>
              <c:y val="4.8987116510863869E-2"/>
            </c:manualLayout>
          </c:layout>
          <c:overlay val="0"/>
          <c:spPr>
            <a:noFill/>
            <a:ln>
              <a:noFill/>
            </a:ln>
            <a:effectLst/>
          </c:spPr>
        </c:title>
        <c:numFmt formatCode="0" sourceLinked="0"/>
        <c:majorTickMark val="out"/>
        <c:minorTickMark val="none"/>
        <c:tickLblPos val="nextTo"/>
        <c:spPr>
          <a:noFill/>
          <a:ln w="12700">
            <a:solidFill>
              <a:sysClr val="windowText" lastClr="000000"/>
            </a:solidFill>
          </a:ln>
          <a:effectLst/>
        </c:spPr>
        <c:txPr>
          <a:bodyPr rot="-60000000" vert="horz"/>
          <a:lstStyle/>
          <a:p>
            <a:pPr>
              <a:defRPr/>
            </a:pPr>
            <a:endParaRPr lang="nl-NL"/>
          </a:p>
        </c:txPr>
        <c:crossAx val="522462232"/>
        <c:crosses val="autoZero"/>
        <c:crossBetween val="between"/>
        <c:majorUnit val="5"/>
      </c:valAx>
      <c:spPr>
        <a:noFill/>
        <a:ln>
          <a:noFill/>
        </a:ln>
        <a:effectLst/>
      </c:spPr>
    </c:plotArea>
    <c:legend>
      <c:legendPos val="b"/>
      <c:overlay val="0"/>
      <c:spPr>
        <a:noFill/>
        <a:ln>
          <a:noFill/>
        </a:ln>
        <a:effectLst/>
      </c:spPr>
      <c:txPr>
        <a:bodyPr rot="0" vert="horz"/>
        <a:lstStyle/>
        <a:p>
          <a:pPr>
            <a:defRPr>
              <a:solidFill>
                <a:srgbClr val="F90505"/>
              </a:solidFill>
            </a:defRPr>
          </a:pPr>
          <a:endParaRPr lang="nl-NL"/>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800">
          <a:latin typeface="Arial" panose="020B0604020202020204" pitchFamily="34" charset="0"/>
          <a:cs typeface="Arial" panose="020B0604020202020204" pitchFamily="34" charset="0"/>
        </a:defRPr>
      </a:pPr>
      <a:endParaRPr lang="nl-NL"/>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96139662241277"/>
          <c:y val="0.19919975491718109"/>
          <c:w val="0.31216686080291861"/>
          <c:h val="0.4885601798377982"/>
        </c:manualLayout>
      </c:layout>
      <c:pieChart>
        <c:varyColors val="1"/>
        <c:ser>
          <c:idx val="0"/>
          <c:order val="0"/>
          <c:tx>
            <c:strRef>
              <c:f>Arkusz1!$B$1</c:f>
              <c:strCache>
                <c:ptCount val="1"/>
                <c:pt idx="0">
                  <c:v>SprzedaÅ¼</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15A-4769-9B1F-BAAB54B1B68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15A-4769-9B1F-BAAB54B1B68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15A-4769-9B1F-BAAB54B1B683}"/>
              </c:ext>
            </c:extLst>
          </c:dPt>
          <c:dLbls>
            <c:numFmt formatCode="General" sourceLinked="0"/>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Arkusz1!$A$2:$A$4</c:f>
              <c:strCache>
                <c:ptCount val="3"/>
                <c:pt idx="0">
                  <c:v>prairie permanente</c:v>
                </c:pt>
                <c:pt idx="1">
                  <c:v>prairie temporaire</c:v>
                </c:pt>
                <c:pt idx="2">
                  <c:v>maïs</c:v>
                </c:pt>
              </c:strCache>
            </c:strRef>
          </c:cat>
          <c:val>
            <c:numRef>
              <c:f>Arkusz1!$B$2:$B$4</c:f>
              <c:numCache>
                <c:formatCode>General</c:formatCode>
                <c:ptCount val="3"/>
                <c:pt idx="0">
                  <c:v>76.099999999999994</c:v>
                </c:pt>
                <c:pt idx="1">
                  <c:v>10.8</c:v>
                </c:pt>
                <c:pt idx="2">
                  <c:v>13.1</c:v>
                </c:pt>
              </c:numCache>
            </c:numRef>
          </c:val>
          <c:extLst>
            <c:ext xmlns:c16="http://schemas.microsoft.com/office/drawing/2014/chart" uri="{C3380CC4-5D6E-409C-BE32-E72D297353CC}">
              <c16:uniqueId val="{00000006-015A-4769-9B1F-BAAB54B1B683}"/>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1321446913114555"/>
          <c:y val="0.27122201936651058"/>
          <c:w val="0.42799577454412807"/>
          <c:h val="0.349773339791596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nl-NL"/>
        </a:p>
      </c:txPr>
    </c:legend>
    <c:plotVisOnly val="1"/>
    <c:dispBlanksAs val="zero"/>
    <c:showDLblsOverMax val="0"/>
  </c:chart>
  <c:spPr>
    <a:noFill/>
    <a:ln>
      <a:solidFill>
        <a:schemeClr val="accent3"/>
      </a:solidFill>
    </a:ln>
    <a:effectLst/>
  </c:spPr>
  <c:txPr>
    <a:bodyPr/>
    <a:lstStyle/>
    <a:p>
      <a:pPr>
        <a:defRPr/>
      </a:pPr>
      <a:endParaRPr lang="nl-NL"/>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fr-BE" sz="2800" dirty="0" smtClean="0">
                <a:solidFill>
                  <a:schemeClr val="tx1"/>
                </a:solidFill>
              </a:rPr>
              <a:t>MS</a:t>
            </a:r>
            <a:r>
              <a:rPr lang="pl-PL" sz="2800" dirty="0" smtClean="0">
                <a:solidFill>
                  <a:schemeClr val="tx1"/>
                </a:solidFill>
              </a:rPr>
              <a:t>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Prairies permanentes</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11</c:v>
                </c:pt>
              </c:numCache>
            </c:numRef>
          </c:val>
          <c:extLst>
            <c:ext xmlns:c16="http://schemas.microsoft.com/office/drawing/2014/chart" uri="{C3380CC4-5D6E-409C-BE32-E72D297353CC}">
              <c16:uniqueId val="{00000000-2B5B-4258-959F-07FF72E855A6}"/>
            </c:ext>
          </c:extLst>
        </c:ser>
        <c:ser>
          <c:idx val="1"/>
          <c:order val="1"/>
          <c:tx>
            <c:strRef>
              <c:f>Arkusz1!$C$C$1</c:f>
              <c:strCache>
                <c:ptCount val="1"/>
                <c:pt idx="0">
                  <c:v>Prairies temporaires</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Arkusz1!$C$C$2</c:f>
              <c:numCache>
                <c:formatCode>General</c:formatCode>
                <c:ptCount val="1"/>
                <c:pt idx="0">
                  <c:v>15</c:v>
                </c:pt>
              </c:numCache>
            </c:numRef>
          </c:val>
          <c:extLst>
            <c:ext xmlns:c16="http://schemas.microsoft.com/office/drawing/2014/chart" uri="{C3380CC4-5D6E-409C-BE32-E72D297353CC}">
              <c16:uniqueId val="{00000001-2B5B-4258-959F-07FF72E855A6}"/>
            </c:ext>
          </c:extLst>
        </c:ser>
        <c:dLbls>
          <c:showLegendKey val="0"/>
          <c:showVal val="0"/>
          <c:showCatName val="0"/>
          <c:showSerName val="0"/>
          <c:showPercent val="0"/>
          <c:showBubbleSize val="0"/>
        </c:dLbls>
        <c:gapWidth val="219"/>
        <c:overlap val="-27"/>
        <c:axId val="532653640"/>
        <c:axId val="532654032"/>
      </c:barChart>
      <c:catAx>
        <c:axId val="532653640"/>
        <c:scaling>
          <c:orientation val="minMax"/>
        </c:scaling>
        <c:delete val="1"/>
        <c:axPos val="b"/>
        <c:numFmt formatCode="General" sourceLinked="1"/>
        <c:majorTickMark val="none"/>
        <c:minorTickMark val="none"/>
        <c:tickLblPos val="nextTo"/>
        <c:crossAx val="532654032"/>
        <c:crosses val="autoZero"/>
        <c:auto val="1"/>
        <c:lblAlgn val="ctr"/>
        <c:lblOffset val="100"/>
        <c:noMultiLvlLbl val="0"/>
      </c:catAx>
      <c:valAx>
        <c:axId val="532654032"/>
        <c:scaling>
          <c:orientation val="minMax"/>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532653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solidFill>
                <a:latin typeface="+mn-lt"/>
                <a:ea typeface="+mn-ea"/>
                <a:cs typeface="+mn-cs"/>
              </a:defRPr>
            </a:pPr>
            <a:r>
              <a:rPr lang="pl-PL" sz="2800" dirty="0" smtClean="0">
                <a:solidFill>
                  <a:schemeClr val="tx1"/>
                </a:solidFill>
              </a:rPr>
              <a:t>Protéines (t/ha)</a:t>
            </a:r>
            <a:endParaRPr lang="pl-PL" sz="2800" dirty="0">
              <a:solidFill>
                <a:schemeClr val="tx1"/>
              </a:solidFill>
            </a:endParaRPr>
          </a:p>
        </c:rich>
      </c:tx>
      <c:overlay val="0"/>
      <c:spPr>
        <a:noFill/>
        <a:ln>
          <a:noFill/>
        </a:ln>
        <a:effectLst/>
      </c:spPr>
    </c:title>
    <c:autoTitleDeleted val="0"/>
    <c:plotArea>
      <c:layout/>
      <c:barChart>
        <c:barDir val="col"/>
        <c:grouping val="clustered"/>
        <c:varyColors val="0"/>
        <c:ser>
          <c:idx val="0"/>
          <c:order val="0"/>
          <c:tx>
            <c:strRef>
              <c:f>Arkusz1!$B$1</c:f>
              <c:strCache>
                <c:ptCount val="1"/>
                <c:pt idx="0">
                  <c:v>Prairies permanentes</c:v>
                </c:pt>
              </c:strCache>
            </c:strRef>
          </c:tx>
          <c:spPr>
            <a:solidFill>
              <a:srgbClr val="00CC00"/>
            </a:solidFill>
            <a:ln w="12700" cap="flat" cmpd="sng" algn="ctr">
              <a:solidFill>
                <a:schemeClr val="tx1"/>
              </a:solidFill>
              <a:prstDash val="solid"/>
            </a:ln>
            <a:effectLst/>
          </c:spPr>
          <c:invertIfNegative val="0"/>
          <c:cat>
            <c:strRef>
              <c:f>Arkusz1!$A$2</c:f>
              <c:strCache>
                <c:ptCount val="1"/>
                <c:pt idx="0">
                  <c:v>Kategoria 1</c:v>
                </c:pt>
              </c:strCache>
            </c:strRef>
          </c:cat>
          <c:val>
            <c:numRef>
              <c:f>Arkusz1!$B$2</c:f>
              <c:numCache>
                <c:formatCode>General</c:formatCode>
                <c:ptCount val="1"/>
                <c:pt idx="0">
                  <c:v>1.55</c:v>
                </c:pt>
              </c:numCache>
            </c:numRef>
          </c:val>
          <c:extLst>
            <c:ext xmlns:c16="http://schemas.microsoft.com/office/drawing/2014/chart" uri="{C3380CC4-5D6E-409C-BE32-E72D297353CC}">
              <c16:uniqueId val="{00000000-AE47-4A4F-968A-B1057DEB27CB}"/>
            </c:ext>
          </c:extLst>
        </c:ser>
        <c:ser>
          <c:idx val="1"/>
          <c:order val="1"/>
          <c:tx>
            <c:strRef>
              <c:f>Arkusz1!$C$C$1</c:f>
              <c:strCache>
                <c:ptCount val="1"/>
                <c:pt idx="0">
                  <c:v>Prairies temporaires</c:v>
                </c:pt>
              </c:strCache>
            </c:strRef>
          </c:tx>
          <c:spPr>
            <a:solidFill>
              <a:srgbClr val="FFC000"/>
            </a:solidFill>
            <a:ln w="12700">
              <a:solidFill>
                <a:schemeClr val="tx1"/>
              </a:solidFill>
            </a:ln>
            <a:effectLst/>
          </c:spPr>
          <c:invertIfNegative val="0"/>
          <c:cat>
            <c:strRef>
              <c:f>Arkusz1!$A$2</c:f>
              <c:strCache>
                <c:ptCount val="1"/>
                <c:pt idx="0">
                  <c:v>Kategoria 1</c:v>
                </c:pt>
              </c:strCache>
            </c:strRef>
          </c:cat>
          <c:val>
            <c:numRef>
              <c:f>Arkusz1!$C$C$2</c:f>
              <c:numCache>
                <c:formatCode>General</c:formatCode>
                <c:ptCount val="1"/>
                <c:pt idx="0">
                  <c:v>2.2999999999999998</c:v>
                </c:pt>
              </c:numCache>
            </c:numRef>
          </c:val>
          <c:extLst>
            <c:ext xmlns:c16="http://schemas.microsoft.com/office/drawing/2014/chart" uri="{C3380CC4-5D6E-409C-BE32-E72D297353CC}">
              <c16:uniqueId val="{00000001-AE47-4A4F-968A-B1057DEB27CB}"/>
            </c:ext>
          </c:extLst>
        </c:ser>
        <c:dLbls>
          <c:showLegendKey val="0"/>
          <c:showVal val="0"/>
          <c:showCatName val="0"/>
          <c:showSerName val="0"/>
          <c:showPercent val="0"/>
          <c:showBubbleSize val="0"/>
        </c:dLbls>
        <c:gapWidth val="219"/>
        <c:overlap val="-27"/>
        <c:axId val="532655208"/>
        <c:axId val="532655600"/>
      </c:barChart>
      <c:catAx>
        <c:axId val="532655208"/>
        <c:scaling>
          <c:orientation val="minMax"/>
        </c:scaling>
        <c:delete val="1"/>
        <c:axPos val="b"/>
        <c:numFmt formatCode="General" sourceLinked="1"/>
        <c:majorTickMark val="none"/>
        <c:minorTickMark val="none"/>
        <c:tickLblPos val="nextTo"/>
        <c:crossAx val="532655600"/>
        <c:crossesAt val="0"/>
        <c:auto val="1"/>
        <c:lblAlgn val="ctr"/>
        <c:lblOffset val="100"/>
        <c:noMultiLvlLbl val="0"/>
      </c:catAx>
      <c:valAx>
        <c:axId val="532655600"/>
        <c:scaling>
          <c:orientation val="minMax"/>
          <c:max val="3"/>
        </c:scaling>
        <c:delete val="0"/>
        <c:axPos val="l"/>
        <c:majorGridlines>
          <c:spPr>
            <a:ln w="9525" cap="flat" cmpd="sng" algn="ctr">
              <a:solidFill>
                <a:schemeClr val="tx1"/>
              </a:solidFill>
              <a:round/>
            </a:ln>
            <a:effectLst/>
          </c:spPr>
        </c:majorGridlines>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nl-NL"/>
          </a:p>
        </c:txPr>
        <c:crossAx val="532655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nl-NL"/>
        </a:p>
      </c:txPr>
    </c:legend>
    <c:plotVisOnly val="1"/>
    <c:dispBlanksAs val="gap"/>
    <c:showDLblsOverMax val="0"/>
  </c:chart>
  <c:spPr>
    <a:noFill/>
    <a:ln>
      <a:noFill/>
    </a:ln>
    <a:effectLst/>
  </c:spPr>
  <c:txPr>
    <a:bodyPr/>
    <a:lstStyle/>
    <a:p>
      <a:pPr>
        <a:defRPr/>
      </a:pPr>
      <a:endParaRPr lang="nl-NL"/>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71EDE-EE7E-429C-A327-26B81E0D907E}" type="doc">
      <dgm:prSet loTypeId="urn:microsoft.com/office/officeart/2005/8/layout/arrow2" loCatId="process" qsTypeId="urn:microsoft.com/office/officeart/2005/8/quickstyle/simple1" qsCatId="simple" csTypeId="urn:microsoft.com/office/officeart/2005/8/colors/accent1_2" csCatId="accent1" phldr="1"/>
      <dgm:spPr/>
    </dgm:pt>
    <dgm:pt modelId="{AD7E651E-CDF1-47D7-AC6B-D0C0E443B46D}">
      <dgm:prSet phldrT="[Tekst]"/>
      <dgm:spPr/>
      <dgm:t>
        <a:bodyPr/>
        <a:lstStyle/>
        <a:p>
          <a:r>
            <a:rPr lang="nl-NL" dirty="0"/>
            <a:t>2014</a:t>
          </a:r>
        </a:p>
      </dgm:t>
    </dgm:pt>
    <dgm:pt modelId="{BB38134E-9A90-4F2A-B6D0-072421EAD44E}" type="parTrans" cxnId="{D9794A37-1064-45DF-B145-D51F664EB1FF}">
      <dgm:prSet/>
      <dgm:spPr/>
      <dgm:t>
        <a:bodyPr/>
        <a:lstStyle/>
        <a:p>
          <a:endParaRPr lang="nl-NL"/>
        </a:p>
      </dgm:t>
    </dgm:pt>
    <dgm:pt modelId="{69761EAE-B9A7-48AC-AB58-F5F39BF642EF}" type="sibTrans" cxnId="{D9794A37-1064-45DF-B145-D51F664EB1FF}">
      <dgm:prSet/>
      <dgm:spPr/>
      <dgm:t>
        <a:bodyPr/>
        <a:lstStyle/>
        <a:p>
          <a:endParaRPr lang="nl-NL"/>
        </a:p>
      </dgm:t>
    </dgm:pt>
    <dgm:pt modelId="{65FD8BA5-E85D-40AA-B3A5-BE48C51FFA40}">
      <dgm:prSet phldrT="[Tekst]"/>
      <dgm:spPr/>
      <dgm:t>
        <a:bodyPr/>
        <a:lstStyle/>
        <a:p>
          <a:r>
            <a:rPr lang="nl-NL" dirty="0"/>
            <a:t>2015</a:t>
          </a:r>
        </a:p>
      </dgm:t>
    </dgm:pt>
    <dgm:pt modelId="{59A35166-D773-45BF-A35D-B98238757447}" type="parTrans" cxnId="{3D995495-458C-438D-B780-1F49180C54F7}">
      <dgm:prSet/>
      <dgm:spPr/>
      <dgm:t>
        <a:bodyPr/>
        <a:lstStyle/>
        <a:p>
          <a:endParaRPr lang="nl-NL"/>
        </a:p>
      </dgm:t>
    </dgm:pt>
    <dgm:pt modelId="{19A329D0-57CD-4E17-B44B-563F018212AA}" type="sibTrans" cxnId="{3D995495-458C-438D-B780-1F49180C54F7}">
      <dgm:prSet/>
      <dgm:spPr/>
      <dgm:t>
        <a:bodyPr/>
        <a:lstStyle/>
        <a:p>
          <a:endParaRPr lang="nl-NL"/>
        </a:p>
      </dgm:t>
    </dgm:pt>
    <dgm:pt modelId="{5B1C9F2A-2D5E-44FE-BCCC-B9DB20DB8BF7}">
      <dgm:prSet phldrT="[Tekst]"/>
      <dgm:spPr/>
      <dgm:t>
        <a:bodyPr/>
        <a:lstStyle/>
        <a:p>
          <a:r>
            <a:rPr lang="nl-NL" dirty="0">
              <a:solidFill>
                <a:schemeClr val="bg1"/>
              </a:solidFill>
            </a:rPr>
            <a:t>2016</a:t>
          </a:r>
        </a:p>
      </dgm:t>
    </dgm:pt>
    <dgm:pt modelId="{E3703FDB-EF42-4D80-9B1E-5D501B279324}" type="parTrans" cxnId="{2ED97F51-A813-4F39-BF53-6AFCC9B8D8E2}">
      <dgm:prSet/>
      <dgm:spPr/>
      <dgm:t>
        <a:bodyPr/>
        <a:lstStyle/>
        <a:p>
          <a:endParaRPr lang="nl-NL"/>
        </a:p>
      </dgm:t>
    </dgm:pt>
    <dgm:pt modelId="{DCF31D80-B791-4008-8C26-C10985C24389}" type="sibTrans" cxnId="{2ED97F51-A813-4F39-BF53-6AFCC9B8D8E2}">
      <dgm:prSet/>
      <dgm:spPr/>
      <dgm:t>
        <a:bodyPr/>
        <a:lstStyle/>
        <a:p>
          <a:endParaRPr lang="nl-NL"/>
        </a:p>
      </dgm:t>
    </dgm:pt>
    <dgm:pt modelId="{DFE1C924-6778-46AD-B91D-442F7218637D}">
      <dgm:prSet phldrT="[Tekst]"/>
      <dgm:spPr/>
      <dgm:t>
        <a:bodyPr/>
        <a:lstStyle/>
        <a:p>
          <a:r>
            <a:rPr lang="nl-NL" dirty="0"/>
            <a:t>13 + 32 coaches</a:t>
          </a:r>
        </a:p>
      </dgm:t>
    </dgm:pt>
    <dgm:pt modelId="{939825FC-6F75-47DC-95BA-C70D5DD3B8ED}" type="parTrans" cxnId="{21B9E809-EF8C-4B44-A5B5-4C30B02A16B0}">
      <dgm:prSet/>
      <dgm:spPr/>
      <dgm:t>
        <a:bodyPr/>
        <a:lstStyle/>
        <a:p>
          <a:endParaRPr lang="nl-NL"/>
        </a:p>
      </dgm:t>
    </dgm:pt>
    <dgm:pt modelId="{E901C488-A1DE-4905-9C3D-DC3012288338}" type="sibTrans" cxnId="{21B9E809-EF8C-4B44-A5B5-4C30B02A16B0}">
      <dgm:prSet/>
      <dgm:spPr/>
      <dgm:t>
        <a:bodyPr/>
        <a:lstStyle/>
        <a:p>
          <a:endParaRPr lang="nl-NL"/>
        </a:p>
      </dgm:t>
    </dgm:pt>
    <dgm:pt modelId="{BB783DFA-9C3F-4000-9581-E671478FFD9B}">
      <dgm:prSet phldrT="[Tekst]"/>
      <dgm:spPr/>
      <dgm:t>
        <a:bodyPr/>
        <a:lstStyle/>
        <a:p>
          <a:r>
            <a:rPr lang="nl-NL" dirty="0"/>
            <a:t>45 + 30</a:t>
          </a:r>
        </a:p>
      </dgm:t>
    </dgm:pt>
    <dgm:pt modelId="{F096DC9F-2B68-4B91-8DBB-DCA2B77AC246}" type="parTrans" cxnId="{17943982-304D-4A56-BBC4-338857CC35F5}">
      <dgm:prSet/>
      <dgm:spPr/>
      <dgm:t>
        <a:bodyPr/>
        <a:lstStyle/>
        <a:p>
          <a:endParaRPr lang="nl-NL"/>
        </a:p>
      </dgm:t>
    </dgm:pt>
    <dgm:pt modelId="{2CFC99CF-BE2A-4DC8-AAEE-447DB85B4E97}" type="sibTrans" cxnId="{17943982-304D-4A56-BBC4-338857CC35F5}">
      <dgm:prSet/>
      <dgm:spPr/>
      <dgm:t>
        <a:bodyPr/>
        <a:lstStyle/>
        <a:p>
          <a:endParaRPr lang="nl-NL"/>
        </a:p>
      </dgm:t>
    </dgm:pt>
    <dgm:pt modelId="{EDBE1CB9-1E4B-46AF-AB5D-94D56E650A3C}">
      <dgm:prSet phldrT="[Tekst]"/>
      <dgm:spPr/>
      <dgm:t>
        <a:bodyPr/>
        <a:lstStyle/>
        <a:p>
          <a:r>
            <a:rPr lang="nl-NL" dirty="0"/>
            <a:t>1500 + 1500</a:t>
          </a:r>
        </a:p>
      </dgm:t>
    </dgm:pt>
    <dgm:pt modelId="{5E10E003-EB7F-4BE6-8051-688EECA4BDBE}" type="parTrans" cxnId="{9A79DC66-1544-4C4D-8ACC-D85C1E2C3EA8}">
      <dgm:prSet/>
      <dgm:spPr/>
      <dgm:t>
        <a:bodyPr/>
        <a:lstStyle/>
        <a:p>
          <a:endParaRPr lang="nl-NL"/>
        </a:p>
      </dgm:t>
    </dgm:pt>
    <dgm:pt modelId="{49A9C336-3A49-43E3-BA29-A3CBA1028BF4}" type="sibTrans" cxnId="{9A79DC66-1544-4C4D-8ACC-D85C1E2C3EA8}">
      <dgm:prSet/>
      <dgm:spPr/>
      <dgm:t>
        <a:bodyPr/>
        <a:lstStyle/>
        <a:p>
          <a:endParaRPr lang="nl-NL"/>
        </a:p>
      </dgm:t>
    </dgm:pt>
    <dgm:pt modelId="{5C5A929D-45CF-4C9D-9E1F-8F1D08AD68F4}">
      <dgm:prSet phldrT="[Tekst]"/>
      <dgm:spPr/>
      <dgm:t>
        <a:bodyPr/>
        <a:lstStyle/>
        <a:p>
          <a:r>
            <a:rPr lang="nl-NL" dirty="0"/>
            <a:t>400-500 </a:t>
          </a:r>
          <a:r>
            <a:rPr lang="nl-NL" dirty="0" err="1"/>
            <a:t>Promenades à la</a:t>
          </a:r>
          <a:r>
            <a:rPr lang="nl-NL" dirty="0"/>
            <a:t> ferme</a:t>
          </a:r>
        </a:p>
      </dgm:t>
    </dgm:pt>
    <dgm:pt modelId="{52C36C1F-D021-4B8B-B9D1-7044849C8F53}" type="parTrans" cxnId="{5E14CAC8-1B4E-4F80-872B-F4C7095E38F5}">
      <dgm:prSet/>
      <dgm:spPr/>
      <dgm:t>
        <a:bodyPr/>
        <a:lstStyle/>
        <a:p>
          <a:endParaRPr lang="nl-NL"/>
        </a:p>
      </dgm:t>
    </dgm:pt>
    <dgm:pt modelId="{FF2C8EF8-59A3-48DA-8C4F-349A4AC82A4B}" type="sibTrans" cxnId="{5E14CAC8-1B4E-4F80-872B-F4C7095E38F5}">
      <dgm:prSet/>
      <dgm:spPr/>
      <dgm:t>
        <a:bodyPr/>
        <a:lstStyle/>
        <a:p>
          <a:endParaRPr lang="nl-NL"/>
        </a:p>
      </dgm:t>
    </dgm:pt>
    <dgm:pt modelId="{769910BB-DB13-4D39-A486-1674F6476FE4}">
      <dgm:prSet phldrT="[Tekst]"/>
      <dgm:spPr/>
      <dgm:t>
        <a:bodyPr/>
        <a:lstStyle/>
        <a:p>
          <a:r>
            <a:rPr lang="nl-NL" dirty="0"/>
            <a:t>500 + 1000</a:t>
          </a:r>
        </a:p>
      </dgm:t>
    </dgm:pt>
    <dgm:pt modelId="{2ACC178C-5E9D-494F-990B-1F635B39FFC4}" type="parTrans" cxnId="{DB4A4202-C5CA-4E3C-AE82-66FF9778758A}">
      <dgm:prSet/>
      <dgm:spPr/>
      <dgm:t>
        <a:bodyPr/>
        <a:lstStyle/>
        <a:p>
          <a:endParaRPr lang="nl-NL"/>
        </a:p>
      </dgm:t>
    </dgm:pt>
    <dgm:pt modelId="{3165B0C2-9142-4891-AC54-8A01B3F8198F}" type="sibTrans" cxnId="{DB4A4202-C5CA-4E3C-AE82-66FF9778758A}">
      <dgm:prSet/>
      <dgm:spPr/>
      <dgm:t>
        <a:bodyPr/>
        <a:lstStyle/>
        <a:p>
          <a:endParaRPr lang="nl-NL"/>
        </a:p>
      </dgm:t>
    </dgm:pt>
    <dgm:pt modelId="{956F1870-AA4B-4AF5-B414-810648BF88DA}">
      <dgm:prSet phldrT="[Tekst]"/>
      <dgm:spPr/>
      <dgm:t>
        <a:bodyPr/>
        <a:lstStyle/>
        <a:p>
          <a:r>
            <a:rPr lang="nl-NL" dirty="0"/>
            <a:t>75</a:t>
          </a:r>
        </a:p>
      </dgm:t>
    </dgm:pt>
    <dgm:pt modelId="{A4381D18-059D-45BA-B128-A8614F05A343}" type="parTrans" cxnId="{A4F15DFE-9D7D-4300-8D88-C2E8331AF96B}">
      <dgm:prSet/>
      <dgm:spPr/>
      <dgm:t>
        <a:bodyPr/>
        <a:lstStyle/>
        <a:p>
          <a:endParaRPr lang="nl-NL"/>
        </a:p>
      </dgm:t>
    </dgm:pt>
    <dgm:pt modelId="{DF101450-0914-4EAC-895F-5BB70EAA7014}" type="sibTrans" cxnId="{A4F15DFE-9D7D-4300-8D88-C2E8331AF96B}">
      <dgm:prSet/>
      <dgm:spPr/>
      <dgm:t>
        <a:bodyPr/>
        <a:lstStyle/>
        <a:p>
          <a:endParaRPr lang="nl-NL"/>
        </a:p>
      </dgm:t>
    </dgm:pt>
    <dgm:pt modelId="{C721C849-0C2A-4F2A-84D5-DFA043D30649}" type="pres">
      <dgm:prSet presAssocID="{28471EDE-EE7E-429C-A327-26B81E0D907E}" presName="arrowDiagram" presStyleCnt="0">
        <dgm:presLayoutVars>
          <dgm:chMax val="5"/>
          <dgm:dir/>
          <dgm:resizeHandles val="exact"/>
        </dgm:presLayoutVars>
      </dgm:prSet>
      <dgm:spPr/>
    </dgm:pt>
    <dgm:pt modelId="{16A1A03E-B29E-404F-8BAE-6FF26B839117}" type="pres">
      <dgm:prSet presAssocID="{28471EDE-EE7E-429C-A327-26B81E0D907E}" presName="arrow" presStyleLbl="bgShp" presStyleIdx="0" presStyleCnt="1" custLinFactNeighborX="-2390" custLinFactNeighborY="-7353"/>
      <dgm:spPr>
        <a:solidFill>
          <a:schemeClr val="tx2"/>
        </a:solidFill>
      </dgm:spPr>
    </dgm:pt>
    <dgm:pt modelId="{3A838A6A-32C2-40E3-A26B-3D995A3F8226}" type="pres">
      <dgm:prSet presAssocID="{28471EDE-EE7E-429C-A327-26B81E0D907E}" presName="arrowDiagram3" presStyleCnt="0"/>
      <dgm:spPr/>
    </dgm:pt>
    <dgm:pt modelId="{B5808910-F000-4D06-929D-8493CBB3B7B5}" type="pres">
      <dgm:prSet presAssocID="{AD7E651E-CDF1-47D7-AC6B-D0C0E443B46D}" presName="bullet3a" presStyleLbl="node1" presStyleIdx="0" presStyleCnt="3"/>
      <dgm:spPr/>
    </dgm:pt>
    <dgm:pt modelId="{B93F9B73-C81E-4DDE-A2F0-B491C10B5EEA}" type="pres">
      <dgm:prSet presAssocID="{AD7E651E-CDF1-47D7-AC6B-D0C0E443B46D}" presName="textBox3a" presStyleLbl="revTx" presStyleIdx="0" presStyleCnt="3" custScaleX="192425" custLinFactNeighborX="48571" custLinFactNeighborY="994">
        <dgm:presLayoutVars>
          <dgm:bulletEnabled val="1"/>
        </dgm:presLayoutVars>
      </dgm:prSet>
      <dgm:spPr/>
      <dgm:t>
        <a:bodyPr/>
        <a:lstStyle/>
        <a:p>
          <a:endParaRPr lang="nl-NL"/>
        </a:p>
      </dgm:t>
    </dgm:pt>
    <dgm:pt modelId="{7CB8902D-4206-447C-A6BD-C7DDEC480E7F}" type="pres">
      <dgm:prSet presAssocID="{65FD8BA5-E85D-40AA-B3A5-BE48C51FFA40}" presName="bullet3b" presStyleLbl="node1" presStyleIdx="1" presStyleCnt="3"/>
      <dgm:spPr/>
    </dgm:pt>
    <dgm:pt modelId="{98A5C1E2-8DF4-43C7-B72A-AB9E4249A0FE}" type="pres">
      <dgm:prSet presAssocID="{65FD8BA5-E85D-40AA-B3A5-BE48C51FFA40}" presName="textBox3b" presStyleLbl="revTx" presStyleIdx="1" presStyleCnt="3" custScaleY="51384" custLinFactNeighborX="214" custLinFactNeighborY="-13538">
        <dgm:presLayoutVars>
          <dgm:bulletEnabled val="1"/>
        </dgm:presLayoutVars>
      </dgm:prSet>
      <dgm:spPr/>
      <dgm:t>
        <a:bodyPr/>
        <a:lstStyle/>
        <a:p>
          <a:endParaRPr lang="nl-NL"/>
        </a:p>
      </dgm:t>
    </dgm:pt>
    <dgm:pt modelId="{2DB7D39B-CA79-4CC3-A079-B268ACF0E7DB}" type="pres">
      <dgm:prSet presAssocID="{5B1C9F2A-2D5E-44FE-BCCC-B9DB20DB8BF7}" presName="bullet3c" presStyleLbl="node1" presStyleIdx="2" presStyleCnt="3"/>
      <dgm:spPr/>
    </dgm:pt>
    <dgm:pt modelId="{EDC58BE3-1790-4071-A69F-D70B551A6C16}" type="pres">
      <dgm:prSet presAssocID="{5B1C9F2A-2D5E-44FE-BCCC-B9DB20DB8BF7}" presName="textBox3c" presStyleLbl="revTx" presStyleIdx="2" presStyleCnt="3" custScaleX="114829">
        <dgm:presLayoutVars>
          <dgm:bulletEnabled val="1"/>
        </dgm:presLayoutVars>
      </dgm:prSet>
      <dgm:spPr/>
      <dgm:t>
        <a:bodyPr/>
        <a:lstStyle/>
        <a:p>
          <a:endParaRPr lang="nl-NL"/>
        </a:p>
      </dgm:t>
    </dgm:pt>
  </dgm:ptLst>
  <dgm:cxnLst>
    <dgm:cxn modelId="{3933C026-D3C5-44BB-B1FF-D4CB5B0ACD8A}" type="presOf" srcId="{EDBE1CB9-1E4B-46AF-AB5D-94D56E650A3C}" destId="{EDC58BE3-1790-4071-A69F-D70B551A6C16}" srcOrd="0" destOrd="2" presId="urn:microsoft.com/office/officeart/2005/8/layout/arrow2"/>
    <dgm:cxn modelId="{0EE3A893-F63E-4D59-9797-D67A3D44A045}" type="presOf" srcId="{956F1870-AA4B-4AF5-B414-810648BF88DA}" destId="{EDC58BE3-1790-4071-A69F-D70B551A6C16}" srcOrd="0" destOrd="1" presId="urn:microsoft.com/office/officeart/2005/8/layout/arrow2"/>
    <dgm:cxn modelId="{DB4A4202-C5CA-4E3C-AE82-66FF9778758A}" srcId="{65FD8BA5-E85D-40AA-B3A5-BE48C51FFA40}" destId="{769910BB-DB13-4D39-A486-1674F6476FE4}" srcOrd="1" destOrd="0" parTransId="{2ACC178C-5E9D-494F-990B-1F635B39FFC4}" sibTransId="{3165B0C2-9142-4891-AC54-8A01B3F8198F}"/>
    <dgm:cxn modelId="{54BA4EB8-2644-496F-B02A-78B61D67D970}" type="presOf" srcId="{65FD8BA5-E85D-40AA-B3A5-BE48C51FFA40}" destId="{98A5C1E2-8DF4-43C7-B72A-AB9E4249A0FE}" srcOrd="0" destOrd="0" presId="urn:microsoft.com/office/officeart/2005/8/layout/arrow2"/>
    <dgm:cxn modelId="{21EB07D5-B20F-4715-BF11-17E3F8A5DD74}" type="presOf" srcId="{BB783DFA-9C3F-4000-9581-E671478FFD9B}" destId="{98A5C1E2-8DF4-43C7-B72A-AB9E4249A0FE}" srcOrd="0" destOrd="1" presId="urn:microsoft.com/office/officeart/2005/8/layout/arrow2"/>
    <dgm:cxn modelId="{3D995495-458C-438D-B780-1F49180C54F7}" srcId="{28471EDE-EE7E-429C-A327-26B81E0D907E}" destId="{65FD8BA5-E85D-40AA-B3A5-BE48C51FFA40}" srcOrd="1" destOrd="0" parTransId="{59A35166-D773-45BF-A35D-B98238757447}" sibTransId="{19A329D0-57CD-4E17-B44B-563F018212AA}"/>
    <dgm:cxn modelId="{21B9E809-EF8C-4B44-A5B5-4C30B02A16B0}" srcId="{AD7E651E-CDF1-47D7-AC6B-D0C0E443B46D}" destId="{DFE1C924-6778-46AD-B91D-442F7218637D}" srcOrd="0" destOrd="0" parTransId="{939825FC-6F75-47DC-95BA-C70D5DD3B8ED}" sibTransId="{E901C488-A1DE-4905-9C3D-DC3012288338}"/>
    <dgm:cxn modelId="{A4F15DFE-9D7D-4300-8D88-C2E8331AF96B}" srcId="{5B1C9F2A-2D5E-44FE-BCCC-B9DB20DB8BF7}" destId="{956F1870-AA4B-4AF5-B414-810648BF88DA}" srcOrd="0" destOrd="0" parTransId="{A4381D18-059D-45BA-B128-A8614F05A343}" sibTransId="{DF101450-0914-4EAC-895F-5BB70EAA7014}"/>
    <dgm:cxn modelId="{CD2180C4-28DE-47CC-9E8B-69B8905E36AC}" type="presOf" srcId="{5B1C9F2A-2D5E-44FE-BCCC-B9DB20DB8BF7}" destId="{EDC58BE3-1790-4071-A69F-D70B551A6C16}" srcOrd="0" destOrd="0" presId="urn:microsoft.com/office/officeart/2005/8/layout/arrow2"/>
    <dgm:cxn modelId="{2ED97F51-A813-4F39-BF53-6AFCC9B8D8E2}" srcId="{28471EDE-EE7E-429C-A327-26B81E0D907E}" destId="{5B1C9F2A-2D5E-44FE-BCCC-B9DB20DB8BF7}" srcOrd="2" destOrd="0" parTransId="{E3703FDB-EF42-4D80-9B1E-5D501B279324}" sibTransId="{DCF31D80-B791-4008-8C26-C10985C24389}"/>
    <dgm:cxn modelId="{5E14CAC8-1B4E-4F80-872B-F4C7095E38F5}" srcId="{AD7E651E-CDF1-47D7-AC6B-D0C0E443B46D}" destId="{5C5A929D-45CF-4C9D-9E1F-8F1D08AD68F4}" srcOrd="1" destOrd="0" parTransId="{52C36C1F-D021-4B8B-B9D1-7044849C8F53}" sibTransId="{FF2C8EF8-59A3-48DA-8C4F-349A4AC82A4B}"/>
    <dgm:cxn modelId="{B2E60F59-3F5C-4E47-9402-A431E9D0BEFA}" type="presOf" srcId="{769910BB-DB13-4D39-A486-1674F6476FE4}" destId="{98A5C1E2-8DF4-43C7-B72A-AB9E4249A0FE}" srcOrd="0" destOrd="2" presId="urn:microsoft.com/office/officeart/2005/8/layout/arrow2"/>
    <dgm:cxn modelId="{D9794A37-1064-45DF-B145-D51F664EB1FF}" srcId="{28471EDE-EE7E-429C-A327-26B81E0D907E}" destId="{AD7E651E-CDF1-47D7-AC6B-D0C0E443B46D}" srcOrd="0" destOrd="0" parTransId="{BB38134E-9A90-4F2A-B6D0-072421EAD44E}" sibTransId="{69761EAE-B9A7-48AC-AB58-F5F39BF642EF}"/>
    <dgm:cxn modelId="{9A79DC66-1544-4C4D-8ACC-D85C1E2C3EA8}" srcId="{5B1C9F2A-2D5E-44FE-BCCC-B9DB20DB8BF7}" destId="{EDBE1CB9-1E4B-46AF-AB5D-94D56E650A3C}" srcOrd="1" destOrd="0" parTransId="{5E10E003-EB7F-4BE6-8051-688EECA4BDBE}" sibTransId="{49A9C336-3A49-43E3-BA29-A3CBA1028BF4}"/>
    <dgm:cxn modelId="{96B7EFF7-2F84-45B4-AD96-4601A0FDFB38}" type="presOf" srcId="{28471EDE-EE7E-429C-A327-26B81E0D907E}" destId="{C721C849-0C2A-4F2A-84D5-DFA043D30649}" srcOrd="0" destOrd="0" presId="urn:microsoft.com/office/officeart/2005/8/layout/arrow2"/>
    <dgm:cxn modelId="{4497CF2D-CA6A-441C-B14E-6CB52D373947}" type="presOf" srcId="{DFE1C924-6778-46AD-B91D-442F7218637D}" destId="{B93F9B73-C81E-4DDE-A2F0-B491C10B5EEA}" srcOrd="0" destOrd="1" presId="urn:microsoft.com/office/officeart/2005/8/layout/arrow2"/>
    <dgm:cxn modelId="{17943982-304D-4A56-BBC4-338857CC35F5}" srcId="{65FD8BA5-E85D-40AA-B3A5-BE48C51FFA40}" destId="{BB783DFA-9C3F-4000-9581-E671478FFD9B}" srcOrd="0" destOrd="0" parTransId="{F096DC9F-2B68-4B91-8DBB-DCA2B77AC246}" sibTransId="{2CFC99CF-BE2A-4DC8-AAEE-447DB85B4E97}"/>
    <dgm:cxn modelId="{E6562BCC-B74F-478B-92C6-88FEF2DE8EED}" type="presOf" srcId="{5C5A929D-45CF-4C9D-9E1F-8F1D08AD68F4}" destId="{B93F9B73-C81E-4DDE-A2F0-B491C10B5EEA}" srcOrd="0" destOrd="2" presId="urn:microsoft.com/office/officeart/2005/8/layout/arrow2"/>
    <dgm:cxn modelId="{A07994BC-806A-48B9-860B-2FA68E398430}" type="presOf" srcId="{AD7E651E-CDF1-47D7-AC6B-D0C0E443B46D}" destId="{B93F9B73-C81E-4DDE-A2F0-B491C10B5EEA}" srcOrd="0" destOrd="0" presId="urn:microsoft.com/office/officeart/2005/8/layout/arrow2"/>
    <dgm:cxn modelId="{FFF35B02-3B8C-44B0-8D93-A92D23B6E809}" type="presParOf" srcId="{C721C849-0C2A-4F2A-84D5-DFA043D30649}" destId="{16A1A03E-B29E-404F-8BAE-6FF26B839117}" srcOrd="0" destOrd="0" presId="urn:microsoft.com/office/officeart/2005/8/layout/arrow2"/>
    <dgm:cxn modelId="{DEEEA581-B0AD-4610-9C8F-DA7ED085A23A}" type="presParOf" srcId="{C721C849-0C2A-4F2A-84D5-DFA043D30649}" destId="{3A838A6A-32C2-40E3-A26B-3D995A3F8226}" srcOrd="1" destOrd="0" presId="urn:microsoft.com/office/officeart/2005/8/layout/arrow2"/>
    <dgm:cxn modelId="{F7BF262F-F03B-4683-BE14-8FA6BE498E06}" type="presParOf" srcId="{3A838A6A-32C2-40E3-A26B-3D995A3F8226}" destId="{B5808910-F000-4D06-929D-8493CBB3B7B5}" srcOrd="0" destOrd="0" presId="urn:microsoft.com/office/officeart/2005/8/layout/arrow2"/>
    <dgm:cxn modelId="{59D63FF9-237F-4CE7-8BAB-10735BAFE5DC}" type="presParOf" srcId="{3A838A6A-32C2-40E3-A26B-3D995A3F8226}" destId="{B93F9B73-C81E-4DDE-A2F0-B491C10B5EEA}" srcOrd="1" destOrd="0" presId="urn:microsoft.com/office/officeart/2005/8/layout/arrow2"/>
    <dgm:cxn modelId="{817AF87C-3273-4B56-BA48-8996A12B3F91}" type="presParOf" srcId="{3A838A6A-32C2-40E3-A26B-3D995A3F8226}" destId="{7CB8902D-4206-447C-A6BD-C7DDEC480E7F}" srcOrd="2" destOrd="0" presId="urn:microsoft.com/office/officeart/2005/8/layout/arrow2"/>
    <dgm:cxn modelId="{D56589B6-42B8-47A8-8DA1-37F7E63BD3DF}" type="presParOf" srcId="{3A838A6A-32C2-40E3-A26B-3D995A3F8226}" destId="{98A5C1E2-8DF4-43C7-B72A-AB9E4249A0FE}" srcOrd="3" destOrd="0" presId="urn:microsoft.com/office/officeart/2005/8/layout/arrow2"/>
    <dgm:cxn modelId="{88313F45-0326-4C84-B67F-29370A2855C1}" type="presParOf" srcId="{3A838A6A-32C2-40E3-A26B-3D995A3F8226}" destId="{2DB7D39B-CA79-4CC3-A079-B268ACF0E7DB}" srcOrd="4" destOrd="0" presId="urn:microsoft.com/office/officeart/2005/8/layout/arrow2"/>
    <dgm:cxn modelId="{EDFC18AB-D659-47C1-9896-775DE04F05CF}" type="presParOf" srcId="{3A838A6A-32C2-40E3-A26B-3D995A3F8226}" destId="{EDC58BE3-1790-4071-A69F-D70B551A6C1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1A03E-B29E-404F-8BAE-6FF26B839117}">
      <dsp:nvSpPr>
        <dsp:cNvPr id="0" name=""/>
        <dsp:cNvSpPr/>
      </dsp:nvSpPr>
      <dsp:spPr>
        <a:xfrm>
          <a:off x="143992" y="0"/>
          <a:ext cx="7834470" cy="4896544"/>
        </a:xfrm>
        <a:prstGeom prst="swooshArrow">
          <a:avLst>
            <a:gd name="adj1" fmla="val 25000"/>
            <a:gd name="adj2" fmla="val 25000"/>
          </a:avLst>
        </a:prstGeom>
        <a:solidFill>
          <a:schemeClr val="tx2"/>
        </a:solidFill>
        <a:ln>
          <a:noFill/>
        </a:ln>
        <a:effectLst/>
      </dsp:spPr>
      <dsp:style>
        <a:lnRef idx="0">
          <a:scrgbClr r="0" g="0" b="0"/>
        </a:lnRef>
        <a:fillRef idx="1">
          <a:scrgbClr r="0" g="0" b="0"/>
        </a:fillRef>
        <a:effectRef idx="0">
          <a:scrgbClr r="0" g="0" b="0"/>
        </a:effectRef>
        <a:fontRef idx="minor"/>
      </dsp:style>
    </dsp:sp>
    <dsp:sp modelId="{B5808910-F000-4D06-929D-8493CBB3B7B5}">
      <dsp:nvSpPr>
        <dsp:cNvPr id="0" name=""/>
        <dsp:cNvSpPr/>
      </dsp:nvSpPr>
      <dsp:spPr>
        <a:xfrm>
          <a:off x="1326214" y="3379594"/>
          <a:ext cx="203696" cy="20369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F9B73-C81E-4DDE-A2F0-B491C10B5EEA}">
      <dsp:nvSpPr>
        <dsp:cNvPr id="0" name=""/>
        <dsp:cNvSpPr/>
      </dsp:nvSpPr>
      <dsp:spPr>
        <a:xfrm>
          <a:off x="1471115" y="3481442"/>
          <a:ext cx="3512586" cy="14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34" tIns="0" rIns="0" bIns="0" numCol="1" spcCol="1270" anchor="t" anchorCtr="0">
          <a:noAutofit/>
        </a:bodyPr>
        <a:lstStyle/>
        <a:p>
          <a:pPr lvl="0" algn="l" defTabSz="1155700">
            <a:lnSpc>
              <a:spcPct val="90000"/>
            </a:lnSpc>
            <a:spcBef>
              <a:spcPct val="0"/>
            </a:spcBef>
            <a:spcAft>
              <a:spcPct val="35000"/>
            </a:spcAft>
          </a:pPr>
          <a:r>
            <a:rPr lang="nl-NL" sz="2600" kern="1200" dirty="0"/>
            <a:t>2014</a:t>
          </a:r>
        </a:p>
        <a:p>
          <a:pPr marL="228600" lvl="1" indent="-228600" algn="l" defTabSz="889000">
            <a:lnSpc>
              <a:spcPct val="90000"/>
            </a:lnSpc>
            <a:spcBef>
              <a:spcPct val="0"/>
            </a:spcBef>
            <a:spcAft>
              <a:spcPct val="15000"/>
            </a:spcAft>
            <a:buChar char="••"/>
          </a:pPr>
          <a:r>
            <a:rPr lang="nl-NL" sz="2000" kern="1200" dirty="0"/>
            <a:t>13 + 32 coaches</a:t>
          </a:r>
        </a:p>
        <a:p>
          <a:pPr marL="228600" lvl="1" indent="-228600" algn="l" defTabSz="889000">
            <a:lnSpc>
              <a:spcPct val="90000"/>
            </a:lnSpc>
            <a:spcBef>
              <a:spcPct val="0"/>
            </a:spcBef>
            <a:spcAft>
              <a:spcPct val="15000"/>
            </a:spcAft>
            <a:buChar char="••"/>
          </a:pPr>
          <a:r>
            <a:rPr lang="nl-NL" sz="2000" kern="1200" dirty="0"/>
            <a:t>400-500 </a:t>
          </a:r>
          <a:r>
            <a:rPr lang="nl-NL" sz="2000" kern="1200" dirty="0" err="1"/>
            <a:t>Promenades à la</a:t>
          </a:r>
          <a:r>
            <a:rPr lang="nl-NL" sz="2000" kern="1200" dirty="0"/>
            <a:t> ferme</a:t>
          </a:r>
        </a:p>
      </dsp:txBody>
      <dsp:txXfrm>
        <a:off x="1471115" y="3481442"/>
        <a:ext cx="3512586" cy="1415101"/>
      </dsp:txXfrm>
    </dsp:sp>
    <dsp:sp modelId="{7CB8902D-4206-447C-A6BD-C7DDEC480E7F}">
      <dsp:nvSpPr>
        <dsp:cNvPr id="0" name=""/>
        <dsp:cNvSpPr/>
      </dsp:nvSpPr>
      <dsp:spPr>
        <a:xfrm>
          <a:off x="3124225" y="2048714"/>
          <a:ext cx="368220" cy="36822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A5C1E2-8DF4-43C7-B72A-AB9E4249A0FE}">
      <dsp:nvSpPr>
        <dsp:cNvPr id="0" name=""/>
        <dsp:cNvSpPr/>
      </dsp:nvSpPr>
      <dsp:spPr>
        <a:xfrm>
          <a:off x="3312359" y="2519706"/>
          <a:ext cx="1880272" cy="13687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112" tIns="0" rIns="0" bIns="0" numCol="1" spcCol="1270" anchor="t" anchorCtr="0">
          <a:noAutofit/>
        </a:bodyPr>
        <a:lstStyle/>
        <a:p>
          <a:pPr lvl="0" algn="l" defTabSz="1155700">
            <a:lnSpc>
              <a:spcPct val="90000"/>
            </a:lnSpc>
            <a:spcBef>
              <a:spcPct val="0"/>
            </a:spcBef>
            <a:spcAft>
              <a:spcPct val="35000"/>
            </a:spcAft>
          </a:pPr>
          <a:r>
            <a:rPr lang="nl-NL" sz="2600" kern="1200" dirty="0"/>
            <a:t>2015</a:t>
          </a:r>
        </a:p>
        <a:p>
          <a:pPr marL="228600" lvl="1" indent="-228600" algn="l" defTabSz="889000">
            <a:lnSpc>
              <a:spcPct val="90000"/>
            </a:lnSpc>
            <a:spcBef>
              <a:spcPct val="0"/>
            </a:spcBef>
            <a:spcAft>
              <a:spcPct val="15000"/>
            </a:spcAft>
            <a:buChar char="••"/>
          </a:pPr>
          <a:r>
            <a:rPr lang="nl-NL" sz="2000" kern="1200" dirty="0"/>
            <a:t>45 + 30</a:t>
          </a:r>
        </a:p>
        <a:p>
          <a:pPr marL="228600" lvl="1" indent="-228600" algn="l" defTabSz="889000">
            <a:lnSpc>
              <a:spcPct val="90000"/>
            </a:lnSpc>
            <a:spcBef>
              <a:spcPct val="0"/>
            </a:spcBef>
            <a:spcAft>
              <a:spcPct val="15000"/>
            </a:spcAft>
            <a:buChar char="••"/>
          </a:pPr>
          <a:r>
            <a:rPr lang="nl-NL" sz="2000" kern="1200" dirty="0"/>
            <a:t>500 + 1000</a:t>
          </a:r>
        </a:p>
      </dsp:txBody>
      <dsp:txXfrm>
        <a:off x="3312359" y="2519706"/>
        <a:ext cx="1880272" cy="1368725"/>
      </dsp:txXfrm>
    </dsp:sp>
    <dsp:sp modelId="{2DB7D39B-CA79-4CC3-A079-B268ACF0E7DB}">
      <dsp:nvSpPr>
        <dsp:cNvPr id="0" name=""/>
        <dsp:cNvSpPr/>
      </dsp:nvSpPr>
      <dsp:spPr>
        <a:xfrm>
          <a:off x="5286539" y="1238825"/>
          <a:ext cx="509240" cy="50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58BE3-1790-4071-A69F-D70B551A6C16}">
      <dsp:nvSpPr>
        <dsp:cNvPr id="0" name=""/>
        <dsp:cNvSpPr/>
      </dsp:nvSpPr>
      <dsp:spPr>
        <a:xfrm>
          <a:off x="5401746" y="1493445"/>
          <a:ext cx="2159098" cy="340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836" tIns="0" rIns="0" bIns="0" numCol="1" spcCol="1270" anchor="t" anchorCtr="0">
          <a:noAutofit/>
        </a:bodyPr>
        <a:lstStyle/>
        <a:p>
          <a:pPr lvl="0" algn="l" defTabSz="1155700">
            <a:lnSpc>
              <a:spcPct val="90000"/>
            </a:lnSpc>
            <a:spcBef>
              <a:spcPct val="0"/>
            </a:spcBef>
            <a:spcAft>
              <a:spcPct val="35000"/>
            </a:spcAft>
          </a:pPr>
          <a:r>
            <a:rPr lang="nl-NL" sz="2600" kern="1200" dirty="0">
              <a:solidFill>
                <a:schemeClr val="bg1"/>
              </a:solidFill>
            </a:rPr>
            <a:t>2016</a:t>
          </a:r>
        </a:p>
        <a:p>
          <a:pPr marL="228600" lvl="1" indent="-228600" algn="l" defTabSz="889000">
            <a:lnSpc>
              <a:spcPct val="90000"/>
            </a:lnSpc>
            <a:spcBef>
              <a:spcPct val="0"/>
            </a:spcBef>
            <a:spcAft>
              <a:spcPct val="15000"/>
            </a:spcAft>
            <a:buChar char="••"/>
          </a:pPr>
          <a:r>
            <a:rPr lang="nl-NL" sz="2000" kern="1200" dirty="0"/>
            <a:t>75</a:t>
          </a:r>
        </a:p>
        <a:p>
          <a:pPr marL="228600" lvl="1" indent="-228600" algn="l" defTabSz="889000">
            <a:lnSpc>
              <a:spcPct val="90000"/>
            </a:lnSpc>
            <a:spcBef>
              <a:spcPct val="0"/>
            </a:spcBef>
            <a:spcAft>
              <a:spcPct val="15000"/>
            </a:spcAft>
            <a:buChar char="••"/>
          </a:pPr>
          <a:r>
            <a:rPr lang="nl-NL" sz="2000" kern="1200" dirty="0"/>
            <a:t>1500 + 1500</a:t>
          </a:r>
        </a:p>
      </dsp:txBody>
      <dsp:txXfrm>
        <a:off x="5401746" y="1493445"/>
        <a:ext cx="2159098" cy="34030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2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7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0.emf"/></Relationships>
</file>

<file path=ppt/drawings/drawing1.xml><?xml version="1.0" encoding="utf-8"?>
<c:userShapes xmlns:c="http://schemas.openxmlformats.org/drawingml/2006/chart">
  <cdr:relSizeAnchor xmlns:cdr="http://schemas.openxmlformats.org/drawingml/2006/chartDrawing">
    <cdr:from>
      <cdr:x>0.85128</cdr:x>
      <cdr:y>0.43427</cdr:y>
    </cdr:from>
    <cdr:to>
      <cdr:x>0.99053</cdr:x>
      <cdr:y>0.69824</cdr:y>
    </cdr:to>
    <cdr:grpSp>
      <cdr:nvGrpSpPr>
        <cdr:cNvPr id="5" name="Groupe 4"/>
        <cdr:cNvGrpSpPr/>
      </cdr:nvGrpSpPr>
      <cdr:grpSpPr>
        <a:xfrm xmlns:a="http://schemas.openxmlformats.org/drawingml/2006/main">
          <a:off x="6871082" y="1974452"/>
          <a:ext cx="1123952" cy="1200166"/>
          <a:chOff x="6871107" y="1974463"/>
          <a:chExt cx="1123954" cy="1200150"/>
        </a:xfrm>
      </cdr:grpSpPr>
      <cdr:sp macro="" textlink="">
        <cdr:nvSpPr>
          <cdr:cNvPr id="2" name="textruta 1"/>
          <cdr:cNvSpPr txBox="1"/>
        </cdr:nvSpPr>
        <cdr:spPr>
          <a:xfrm xmlns:a="http://schemas.openxmlformats.org/drawingml/2006/main">
            <a:off x="6871107" y="1974463"/>
            <a:ext cx="1123954" cy="28055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sv-SE" sz="1400" dirty="0" smtClean="0"/>
              <a:t>Graminées</a:t>
            </a:r>
            <a:endParaRPr lang="sv-SE" sz="1400" dirty="0"/>
          </a:p>
        </cdr:txBody>
      </cdr:sp>
      <cdr:sp macro="" textlink="">
        <cdr:nvSpPr>
          <cdr:cNvPr id="3" name="textruta 1"/>
          <cdr:cNvSpPr txBox="1"/>
        </cdr:nvSpPr>
        <cdr:spPr>
          <a:xfrm xmlns:a="http://schemas.openxmlformats.org/drawingml/2006/main">
            <a:off x="6871108" y="2313034"/>
            <a:ext cx="1025798" cy="861579"/>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1400" dirty="0" smtClean="0"/>
              <a:t>Gram./lég.</a:t>
            </a:r>
            <a:endParaRPr lang="sv-SE" sz="1400" dirty="0"/>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5518D9A-E7BE-A247-87DB-598A53E20B53}" type="datetimeFigureOut">
              <a:t>28-12-2019</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A1252F-7E05-D249-9933-A1BA420DA2D5}" type="slidenum">
              <a:t>‹nr.›</a:t>
            </a:fld>
            <a:endParaRPr lang="es-ES"/>
          </a:p>
        </p:txBody>
      </p:sp>
    </p:spTree>
    <p:extLst>
      <p:ext uri="{BB962C8B-B14F-4D97-AF65-F5344CB8AC3E}">
        <p14:creationId xmlns:p14="http://schemas.microsoft.com/office/powerpoint/2010/main" val="19666793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AF8C6C-1830-4D4D-9ECE-84B6837C3646}" type="datetimeFigureOut">
              <a:t>28-12-2019</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E90364-92BF-BA4E-BBA3-CA6381F41C98}" type="slidenum">
              <a:t>‹nr.›</a:t>
            </a:fld>
            <a:endParaRPr lang="es-ES"/>
          </a:p>
        </p:txBody>
      </p:sp>
    </p:spTree>
    <p:extLst>
      <p:ext uri="{BB962C8B-B14F-4D97-AF65-F5344CB8AC3E}">
        <p14:creationId xmlns:p14="http://schemas.microsoft.com/office/powerpoint/2010/main" val="2154874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3335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en-IE" altLang="en-US" smtClean="0"/>
          </a:p>
        </p:txBody>
      </p:sp>
      <p:sp>
        <p:nvSpPr>
          <p:cNvPr id="6861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471EE51-6778-4164-99DB-B3B17BE24128}"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59</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78957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769548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xfrm>
            <a:off x="1144588" y="685800"/>
            <a:ext cx="4572000" cy="3429000"/>
          </a:xfrm>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IE" altLang="en-US" dirty="0" smtClean="0"/>
              <a:t>Notre </a:t>
            </a:r>
            <a:r>
              <a:rPr lang="en-IE" altLang="en-US" dirty="0" err="1" smtClean="0"/>
              <a:t>système</a:t>
            </a:r>
            <a:r>
              <a:rPr lang="en-IE" altLang="en-US" dirty="0" smtClean="0"/>
              <a:t> de production </a:t>
            </a:r>
            <a:r>
              <a:rPr lang="en-IE" altLang="en-US" dirty="0" err="1" smtClean="0"/>
              <a:t>est</a:t>
            </a:r>
            <a:r>
              <a:rPr lang="en-IE" altLang="en-US" dirty="0" smtClean="0"/>
              <a:t> </a:t>
            </a:r>
            <a:r>
              <a:rPr lang="en-IE" altLang="en-US" dirty="0" err="1" smtClean="0"/>
              <a:t>intégré</a:t>
            </a:r>
            <a:r>
              <a:rPr lang="en-IE" altLang="en-US" dirty="0" smtClean="0"/>
              <a:t>, </a:t>
            </a:r>
            <a:r>
              <a:rPr lang="en-IE" altLang="en-US" dirty="0" err="1" smtClean="0"/>
              <a:t>c'est</a:t>
            </a:r>
            <a:r>
              <a:rPr lang="en-IE" altLang="en-US" dirty="0" smtClean="0"/>
              <a:t>-à-dire </a:t>
            </a:r>
            <a:r>
              <a:rPr lang="en-IE" altLang="en-US" dirty="0" err="1" smtClean="0"/>
              <a:t>qu'il</a:t>
            </a:r>
            <a:r>
              <a:rPr lang="en-IE" altLang="en-US" dirty="0" smtClean="0"/>
              <a:t> </a:t>
            </a:r>
            <a:r>
              <a:rPr lang="en-IE" altLang="en-US" dirty="0" err="1" smtClean="0"/>
              <a:t>associe</a:t>
            </a:r>
            <a:r>
              <a:rPr lang="en-IE" altLang="en-US" dirty="0" smtClean="0"/>
              <a:t> les </a:t>
            </a:r>
            <a:r>
              <a:rPr lang="en-IE" altLang="en-US" dirty="0" err="1" smtClean="0"/>
              <a:t>stratégies</a:t>
            </a:r>
            <a:r>
              <a:rPr lang="en-IE" altLang="en-US" dirty="0" smtClean="0"/>
              <a:t> </a:t>
            </a:r>
            <a:r>
              <a:rPr lang="en-IE" altLang="en-US" dirty="0" err="1" smtClean="0"/>
              <a:t>concernant</a:t>
            </a:r>
            <a:r>
              <a:rPr lang="en-IE" altLang="en-US" dirty="0" smtClean="0"/>
              <a:t> le </a:t>
            </a:r>
            <a:r>
              <a:rPr lang="en-IE" altLang="en-US" dirty="0" err="1" smtClean="0"/>
              <a:t>choix</a:t>
            </a:r>
            <a:r>
              <a:rPr lang="en-IE" altLang="en-US" dirty="0" smtClean="0"/>
              <a:t> de la </a:t>
            </a:r>
            <a:r>
              <a:rPr lang="en-IE" altLang="en-US" dirty="0" err="1" smtClean="0"/>
              <a:t>vache</a:t>
            </a:r>
            <a:r>
              <a:rPr lang="en-IE" altLang="en-US" dirty="0" smtClean="0"/>
              <a:t>, le mode et la date de </a:t>
            </a:r>
            <a:r>
              <a:rPr lang="en-IE" altLang="en-US" dirty="0" err="1" smtClean="0"/>
              <a:t>vêlage</a:t>
            </a:r>
            <a:r>
              <a:rPr lang="en-IE" altLang="en-US" dirty="0" smtClean="0"/>
              <a:t>, le </a:t>
            </a:r>
            <a:r>
              <a:rPr lang="en-IE" altLang="en-US" dirty="0" err="1" smtClean="0"/>
              <a:t>niveau</a:t>
            </a:r>
            <a:r>
              <a:rPr lang="en-IE" altLang="en-US" dirty="0" smtClean="0"/>
              <a:t> de</a:t>
            </a:r>
            <a:r>
              <a:rPr lang="en-IE" altLang="en-US" baseline="0" dirty="0" smtClean="0"/>
              <a:t> </a:t>
            </a:r>
            <a:r>
              <a:rPr lang="en-IE" altLang="en-US" baseline="0" dirty="0" err="1" smtClean="0"/>
              <a:t>concentrés</a:t>
            </a:r>
            <a:r>
              <a:rPr lang="en-IE" altLang="en-US" dirty="0" smtClean="0"/>
              <a:t>, les modes de </a:t>
            </a:r>
            <a:r>
              <a:rPr lang="en-IE" altLang="en-US" dirty="0" err="1" smtClean="0"/>
              <a:t>pâturage</a:t>
            </a:r>
            <a:r>
              <a:rPr lang="en-IE" altLang="en-US" dirty="0" smtClean="0"/>
              <a:t>, etc. qui se </a:t>
            </a:r>
            <a:r>
              <a:rPr lang="en-IE" altLang="en-US" dirty="0" err="1" smtClean="0"/>
              <a:t>combinent</a:t>
            </a:r>
            <a:r>
              <a:rPr lang="en-IE" altLang="en-US" dirty="0" smtClean="0"/>
              <a:t> au </a:t>
            </a:r>
            <a:r>
              <a:rPr lang="en-IE" altLang="en-US" dirty="0" err="1" smtClean="0"/>
              <a:t>climat</a:t>
            </a:r>
            <a:r>
              <a:rPr lang="en-IE" altLang="en-US" dirty="0" smtClean="0"/>
              <a:t>, au type de sol, à la </a:t>
            </a:r>
            <a:r>
              <a:rPr lang="en-IE" altLang="en-US" dirty="0" err="1" smtClean="0"/>
              <a:t>capacité</a:t>
            </a:r>
            <a:r>
              <a:rPr lang="en-IE" altLang="en-US" dirty="0" smtClean="0"/>
              <a:t> de </a:t>
            </a:r>
            <a:r>
              <a:rPr lang="en-IE" altLang="en-US" dirty="0" err="1" smtClean="0"/>
              <a:t>gestion</a:t>
            </a:r>
            <a:r>
              <a:rPr lang="en-IE" altLang="en-US" dirty="0" smtClean="0"/>
              <a:t> </a:t>
            </a:r>
            <a:r>
              <a:rPr lang="en-IE" altLang="en-US" dirty="0" err="1" smtClean="0"/>
              <a:t>agricole</a:t>
            </a:r>
            <a:r>
              <a:rPr lang="en-IE" altLang="en-US" dirty="0" smtClean="0"/>
              <a:t>, etc. pour </a:t>
            </a:r>
            <a:r>
              <a:rPr lang="en-IE" altLang="en-US" dirty="0" err="1" smtClean="0"/>
              <a:t>concevoir</a:t>
            </a:r>
            <a:r>
              <a:rPr lang="en-IE" altLang="en-US" dirty="0" smtClean="0"/>
              <a:t> un </a:t>
            </a:r>
            <a:r>
              <a:rPr lang="en-IE" altLang="en-US" dirty="0" err="1" smtClean="0"/>
              <a:t>système</a:t>
            </a:r>
            <a:r>
              <a:rPr lang="en-IE" altLang="en-US" dirty="0" smtClean="0"/>
              <a:t> unique. </a:t>
            </a:r>
          </a:p>
          <a:p>
            <a:endParaRPr lang="en-IE" altLang="en-US" dirty="0" smtClean="0"/>
          </a:p>
          <a:p>
            <a:r>
              <a:rPr lang="en-IE" altLang="en-US" dirty="0" smtClean="0"/>
              <a:t>Par </a:t>
            </a:r>
            <a:r>
              <a:rPr lang="en-IE" altLang="en-US" dirty="0" err="1" smtClean="0"/>
              <a:t>conséquent</a:t>
            </a:r>
            <a:r>
              <a:rPr lang="en-IE" altLang="en-US" dirty="0" smtClean="0"/>
              <a:t>, </a:t>
            </a:r>
            <a:r>
              <a:rPr lang="en-IE" altLang="en-US" dirty="0" err="1" smtClean="0"/>
              <a:t>apporter</a:t>
            </a:r>
            <a:r>
              <a:rPr lang="en-IE" altLang="en-US" dirty="0" smtClean="0"/>
              <a:t> des </a:t>
            </a:r>
            <a:r>
              <a:rPr lang="en-IE" altLang="en-US" dirty="0" err="1" smtClean="0"/>
              <a:t>changements</a:t>
            </a:r>
            <a:r>
              <a:rPr lang="en-IE" altLang="en-US" dirty="0" smtClean="0"/>
              <a:t> </a:t>
            </a:r>
            <a:r>
              <a:rPr lang="en-IE" altLang="en-US" dirty="0" err="1" smtClean="0"/>
              <a:t>individuels</a:t>
            </a:r>
            <a:r>
              <a:rPr lang="en-IE" altLang="en-US" dirty="0" smtClean="0"/>
              <a:t> </a:t>
            </a:r>
            <a:r>
              <a:rPr lang="en-IE" altLang="en-US" dirty="0" err="1" smtClean="0"/>
              <a:t>spécifiques</a:t>
            </a:r>
            <a:r>
              <a:rPr lang="en-IE" altLang="en-US" dirty="0" smtClean="0"/>
              <a:t> à </a:t>
            </a:r>
            <a:r>
              <a:rPr lang="en-IE" altLang="en-US" dirty="0" err="1" smtClean="0"/>
              <a:t>ce</a:t>
            </a:r>
            <a:r>
              <a:rPr lang="en-IE" altLang="en-US" dirty="0" smtClean="0"/>
              <a:t> </a:t>
            </a:r>
            <a:r>
              <a:rPr lang="en-IE" altLang="en-US" dirty="0" err="1" smtClean="0"/>
              <a:t>système</a:t>
            </a:r>
            <a:r>
              <a:rPr lang="en-IE" altLang="en-US" dirty="0" smtClean="0"/>
              <a:t> </a:t>
            </a:r>
            <a:r>
              <a:rPr lang="en-IE" altLang="en-US" dirty="0" err="1" smtClean="0"/>
              <a:t>en</a:t>
            </a:r>
            <a:r>
              <a:rPr lang="en-IE" altLang="en-US" dirty="0" smtClean="0"/>
              <a:t> raison de </a:t>
            </a:r>
            <a:r>
              <a:rPr lang="en-IE" altLang="en-US" dirty="0" err="1" smtClean="0"/>
              <a:t>l'abolition</a:t>
            </a:r>
            <a:r>
              <a:rPr lang="en-IE" altLang="en-US" dirty="0" smtClean="0"/>
              <a:t> des quotas </a:t>
            </a:r>
            <a:r>
              <a:rPr lang="en-IE" altLang="en-US" dirty="0" err="1" smtClean="0"/>
              <a:t>peut</a:t>
            </a:r>
            <a:r>
              <a:rPr lang="en-IE" altLang="en-US" dirty="0" smtClean="0"/>
              <a:t> </a:t>
            </a:r>
            <a:r>
              <a:rPr lang="en-IE" altLang="en-US" dirty="0" err="1" smtClean="0"/>
              <a:t>avoir</a:t>
            </a:r>
            <a:r>
              <a:rPr lang="en-IE" altLang="en-US" dirty="0" smtClean="0"/>
              <a:t> des impacts </a:t>
            </a:r>
            <a:r>
              <a:rPr lang="en-IE" altLang="en-US" dirty="0" err="1" smtClean="0"/>
              <a:t>involontaires</a:t>
            </a:r>
            <a:r>
              <a:rPr lang="en-IE" altLang="en-US" dirty="0" smtClean="0"/>
              <a:t> qui </a:t>
            </a:r>
            <a:r>
              <a:rPr lang="en-IE" altLang="en-US" dirty="0" err="1" smtClean="0"/>
              <a:t>déséquilibrent</a:t>
            </a:r>
            <a:r>
              <a:rPr lang="en-IE" altLang="en-US" dirty="0" smtClean="0"/>
              <a:t> </a:t>
            </a:r>
            <a:r>
              <a:rPr lang="en-IE" altLang="en-US" dirty="0" err="1" smtClean="0"/>
              <a:t>d'autres</a:t>
            </a:r>
            <a:r>
              <a:rPr lang="en-IE" altLang="en-US" dirty="0" smtClean="0"/>
              <a:t> aspects de </a:t>
            </a:r>
            <a:r>
              <a:rPr lang="en-IE" altLang="en-US" dirty="0" err="1" smtClean="0"/>
              <a:t>ce</a:t>
            </a:r>
            <a:r>
              <a:rPr lang="en-IE" altLang="en-US" dirty="0" smtClean="0"/>
              <a:t> </a:t>
            </a:r>
            <a:r>
              <a:rPr lang="en-IE" altLang="en-US" dirty="0" err="1" smtClean="0"/>
              <a:t>système</a:t>
            </a:r>
            <a:r>
              <a:rPr lang="en-IE" altLang="en-US" dirty="0" smtClean="0"/>
              <a:t> global - </a:t>
            </a:r>
            <a:r>
              <a:rPr lang="en-IE" altLang="en-US" dirty="0" err="1" smtClean="0"/>
              <a:t>j'ai</a:t>
            </a:r>
            <a:r>
              <a:rPr lang="en-IE" altLang="en-US" dirty="0" smtClean="0"/>
              <a:t> à </a:t>
            </a:r>
            <a:r>
              <a:rPr lang="en-IE" altLang="en-US" dirty="0" err="1" smtClean="0"/>
              <a:t>l'esprit</a:t>
            </a:r>
            <a:r>
              <a:rPr lang="en-IE" altLang="en-US" dirty="0" smtClean="0"/>
              <a:t> </a:t>
            </a:r>
            <a:r>
              <a:rPr lang="en-IE" altLang="en-US" dirty="0" err="1" smtClean="0"/>
              <a:t>ici</a:t>
            </a:r>
            <a:r>
              <a:rPr lang="en-IE" altLang="en-US" dirty="0" smtClean="0"/>
              <a:t> de </a:t>
            </a:r>
            <a:r>
              <a:rPr lang="en-IE" altLang="en-US" dirty="0" err="1" smtClean="0"/>
              <a:t>notre</a:t>
            </a:r>
            <a:r>
              <a:rPr lang="en-IE" altLang="en-US" dirty="0" smtClean="0"/>
              <a:t> histoire </a:t>
            </a:r>
            <a:r>
              <a:rPr lang="en-IE" altLang="en-US" dirty="0" err="1" smtClean="0"/>
              <a:t>récente</a:t>
            </a:r>
            <a:r>
              <a:rPr lang="en-IE" altLang="en-US" dirty="0" smtClean="0"/>
              <a:t> que la </a:t>
            </a:r>
            <a:r>
              <a:rPr lang="en-IE" altLang="en-US" dirty="0" err="1" smtClean="0"/>
              <a:t>sélection</a:t>
            </a:r>
            <a:r>
              <a:rPr lang="en-IE" altLang="en-US" dirty="0" smtClean="0"/>
              <a:t> </a:t>
            </a:r>
            <a:r>
              <a:rPr lang="en-IE" altLang="en-US" dirty="0" err="1" smtClean="0"/>
              <a:t>potentielle</a:t>
            </a:r>
            <a:r>
              <a:rPr lang="en-IE" altLang="en-US" dirty="0" smtClean="0"/>
              <a:t> d'un animal </a:t>
            </a:r>
            <a:r>
              <a:rPr lang="en-IE" altLang="en-US" dirty="0" err="1" smtClean="0"/>
              <a:t>laitier</a:t>
            </a:r>
            <a:r>
              <a:rPr lang="en-IE" altLang="en-US" dirty="0" smtClean="0"/>
              <a:t> à haut </a:t>
            </a:r>
            <a:r>
              <a:rPr lang="en-IE" altLang="en-US" dirty="0" err="1" smtClean="0"/>
              <a:t>rendement</a:t>
            </a:r>
            <a:r>
              <a:rPr lang="en-IE" altLang="en-US" dirty="0" smtClean="0"/>
              <a:t> </a:t>
            </a:r>
            <a:r>
              <a:rPr lang="en-IE" altLang="en-US" dirty="0" err="1" smtClean="0"/>
              <a:t>mais</a:t>
            </a:r>
            <a:r>
              <a:rPr lang="en-IE" altLang="en-US" dirty="0" smtClean="0"/>
              <a:t> à </a:t>
            </a:r>
            <a:r>
              <a:rPr lang="en-IE" altLang="en-US" dirty="0" err="1" smtClean="0"/>
              <a:t>fertilité</a:t>
            </a:r>
            <a:r>
              <a:rPr lang="en-IE" altLang="en-US" dirty="0" smtClean="0"/>
              <a:t> compromise </a:t>
            </a:r>
            <a:r>
              <a:rPr lang="en-IE" altLang="en-US" dirty="0" err="1" smtClean="0"/>
              <a:t>ou</a:t>
            </a:r>
            <a:r>
              <a:rPr lang="en-IE" altLang="en-US" dirty="0" smtClean="0"/>
              <a:t> </a:t>
            </a:r>
            <a:r>
              <a:rPr lang="en-IE" altLang="en-US" dirty="0" err="1" smtClean="0"/>
              <a:t>l'augmentation</a:t>
            </a:r>
            <a:r>
              <a:rPr lang="en-IE" altLang="en-US" dirty="0" smtClean="0"/>
              <a:t> du </a:t>
            </a:r>
            <a:r>
              <a:rPr lang="en-IE" altLang="en-US" dirty="0" err="1" smtClean="0"/>
              <a:t>pâturage</a:t>
            </a:r>
            <a:r>
              <a:rPr lang="en-IE" altLang="en-US" dirty="0" smtClean="0"/>
              <a:t>, </a:t>
            </a:r>
            <a:r>
              <a:rPr lang="en-IE" altLang="en-US" dirty="0" err="1" smtClean="0"/>
              <a:t>comme</a:t>
            </a:r>
            <a:r>
              <a:rPr lang="en-IE" altLang="en-US" dirty="0" smtClean="0"/>
              <a:t> </a:t>
            </a:r>
            <a:r>
              <a:rPr lang="en-IE" altLang="en-US" dirty="0" err="1" smtClean="0"/>
              <a:t>changements</a:t>
            </a:r>
            <a:r>
              <a:rPr lang="en-IE" altLang="en-US" dirty="0" smtClean="0"/>
              <a:t> </a:t>
            </a:r>
            <a:r>
              <a:rPr lang="en-IE" altLang="en-US" dirty="0" err="1" smtClean="0"/>
              <a:t>potentiels</a:t>
            </a:r>
            <a:r>
              <a:rPr lang="en-IE" altLang="en-US" dirty="0" smtClean="0"/>
              <a:t> </a:t>
            </a:r>
            <a:r>
              <a:rPr lang="en-IE" altLang="en-US" dirty="0" err="1" smtClean="0"/>
              <a:t>visant</a:t>
            </a:r>
            <a:r>
              <a:rPr lang="en-IE" altLang="en-US" dirty="0" smtClean="0"/>
              <a:t> à augmenter la production </a:t>
            </a:r>
            <a:r>
              <a:rPr lang="en-IE" altLang="en-US" dirty="0" err="1" smtClean="0"/>
              <a:t>laitière</a:t>
            </a:r>
            <a:r>
              <a:rPr lang="en-IE" altLang="en-US" dirty="0" smtClean="0"/>
              <a:t> après quotas </a:t>
            </a:r>
            <a:r>
              <a:rPr lang="en-IE" altLang="en-US" dirty="0" err="1" smtClean="0"/>
              <a:t>mais</a:t>
            </a:r>
            <a:r>
              <a:rPr lang="en-IE" altLang="en-US" dirty="0" smtClean="0"/>
              <a:t> qui </a:t>
            </a:r>
            <a:r>
              <a:rPr lang="en-IE" altLang="en-US" dirty="0" err="1" smtClean="0"/>
              <a:t>pourraient</a:t>
            </a:r>
            <a:r>
              <a:rPr lang="en-IE" altLang="en-US" dirty="0" smtClean="0"/>
              <a:t> </a:t>
            </a:r>
            <a:r>
              <a:rPr lang="en-IE" altLang="en-US" dirty="0" err="1" smtClean="0"/>
              <a:t>sérieusement</a:t>
            </a:r>
            <a:r>
              <a:rPr lang="en-IE" altLang="en-US" dirty="0" smtClean="0"/>
              <a:t> </a:t>
            </a:r>
            <a:r>
              <a:rPr lang="en-IE" altLang="en-US" dirty="0" err="1" smtClean="0"/>
              <a:t>compromettre</a:t>
            </a:r>
            <a:r>
              <a:rPr lang="en-IE" altLang="en-US" dirty="0" smtClean="0"/>
              <a:t> la </a:t>
            </a:r>
            <a:r>
              <a:rPr lang="en-IE" altLang="en-US" dirty="0" err="1" smtClean="0"/>
              <a:t>densité</a:t>
            </a:r>
            <a:r>
              <a:rPr lang="en-IE" altLang="en-US" dirty="0" smtClean="0"/>
              <a:t> des </a:t>
            </a:r>
            <a:r>
              <a:rPr lang="en-IE" altLang="en-US" dirty="0" err="1" smtClean="0"/>
              <a:t>veaux</a:t>
            </a:r>
            <a:r>
              <a:rPr lang="en-IE" altLang="en-US" dirty="0" smtClean="0"/>
              <a:t> et de </a:t>
            </a:r>
            <a:r>
              <a:rPr lang="en-IE" altLang="en-US" dirty="0" err="1" smtClean="0"/>
              <a:t>l'utilisation</a:t>
            </a:r>
            <a:r>
              <a:rPr lang="en-IE" altLang="en-US" dirty="0" smtClean="0"/>
              <a:t> du </a:t>
            </a:r>
            <a:r>
              <a:rPr lang="en-IE" altLang="en-US" dirty="0" err="1" smtClean="0"/>
              <a:t>fourrage</a:t>
            </a:r>
            <a:r>
              <a:rPr lang="en-IE" altLang="en-US" dirty="0" smtClean="0"/>
              <a:t> </a:t>
            </a:r>
            <a:r>
              <a:rPr lang="en-IE" altLang="en-US" dirty="0" err="1" smtClean="0"/>
              <a:t>dans</a:t>
            </a:r>
            <a:r>
              <a:rPr lang="en-IE" altLang="en-US" dirty="0" smtClean="0"/>
              <a:t> </a:t>
            </a:r>
            <a:r>
              <a:rPr lang="en-IE" altLang="en-US" dirty="0" err="1" smtClean="0"/>
              <a:t>nos</a:t>
            </a:r>
            <a:r>
              <a:rPr lang="en-IE" altLang="en-US" dirty="0" smtClean="0"/>
              <a:t> </a:t>
            </a:r>
            <a:r>
              <a:rPr lang="en-IE" altLang="en-US" dirty="0" err="1" smtClean="0"/>
              <a:t>systèmes</a:t>
            </a:r>
            <a:r>
              <a:rPr lang="en-IE" altLang="en-US" dirty="0" smtClean="0"/>
              <a:t>. </a:t>
            </a:r>
          </a:p>
          <a:p>
            <a:endParaRPr lang="en-IE" altLang="en-US" dirty="0" smtClean="0"/>
          </a:p>
          <a:p>
            <a:r>
              <a:rPr lang="en-IE" altLang="en-US" dirty="0" smtClean="0"/>
              <a:t>Le point principal </a:t>
            </a:r>
            <a:r>
              <a:rPr lang="en-IE" altLang="en-US" dirty="0" err="1" smtClean="0"/>
              <a:t>ici</a:t>
            </a:r>
            <a:r>
              <a:rPr lang="en-IE" altLang="en-US" dirty="0" smtClean="0"/>
              <a:t> </a:t>
            </a:r>
            <a:r>
              <a:rPr lang="en-IE" altLang="en-US" dirty="0" err="1" smtClean="0"/>
              <a:t>est</a:t>
            </a:r>
            <a:r>
              <a:rPr lang="en-IE" altLang="en-US" dirty="0" smtClean="0"/>
              <a:t> que </a:t>
            </a:r>
            <a:r>
              <a:rPr lang="en-IE" altLang="en-US" dirty="0" err="1" smtClean="0"/>
              <a:t>tous</a:t>
            </a:r>
            <a:r>
              <a:rPr lang="en-IE" altLang="en-US" dirty="0" smtClean="0"/>
              <a:t> les </a:t>
            </a:r>
            <a:r>
              <a:rPr lang="en-IE" altLang="en-US" dirty="0" err="1" smtClean="0"/>
              <a:t>changements</a:t>
            </a:r>
            <a:r>
              <a:rPr lang="en-IE" altLang="en-US" dirty="0" smtClean="0"/>
              <a:t> </a:t>
            </a:r>
            <a:r>
              <a:rPr lang="en-IE" altLang="en-US" dirty="0" err="1" smtClean="0"/>
              <a:t>doivent</a:t>
            </a:r>
            <a:r>
              <a:rPr lang="en-IE" altLang="en-US" dirty="0" smtClean="0"/>
              <a:t> </a:t>
            </a:r>
            <a:r>
              <a:rPr lang="en-IE" altLang="en-US" dirty="0" err="1" smtClean="0"/>
              <a:t>être</a:t>
            </a:r>
            <a:r>
              <a:rPr lang="en-IE" altLang="en-US" dirty="0" smtClean="0"/>
              <a:t> </a:t>
            </a:r>
            <a:r>
              <a:rPr lang="en-IE" altLang="en-US" dirty="0" err="1" smtClean="0"/>
              <a:t>soigneusement</a:t>
            </a:r>
            <a:r>
              <a:rPr lang="en-IE" altLang="en-US" dirty="0" smtClean="0"/>
              <a:t> </a:t>
            </a:r>
            <a:r>
              <a:rPr lang="en-IE" altLang="en-US" dirty="0" err="1" smtClean="0"/>
              <a:t>examinés</a:t>
            </a:r>
            <a:r>
              <a:rPr lang="en-IE" altLang="en-US" dirty="0" smtClean="0"/>
              <a:t> et que nous </a:t>
            </a:r>
            <a:r>
              <a:rPr lang="en-IE" altLang="en-US" dirty="0" err="1" smtClean="0"/>
              <a:t>devons</a:t>
            </a:r>
            <a:r>
              <a:rPr lang="en-IE" altLang="en-US" dirty="0" smtClean="0"/>
              <a:t> </a:t>
            </a:r>
            <a:r>
              <a:rPr lang="en-IE" altLang="en-US" dirty="0" err="1" smtClean="0"/>
              <a:t>évaluer</a:t>
            </a:r>
            <a:r>
              <a:rPr lang="en-IE" altLang="en-US" dirty="0" smtClean="0"/>
              <a:t> </a:t>
            </a:r>
            <a:r>
              <a:rPr lang="en-IE" altLang="en-US" dirty="0" err="1" smtClean="0"/>
              <a:t>ces</a:t>
            </a:r>
            <a:r>
              <a:rPr lang="en-IE" altLang="en-US" dirty="0" smtClean="0"/>
              <a:t> </a:t>
            </a:r>
            <a:r>
              <a:rPr lang="en-IE" altLang="en-US" dirty="0" err="1" smtClean="0"/>
              <a:t>changements</a:t>
            </a:r>
            <a:r>
              <a:rPr lang="en-IE" altLang="en-US" dirty="0" smtClean="0"/>
              <a:t> au sein de </a:t>
            </a:r>
            <a:r>
              <a:rPr lang="en-IE" altLang="en-US" dirty="0" err="1" smtClean="0"/>
              <a:t>systèmes</a:t>
            </a:r>
            <a:r>
              <a:rPr lang="en-IE" altLang="en-US" dirty="0" smtClean="0"/>
              <a:t> </a:t>
            </a:r>
            <a:r>
              <a:rPr lang="en-IE" altLang="en-US" dirty="0" err="1" smtClean="0"/>
              <a:t>intégrés</a:t>
            </a:r>
            <a:r>
              <a:rPr lang="en-IE" altLang="en-US" dirty="0" smtClean="0"/>
              <a:t>.</a:t>
            </a:r>
          </a:p>
          <a:p>
            <a:endParaRPr lang="en-IE" alt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charset="0"/>
              </a:defRPr>
            </a:lvl1pPr>
            <a:lvl2pPr marL="742950" indent="-285750" defTabSz="920750" eaLnBrk="0" hangingPunct="0">
              <a:defRPr>
                <a:solidFill>
                  <a:schemeClr val="tx1"/>
                </a:solidFill>
                <a:latin typeface="Arial" charset="0"/>
              </a:defRPr>
            </a:lvl2pPr>
            <a:lvl3pPr marL="1143000" indent="-228600" defTabSz="920750" eaLnBrk="0" hangingPunct="0">
              <a:defRPr>
                <a:solidFill>
                  <a:schemeClr val="tx1"/>
                </a:solidFill>
                <a:latin typeface="Arial" charset="0"/>
              </a:defRPr>
            </a:lvl3pPr>
            <a:lvl4pPr marL="1600200" indent="-228600" defTabSz="920750" eaLnBrk="0" hangingPunct="0">
              <a:defRPr>
                <a:solidFill>
                  <a:schemeClr val="tx1"/>
                </a:solidFill>
                <a:latin typeface="Arial" charset="0"/>
              </a:defRPr>
            </a:lvl4pPr>
            <a:lvl5pPr marL="2057400" indent="-228600" defTabSz="920750" eaLnBrk="0" hangingPunct="0">
              <a:defRPr>
                <a:solidFill>
                  <a:schemeClr val="tx1"/>
                </a:solidFill>
                <a:latin typeface="Arial" charset="0"/>
              </a:defRPr>
            </a:lvl5pPr>
            <a:lvl6pPr marL="2514600" indent="-228600" defTabSz="920750" eaLnBrk="0" fontAlgn="base" hangingPunct="0">
              <a:spcBef>
                <a:spcPct val="0"/>
              </a:spcBef>
              <a:spcAft>
                <a:spcPct val="0"/>
              </a:spcAft>
              <a:defRPr>
                <a:solidFill>
                  <a:schemeClr val="tx1"/>
                </a:solidFill>
                <a:latin typeface="Arial" charset="0"/>
              </a:defRPr>
            </a:lvl6pPr>
            <a:lvl7pPr marL="2971800" indent="-228600" defTabSz="920750" eaLnBrk="0" fontAlgn="base" hangingPunct="0">
              <a:spcBef>
                <a:spcPct val="0"/>
              </a:spcBef>
              <a:spcAft>
                <a:spcPct val="0"/>
              </a:spcAft>
              <a:defRPr>
                <a:solidFill>
                  <a:schemeClr val="tx1"/>
                </a:solidFill>
                <a:latin typeface="Arial" charset="0"/>
              </a:defRPr>
            </a:lvl7pPr>
            <a:lvl8pPr marL="3429000" indent="-228600" defTabSz="920750" eaLnBrk="0" fontAlgn="base" hangingPunct="0">
              <a:spcBef>
                <a:spcPct val="0"/>
              </a:spcBef>
              <a:spcAft>
                <a:spcPct val="0"/>
              </a:spcAft>
              <a:defRPr>
                <a:solidFill>
                  <a:schemeClr val="tx1"/>
                </a:solidFill>
                <a:latin typeface="Arial" charset="0"/>
              </a:defRPr>
            </a:lvl8pPr>
            <a:lvl9pPr marL="3886200" indent="-228600" defTabSz="920750" eaLnBrk="0" fontAlgn="base" hangingPunct="0">
              <a:spcBef>
                <a:spcPct val="0"/>
              </a:spcBef>
              <a:spcAft>
                <a:spcPct val="0"/>
              </a:spcAft>
              <a:defRPr>
                <a:solidFill>
                  <a:schemeClr val="tx1"/>
                </a:solidFill>
                <a:latin typeface="Arial" charset="0"/>
              </a:defRPr>
            </a:lvl9pPr>
          </a:lstStyle>
          <a:p>
            <a:pPr marL="0" marR="0" lvl="0" indent="0" algn="r" defTabSz="920750" rtl="0" eaLnBrk="1" fontAlgn="auto" latinLnBrk="0" hangingPunct="1">
              <a:lnSpc>
                <a:spcPct val="100000"/>
              </a:lnSpc>
              <a:spcBef>
                <a:spcPts val="0"/>
              </a:spcBef>
              <a:spcAft>
                <a:spcPts val="0"/>
              </a:spcAft>
              <a:buClrTx/>
              <a:buSzTx/>
              <a:buFontTx/>
              <a:buNone/>
              <a:tabLst/>
              <a:defRPr/>
            </a:pPr>
            <a:fld id="{AC469074-3327-4394-85E2-5BC94FF33C1B}" type="slidenum">
              <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rPr>
              <a:pPr marL="0" marR="0" lvl="0" indent="0" algn="r" defTabSz="920750" rtl="0" eaLnBrk="1" fontAlgn="auto" latinLnBrk="0" hangingPunct="1">
                <a:lnSpc>
                  <a:spcPct val="100000"/>
                </a:lnSpc>
                <a:spcBef>
                  <a:spcPts val="0"/>
                </a:spcBef>
                <a:spcAft>
                  <a:spcPts val="0"/>
                </a:spcAft>
                <a:buClrTx/>
                <a:buSzTx/>
                <a:buFontTx/>
                <a:buNone/>
                <a:tabLst/>
                <a:defRPr/>
              </a:pPr>
              <a:t>62</a:t>
            </a:fld>
            <a:endParaRPr kumimoji="0" lang="en-US" altLang="en-US" sz="1200" b="0" i="0" u="none" strike="noStrike" kern="1200" cap="none" spc="0" normalizeH="0" baseline="0" noProof="0" smtClean="0">
              <a:ln>
                <a:noFill/>
              </a:ln>
              <a:solidFill>
                <a:prstClr val="black"/>
              </a:solidFill>
              <a:effectLst/>
              <a:uLnTx/>
              <a:uFillTx/>
              <a:latin typeface="Arial" charset="0"/>
              <a:ea typeface="ヒラギノ角ゴ Pro W3" pitchFamily="96" charset="-128"/>
              <a:cs typeface="+mn-cs"/>
            </a:endParaRPr>
          </a:p>
        </p:txBody>
      </p:sp>
    </p:spTree>
    <p:extLst>
      <p:ext uri="{BB962C8B-B14F-4D97-AF65-F5344CB8AC3E}">
        <p14:creationId xmlns:p14="http://schemas.microsoft.com/office/powerpoint/2010/main" val="2065271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p:spPr>
        <p:txBody>
          <a:bodyPr/>
          <a:lstStyle/>
          <a:p>
            <a:endParaRPr lang="en-IE" dirty="0"/>
          </a:p>
        </p:txBody>
      </p:sp>
      <p:sp>
        <p:nvSpPr>
          <p:cNvPr id="10035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56EBBCBB-E9F9-4E1D-B1D1-A7220361F4C3}"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79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01832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dirty="0"/>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81</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2438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IE"/>
          </a:p>
        </p:txBody>
      </p:sp>
      <p:sp>
        <p:nvSpPr>
          <p:cNvPr id="109572"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C7482304-789C-42F2-B33D-0BB683A41E32}" type="slidenum">
              <a:rPr kumimoji="0" lang="en-IE"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89</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0986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endParaRPr lang="en-IE"/>
          </a:p>
        </p:txBody>
      </p:sp>
      <p:sp>
        <p:nvSpPr>
          <p:cNvPr id="9523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78ABA531-8E58-4B57-8C04-800D3FADB6F5}"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90</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422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endParaRPr lang="en-IE"/>
          </a:p>
        </p:txBody>
      </p:sp>
      <p:sp>
        <p:nvSpPr>
          <p:cNvPr id="115716" name="Slide Number Placeholder 3"/>
          <p:cNvSpPr>
            <a:spLocks noGrp="1"/>
          </p:cNvSpPr>
          <p:nvPr>
            <p:ph type="sldNum" sz="quarter" idx="5"/>
          </p:nvPr>
        </p:nvSpPr>
        <p:spPr>
          <a:noFill/>
        </p:spPr>
        <p:txBody>
          <a:bodyPr/>
          <a:lstStyle>
            <a:lvl1pPr defTabSz="930275">
              <a:defRPr b="1">
                <a:solidFill>
                  <a:schemeClr val="bg1"/>
                </a:solidFill>
                <a:latin typeface="Arial" charset="0"/>
              </a:defRPr>
            </a:lvl1pPr>
            <a:lvl2pPr marL="742950" indent="-285750" defTabSz="930275">
              <a:defRPr b="1">
                <a:solidFill>
                  <a:schemeClr val="bg1"/>
                </a:solidFill>
                <a:latin typeface="Arial" charset="0"/>
              </a:defRPr>
            </a:lvl2pPr>
            <a:lvl3pPr marL="1143000" indent="-228600" defTabSz="930275">
              <a:defRPr b="1">
                <a:solidFill>
                  <a:schemeClr val="bg1"/>
                </a:solidFill>
                <a:latin typeface="Arial" charset="0"/>
              </a:defRPr>
            </a:lvl3pPr>
            <a:lvl4pPr marL="1600200" indent="-228600" defTabSz="930275">
              <a:defRPr b="1">
                <a:solidFill>
                  <a:schemeClr val="bg1"/>
                </a:solidFill>
                <a:latin typeface="Arial" charset="0"/>
              </a:defRPr>
            </a:lvl4pPr>
            <a:lvl5pPr marL="2057400" indent="-228600" defTabSz="930275">
              <a:defRPr b="1">
                <a:solidFill>
                  <a:schemeClr val="bg1"/>
                </a:solidFill>
                <a:latin typeface="Arial" charset="0"/>
              </a:defRPr>
            </a:lvl5pPr>
            <a:lvl6pPr marL="2514600" indent="-228600" algn="ctr" defTabSz="930275" eaLnBrk="0" fontAlgn="base" hangingPunct="0">
              <a:spcBef>
                <a:spcPct val="50000"/>
              </a:spcBef>
              <a:spcAft>
                <a:spcPct val="0"/>
              </a:spcAft>
              <a:defRPr b="1">
                <a:solidFill>
                  <a:schemeClr val="bg1"/>
                </a:solidFill>
                <a:latin typeface="Arial" charset="0"/>
              </a:defRPr>
            </a:lvl6pPr>
            <a:lvl7pPr marL="2971800" indent="-228600" algn="ctr" defTabSz="930275" eaLnBrk="0" fontAlgn="base" hangingPunct="0">
              <a:spcBef>
                <a:spcPct val="50000"/>
              </a:spcBef>
              <a:spcAft>
                <a:spcPct val="0"/>
              </a:spcAft>
              <a:defRPr b="1">
                <a:solidFill>
                  <a:schemeClr val="bg1"/>
                </a:solidFill>
                <a:latin typeface="Arial" charset="0"/>
              </a:defRPr>
            </a:lvl7pPr>
            <a:lvl8pPr marL="3429000" indent="-228600" algn="ctr" defTabSz="930275" eaLnBrk="0" fontAlgn="base" hangingPunct="0">
              <a:spcBef>
                <a:spcPct val="50000"/>
              </a:spcBef>
              <a:spcAft>
                <a:spcPct val="0"/>
              </a:spcAft>
              <a:defRPr b="1">
                <a:solidFill>
                  <a:schemeClr val="bg1"/>
                </a:solidFill>
                <a:latin typeface="Arial" charset="0"/>
              </a:defRPr>
            </a:lvl8pPr>
            <a:lvl9pPr marL="3886200" indent="-228600" algn="ctr" defTabSz="930275" eaLnBrk="0" fontAlgn="base" hangingPunct="0">
              <a:spcBef>
                <a:spcPct val="50000"/>
              </a:spcBef>
              <a:spcAft>
                <a:spcPct val="0"/>
              </a:spcAft>
              <a:defRPr b="1">
                <a:solidFill>
                  <a:schemeClr val="bg1"/>
                </a:solidFill>
                <a:latin typeface="Arial" charset="0"/>
              </a:defRPr>
            </a:lvl9pPr>
          </a:lstStyle>
          <a:p>
            <a:pPr marL="0" marR="0" lvl="0" indent="0" algn="r" defTabSz="930275" rtl="0" eaLnBrk="1" fontAlgn="auto" latinLnBrk="0" hangingPunct="1">
              <a:lnSpc>
                <a:spcPct val="100000"/>
              </a:lnSpc>
              <a:spcBef>
                <a:spcPts val="0"/>
              </a:spcBef>
              <a:spcAft>
                <a:spcPts val="0"/>
              </a:spcAft>
              <a:buClrTx/>
              <a:buSzTx/>
              <a:buFontTx/>
              <a:buNone/>
              <a:tabLst/>
              <a:defRPr/>
            </a:pPr>
            <a:fld id="{202C15F7-9970-42D8-9556-3373C48D69DC}" type="slidenum">
              <a:rPr kumimoji="0" lang="en-IE"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30275" rtl="0" eaLnBrk="1" fontAlgn="auto" latinLnBrk="0" hangingPunct="1">
                <a:lnSpc>
                  <a:spcPct val="100000"/>
                </a:lnSpc>
                <a:spcBef>
                  <a:spcPts val="0"/>
                </a:spcBef>
                <a:spcAft>
                  <a:spcPts val="0"/>
                </a:spcAft>
                <a:buClrTx/>
                <a:buSzTx/>
                <a:buFontTx/>
                <a:buNone/>
                <a:tabLst/>
                <a:defRPr/>
              </a:pPr>
              <a:t>91</a:t>
            </a:fld>
            <a:endParaRPr kumimoji="0" lang="en-IE"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5383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FFA64-1D88-47BF-A270-A8C500BCCBAC}" type="slidenum">
              <a:rPr kumimoji="0" lang="de-DE"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de-DE"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0434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600">
                <a:solidFill>
                  <a:schemeClr val="bg1"/>
                </a:solidFill>
                <a:latin typeface="Arial" charset="0"/>
              </a:defRPr>
            </a:lvl1pPr>
            <a:lvl2pPr marL="804763" indent="-309524">
              <a:defRPr sz="2600">
                <a:solidFill>
                  <a:schemeClr val="bg1"/>
                </a:solidFill>
                <a:latin typeface="Arial" charset="0"/>
              </a:defRPr>
            </a:lvl2pPr>
            <a:lvl3pPr marL="1238098" indent="-247620">
              <a:defRPr sz="2600">
                <a:solidFill>
                  <a:schemeClr val="bg1"/>
                </a:solidFill>
                <a:latin typeface="Arial" charset="0"/>
              </a:defRPr>
            </a:lvl3pPr>
            <a:lvl4pPr marL="1733337" indent="-247620">
              <a:defRPr sz="2600">
                <a:solidFill>
                  <a:schemeClr val="bg1"/>
                </a:solidFill>
                <a:latin typeface="Arial" charset="0"/>
              </a:defRPr>
            </a:lvl4pPr>
            <a:lvl5pPr marL="2228576" indent="-247620">
              <a:defRPr sz="2600">
                <a:solidFill>
                  <a:schemeClr val="bg1"/>
                </a:solidFill>
                <a:latin typeface="Arial" charset="0"/>
              </a:defRPr>
            </a:lvl5pPr>
            <a:lvl6pPr marL="2723815" indent="-247620" eaLnBrk="0" fontAlgn="base" hangingPunct="0">
              <a:spcBef>
                <a:spcPct val="50000"/>
              </a:spcBef>
              <a:spcAft>
                <a:spcPct val="0"/>
              </a:spcAft>
              <a:defRPr sz="2600">
                <a:solidFill>
                  <a:schemeClr val="bg1"/>
                </a:solidFill>
                <a:latin typeface="Arial" charset="0"/>
              </a:defRPr>
            </a:lvl6pPr>
            <a:lvl7pPr marL="3219054" indent="-247620" eaLnBrk="0" fontAlgn="base" hangingPunct="0">
              <a:spcBef>
                <a:spcPct val="50000"/>
              </a:spcBef>
              <a:spcAft>
                <a:spcPct val="0"/>
              </a:spcAft>
              <a:defRPr sz="2600">
                <a:solidFill>
                  <a:schemeClr val="bg1"/>
                </a:solidFill>
                <a:latin typeface="Arial" charset="0"/>
              </a:defRPr>
            </a:lvl7pPr>
            <a:lvl8pPr marL="3714293" indent="-247620" eaLnBrk="0" fontAlgn="base" hangingPunct="0">
              <a:spcBef>
                <a:spcPct val="50000"/>
              </a:spcBef>
              <a:spcAft>
                <a:spcPct val="0"/>
              </a:spcAft>
              <a:defRPr sz="2600">
                <a:solidFill>
                  <a:schemeClr val="bg1"/>
                </a:solidFill>
                <a:latin typeface="Arial" charset="0"/>
              </a:defRPr>
            </a:lvl8pPr>
            <a:lvl9pPr marL="4209532" indent="-247620" eaLnBrk="0" fontAlgn="base" hangingPunct="0">
              <a:spcBef>
                <a:spcPct val="50000"/>
              </a:spcBef>
              <a:spcAft>
                <a:spcPct val="0"/>
              </a:spcAft>
              <a:defRPr sz="2600">
                <a:solidFill>
                  <a:schemeClr val="bg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39F44D-70B2-44D0-A5C4-3AC1F9BB55D0}" type="slidenum">
              <a:rPr kumimoji="0" lang="en-US" altLang="nl-NL" sz="13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nl-NL"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4451" name="Rectangle 2"/>
          <p:cNvSpPr>
            <a:spLocks noGrp="1" noRot="1" noChangeAspect="1" noChangeArrowheads="1" noTextEdit="1"/>
          </p:cNvSpPr>
          <p:nvPr>
            <p:ph type="sldImg"/>
          </p:nvPr>
        </p:nvSpPr>
        <p:spPr>
          <a:xfrm>
            <a:off x="1004888" y="785813"/>
            <a:ext cx="5129212" cy="3848100"/>
          </a:xfrm>
          <a:ln/>
        </p:spPr>
      </p:sp>
      <p:sp>
        <p:nvSpPr>
          <p:cNvPr id="104452" name="Rectangle 3"/>
          <p:cNvSpPr>
            <a:spLocks noGrp="1" noChangeArrowheads="1"/>
          </p:cNvSpPr>
          <p:nvPr>
            <p:ph type="body" idx="1"/>
          </p:nvPr>
        </p:nvSpPr>
        <p:spPr>
          <a:xfrm>
            <a:off x="969581" y="4872103"/>
            <a:ext cx="5196293" cy="280741"/>
          </a:xfrm>
          <a:noFill/>
        </p:spPr>
        <p:txBody>
          <a:bodyPr/>
          <a:lstStyle/>
          <a:p>
            <a:pPr eaLnBrk="1" hangingPunct="1"/>
            <a:endParaRPr lang="en-US" altLang="nl-NL"/>
          </a:p>
        </p:txBody>
      </p:sp>
    </p:spTree>
    <p:extLst>
      <p:ext uri="{BB962C8B-B14F-4D97-AF65-F5344CB8AC3E}">
        <p14:creationId xmlns:p14="http://schemas.microsoft.com/office/powerpoint/2010/main" val="27060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Platshållare för anteckningar 2"/>
          <p:cNvSpPr>
            <a:spLocks noGrp="1"/>
          </p:cNvSpPr>
          <p:nvPr>
            <p:ph type="body" idx="1"/>
          </p:nvPr>
        </p:nvSpPr>
        <p:spPr/>
        <p:txBody>
          <a:bodyPr/>
          <a:lstStyle/>
          <a:p>
            <a:pPr>
              <a:spcBef>
                <a:spcPct val="0"/>
              </a:spcBef>
            </a:pPr>
            <a:endParaRPr lang="en-US" altLang="sv-SE" smtClean="0"/>
          </a:p>
        </p:txBody>
      </p:sp>
      <p:sp>
        <p:nvSpPr>
          <p:cNvPr id="54275" name="Platshållare för bildnummer 3"/>
          <p:cNvSpPr>
            <a:spLocks noGrp="1"/>
          </p:cNvSpPr>
          <p:nvPr>
            <p:ph type="sldNum" sz="quarter" idx="5"/>
          </p:nvPr>
        </p:nvSpPr>
        <p:spPr>
          <a:noFill/>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30188">
              <a:defRPr>
                <a:solidFill>
                  <a:schemeClr val="tx1"/>
                </a:solidFill>
                <a:latin typeface="Calibri" panose="020F0502020204030204" pitchFamily="34" charset="0"/>
              </a:defRPr>
            </a:lvl5pPr>
            <a:lvl6pPr marL="2514600" indent="-230188" fontAlgn="base">
              <a:spcBef>
                <a:spcPct val="0"/>
              </a:spcBef>
              <a:spcAft>
                <a:spcPct val="0"/>
              </a:spcAft>
              <a:defRPr>
                <a:solidFill>
                  <a:schemeClr val="tx1"/>
                </a:solidFill>
                <a:latin typeface="Calibri" panose="020F0502020204030204" pitchFamily="34" charset="0"/>
              </a:defRPr>
            </a:lvl6pPr>
            <a:lvl7pPr marL="2971800" indent="-230188" fontAlgn="base">
              <a:spcBef>
                <a:spcPct val="0"/>
              </a:spcBef>
              <a:spcAft>
                <a:spcPct val="0"/>
              </a:spcAft>
              <a:defRPr>
                <a:solidFill>
                  <a:schemeClr val="tx1"/>
                </a:solidFill>
                <a:latin typeface="Calibri" panose="020F0502020204030204" pitchFamily="34" charset="0"/>
              </a:defRPr>
            </a:lvl7pPr>
            <a:lvl8pPr marL="3429000" indent="-230188" fontAlgn="base">
              <a:spcBef>
                <a:spcPct val="0"/>
              </a:spcBef>
              <a:spcAft>
                <a:spcPct val="0"/>
              </a:spcAft>
              <a:defRPr>
                <a:solidFill>
                  <a:schemeClr val="tx1"/>
                </a:solidFill>
                <a:latin typeface="Calibri" panose="020F0502020204030204" pitchFamily="34" charset="0"/>
              </a:defRPr>
            </a:lvl8pPr>
            <a:lvl9pPr marL="3886200" indent="-230188" fontAlgn="base">
              <a:spcBef>
                <a:spcPct val="0"/>
              </a:spcBef>
              <a:spcAft>
                <a:spcPct val="0"/>
              </a:spcAft>
              <a:defRPr>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8C3308-9A0A-407E-AF9C-9349F6B963D7}" type="slidenum">
              <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0402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60152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Lst>
        </p:spPr>
        <p:txBody>
          <a:bodyPr/>
          <a:lstStyle>
            <a:lvl1pPr defTabSz="995637" eaLnBrk="0" hangingPunct="0">
              <a:spcBef>
                <a:spcPct val="30000"/>
              </a:spcBef>
              <a:defRPr sz="1300">
                <a:solidFill>
                  <a:schemeClr val="tx1"/>
                </a:solidFill>
                <a:latin typeface="Arial" charset="0"/>
              </a:defRPr>
            </a:lvl1pPr>
            <a:lvl2pPr marL="804763" indent="-309524" defTabSz="995637" eaLnBrk="0" hangingPunct="0">
              <a:spcBef>
                <a:spcPct val="30000"/>
              </a:spcBef>
              <a:defRPr sz="1300">
                <a:solidFill>
                  <a:schemeClr val="tx1"/>
                </a:solidFill>
                <a:latin typeface="Arial" charset="0"/>
              </a:defRPr>
            </a:lvl2pPr>
            <a:lvl3pPr marL="1238098" indent="-247620" defTabSz="995637" eaLnBrk="0" hangingPunct="0">
              <a:spcBef>
                <a:spcPct val="30000"/>
              </a:spcBef>
              <a:defRPr sz="1300">
                <a:solidFill>
                  <a:schemeClr val="tx1"/>
                </a:solidFill>
                <a:latin typeface="Arial" charset="0"/>
              </a:defRPr>
            </a:lvl3pPr>
            <a:lvl4pPr marL="1733337" indent="-247620" defTabSz="995637" eaLnBrk="0" hangingPunct="0">
              <a:spcBef>
                <a:spcPct val="30000"/>
              </a:spcBef>
              <a:defRPr sz="1300">
                <a:solidFill>
                  <a:schemeClr val="tx1"/>
                </a:solidFill>
                <a:latin typeface="Arial" charset="0"/>
              </a:defRPr>
            </a:lvl4pPr>
            <a:lvl5pPr marL="2228576" indent="-247620" defTabSz="995637" eaLnBrk="0" hangingPunct="0">
              <a:spcBef>
                <a:spcPct val="30000"/>
              </a:spcBef>
              <a:defRPr sz="1300">
                <a:solidFill>
                  <a:schemeClr val="tx1"/>
                </a:solidFill>
                <a:latin typeface="Arial" charset="0"/>
              </a:defRPr>
            </a:lvl5pPr>
            <a:lvl6pPr marL="2723815" indent="-247620" defTabSz="995637" eaLnBrk="0" fontAlgn="base" hangingPunct="0">
              <a:spcBef>
                <a:spcPct val="30000"/>
              </a:spcBef>
              <a:spcAft>
                <a:spcPct val="0"/>
              </a:spcAft>
              <a:defRPr sz="1300">
                <a:solidFill>
                  <a:schemeClr val="tx1"/>
                </a:solidFill>
                <a:latin typeface="Arial" charset="0"/>
              </a:defRPr>
            </a:lvl6pPr>
            <a:lvl7pPr marL="3219054" indent="-247620" defTabSz="995637" eaLnBrk="0" fontAlgn="base" hangingPunct="0">
              <a:spcBef>
                <a:spcPct val="30000"/>
              </a:spcBef>
              <a:spcAft>
                <a:spcPct val="0"/>
              </a:spcAft>
              <a:defRPr sz="1300">
                <a:solidFill>
                  <a:schemeClr val="tx1"/>
                </a:solidFill>
                <a:latin typeface="Arial" charset="0"/>
              </a:defRPr>
            </a:lvl7pPr>
            <a:lvl8pPr marL="3714293" indent="-247620" defTabSz="995637" eaLnBrk="0" fontAlgn="base" hangingPunct="0">
              <a:spcBef>
                <a:spcPct val="30000"/>
              </a:spcBef>
              <a:spcAft>
                <a:spcPct val="0"/>
              </a:spcAft>
              <a:defRPr sz="1300">
                <a:solidFill>
                  <a:schemeClr val="tx1"/>
                </a:solidFill>
                <a:latin typeface="Arial" charset="0"/>
              </a:defRPr>
            </a:lvl8pPr>
            <a:lvl9pPr marL="4209532" indent="-247620" defTabSz="995637" eaLnBrk="0" fontAlgn="base" hangingPunct="0">
              <a:spcBef>
                <a:spcPct val="30000"/>
              </a:spcBef>
              <a:spcAft>
                <a:spcPct val="0"/>
              </a:spcAft>
              <a:defRPr sz="1300">
                <a:solidFill>
                  <a:schemeClr val="tx1"/>
                </a:solidFill>
                <a:latin typeface="Arial" charset="0"/>
              </a:defRPr>
            </a:lvl9pPr>
          </a:lstStyle>
          <a:p>
            <a:pPr marL="0" marR="0" lvl="0" indent="0" algn="r" defTabSz="995637" rtl="0" eaLnBrk="1" fontAlgn="auto" latinLnBrk="0" hangingPunct="1">
              <a:lnSpc>
                <a:spcPct val="100000"/>
              </a:lnSpc>
              <a:spcBef>
                <a:spcPct val="0"/>
              </a:spcBef>
              <a:spcAft>
                <a:spcPts val="0"/>
              </a:spcAft>
              <a:buClrTx/>
              <a:buSzTx/>
              <a:buFontTx/>
              <a:buNone/>
              <a:tabLst/>
              <a:defRPr/>
            </a:pPr>
            <a:fld id="{2FE0F0E5-C457-4043-8973-8178FD5F7F43}" type="slidenum">
              <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rPr>
              <a:pPr marL="0" marR="0" lvl="0" indent="0" algn="r" defTabSz="995637" rtl="0" eaLnBrk="1" fontAlgn="auto" latinLnBrk="0" hangingPunct="1">
                <a:lnSpc>
                  <a:spcPct val="100000"/>
                </a:lnSpc>
                <a:spcBef>
                  <a:spcPct val="0"/>
                </a:spcBef>
                <a:spcAft>
                  <a:spcPts val="0"/>
                </a:spcAft>
                <a:buClrTx/>
                <a:buSzTx/>
                <a:buFontTx/>
                <a:buNone/>
                <a:tabLst/>
                <a:defRPr/>
              </a:pPr>
              <a:t>118</a:t>
            </a:fld>
            <a:endParaRPr kumimoji="0" lang="en-US" altLang="en-US" sz="1100" b="0" i="0" u="none" strike="noStrike" kern="1200" cap="none" spc="0" normalizeH="0" baseline="0" noProof="0">
              <a:ln>
                <a:noFill/>
              </a:ln>
              <a:solidFill>
                <a:prstClr val="black"/>
              </a:solidFill>
              <a:effectLst/>
              <a:uLnTx/>
              <a:uFillTx/>
              <a:latin typeface="News Gothic" pitchFamily="34" charset="0"/>
              <a:ea typeface="+mn-ea"/>
              <a:cs typeface="+mn-cs"/>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xfrm>
            <a:off x="947127" y="4860461"/>
            <a:ext cx="5205048" cy="279749"/>
          </a:xfrm>
          <a:solidFill>
            <a:srgbClr val="FFFFFF"/>
          </a:solidFill>
          <a:ln w="12700">
            <a:solidFill>
              <a:srgbClr val="000000"/>
            </a:solidFill>
            <a:miter lim="800000"/>
            <a:headEnd/>
            <a:tailEnd/>
          </a:ln>
        </p:spPr>
        <p:txBody>
          <a:bodyPr lIns="91431" tIns="45715" rIns="91431" bIns="45715"/>
          <a:lstStyle/>
          <a:p>
            <a:endParaRPr lang="en-US" altLang="en-US"/>
          </a:p>
        </p:txBody>
      </p:sp>
    </p:spTree>
    <p:extLst>
      <p:ext uri="{BB962C8B-B14F-4D97-AF65-F5344CB8AC3E}">
        <p14:creationId xmlns:p14="http://schemas.microsoft.com/office/powerpoint/2010/main" val="4587843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1018E459-31FC-479A-91EA-46324AD0A81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A95845-FB8B-42F1-AECC-0588440ED3E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123" name="Rectangle 2">
            <a:extLst>
              <a:ext uri="{FF2B5EF4-FFF2-40B4-BE49-F238E27FC236}">
                <a16:creationId xmlns:a16="http://schemas.microsoft.com/office/drawing/2014/main" id="{D8E5B44A-D204-42EC-9EED-B10684AEF54F}"/>
              </a:ext>
            </a:extLst>
          </p:cNvPr>
          <p:cNvSpPr>
            <a:spLocks noGrp="1" noRot="1" noChangeAspect="1" noChangeArrowheads="1" noTextEdit="1"/>
          </p:cNvSpPr>
          <p:nvPr>
            <p:ph type="sldImg"/>
          </p:nvPr>
        </p:nvSpPr>
        <p:spPr>
          <a:solidFill>
            <a:srgbClr val="FFFFFF"/>
          </a:solidFill>
          <a:ln/>
        </p:spPr>
      </p:sp>
      <p:sp>
        <p:nvSpPr>
          <p:cNvPr id="5124" name="Rectangle 3">
            <a:extLst>
              <a:ext uri="{FF2B5EF4-FFF2-40B4-BE49-F238E27FC236}">
                <a16:creationId xmlns:a16="http://schemas.microsoft.com/office/drawing/2014/main" id="{24D10AA2-4147-4D68-88ED-B25C6883EE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40465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AD18B84-17CC-4F4E-9E91-FAEF48F68E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1C40D-761F-4EB7-B727-2F68F9CE321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171" name="Rectangle 2">
            <a:extLst>
              <a:ext uri="{FF2B5EF4-FFF2-40B4-BE49-F238E27FC236}">
                <a16:creationId xmlns:a16="http://schemas.microsoft.com/office/drawing/2014/main" id="{F2389CBB-3B9E-4CB5-B07E-E83B2B4E438E}"/>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2F892F4-5248-488D-99D1-7D8466EC77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00277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737AE79-F777-40EE-90BA-D2C6ADFD497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8AD3779-55DE-4833-8B0D-2598ED0396B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9219" name="Rectangle 2">
            <a:extLst>
              <a:ext uri="{FF2B5EF4-FFF2-40B4-BE49-F238E27FC236}">
                <a16:creationId xmlns:a16="http://schemas.microsoft.com/office/drawing/2014/main" id="{E7131F30-B664-4DF7-AD46-76DEAB53C516}"/>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FECA327B-61F8-470D-8C24-3359D53249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622679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FB38EB85-30CF-4A17-95D6-7C5FB575DE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833D82-1DDE-4828-A41E-2F7A0B26CC4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1267" name="Rectangle 1026">
            <a:extLst>
              <a:ext uri="{FF2B5EF4-FFF2-40B4-BE49-F238E27FC236}">
                <a16:creationId xmlns:a16="http://schemas.microsoft.com/office/drawing/2014/main" id="{496668C8-94DE-4770-9A53-C771C8AC6BE4}"/>
              </a:ext>
            </a:extLst>
          </p:cNvPr>
          <p:cNvSpPr>
            <a:spLocks noGrp="1" noRot="1" noChangeAspect="1" noChangeArrowheads="1" noTextEdit="1"/>
          </p:cNvSpPr>
          <p:nvPr>
            <p:ph type="sldImg"/>
          </p:nvPr>
        </p:nvSpPr>
        <p:spPr>
          <a:ln/>
        </p:spPr>
      </p:sp>
      <p:sp>
        <p:nvSpPr>
          <p:cNvPr id="11268" name="Rectangle 1027">
            <a:extLst>
              <a:ext uri="{FF2B5EF4-FFF2-40B4-BE49-F238E27FC236}">
                <a16:creationId xmlns:a16="http://schemas.microsoft.com/office/drawing/2014/main" id="{9974EA23-41F0-4443-895F-CA5E5B07A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758074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E32F941-697D-4FC6-A76C-4328A554619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801005-CEC8-45F1-AAAD-32E36F15863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3315" name="Rectangle 1026">
            <a:extLst>
              <a:ext uri="{FF2B5EF4-FFF2-40B4-BE49-F238E27FC236}">
                <a16:creationId xmlns:a16="http://schemas.microsoft.com/office/drawing/2014/main" id="{A406D7DF-E959-4668-98E0-BDB7DB46D762}"/>
              </a:ext>
            </a:extLst>
          </p:cNvPr>
          <p:cNvSpPr>
            <a:spLocks noGrp="1" noRot="1" noChangeAspect="1" noChangeArrowheads="1" noTextEdit="1"/>
          </p:cNvSpPr>
          <p:nvPr>
            <p:ph type="sldImg"/>
          </p:nvPr>
        </p:nvSpPr>
        <p:spPr>
          <a:ln/>
        </p:spPr>
      </p:sp>
      <p:sp>
        <p:nvSpPr>
          <p:cNvPr id="13316" name="Rectangle 1027">
            <a:extLst>
              <a:ext uri="{FF2B5EF4-FFF2-40B4-BE49-F238E27FC236}">
                <a16:creationId xmlns:a16="http://schemas.microsoft.com/office/drawing/2014/main" id="{F71400FA-1F69-4228-89C0-E11133FB9C9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282367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98D4BFF0-E457-42CE-A13E-91979F7D26D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948E42F-85D1-45E1-933B-9A2C59ADC51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5363" name="Rectangle 2">
            <a:extLst>
              <a:ext uri="{FF2B5EF4-FFF2-40B4-BE49-F238E27FC236}">
                <a16:creationId xmlns:a16="http://schemas.microsoft.com/office/drawing/2014/main" id="{83F1DECB-9DA2-4BB5-8D77-0BF0238E535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26C633B4-0460-47B1-8D20-A37107DE6E7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716005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4894405-3B6F-4B17-8D8D-91CB27BE013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6BCE70-ED2A-468A-8649-C363CC8220F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411" name="Rectangle 2">
            <a:extLst>
              <a:ext uri="{FF2B5EF4-FFF2-40B4-BE49-F238E27FC236}">
                <a16:creationId xmlns:a16="http://schemas.microsoft.com/office/drawing/2014/main" id="{C19ECFE5-7CAA-4885-BB97-E81C145549C6}"/>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96576593-BD96-45A4-9027-71ABBDC7C34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8323777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5A6CD6D-E14D-4FD4-8123-3A436944CD1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234B4C0-AE3C-4EF7-ACC5-694BB641469A}"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9459" name="Rectangle 2">
            <a:extLst>
              <a:ext uri="{FF2B5EF4-FFF2-40B4-BE49-F238E27FC236}">
                <a16:creationId xmlns:a16="http://schemas.microsoft.com/office/drawing/2014/main" id="{BFF0DA71-E7E9-4BB7-9FB8-A9B416DCBF6F}"/>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CAF95BCF-2F00-47D6-88CB-A1947F8D1B9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4995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675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608EF786-D92C-4622-BFF1-F1389BF1180B}"/>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50D11BC-7119-4A30-B973-0C07EE82034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1507" name="Rectangle 2">
            <a:extLst>
              <a:ext uri="{FF2B5EF4-FFF2-40B4-BE49-F238E27FC236}">
                <a16:creationId xmlns:a16="http://schemas.microsoft.com/office/drawing/2014/main" id="{250E9C4D-BCBC-4F1C-980D-13BB573A4132}"/>
              </a:ext>
            </a:extLst>
          </p:cNvPr>
          <p:cNvSpPr>
            <a:spLocks noGrp="1" noRot="1" noChangeAspect="1" noChangeArrowheads="1" noTextEdit="1"/>
          </p:cNvSpPr>
          <p:nvPr>
            <p:ph type="sldImg"/>
          </p:nvPr>
        </p:nvSpPr>
        <p:spPr>
          <a:solidFill>
            <a:srgbClr val="FFFFFF"/>
          </a:solidFill>
          <a:ln/>
        </p:spPr>
      </p:sp>
      <p:sp>
        <p:nvSpPr>
          <p:cNvPr id="21508" name="Rectangle 3">
            <a:extLst>
              <a:ext uri="{FF2B5EF4-FFF2-40B4-BE49-F238E27FC236}">
                <a16:creationId xmlns:a16="http://schemas.microsoft.com/office/drawing/2014/main" id="{C642E86C-81A3-4E84-9C2E-3E8BAED39D8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7316578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E937C02C-086E-4AEF-8EEC-40A4AE872C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BBC061-395C-41A3-AF3F-09AD02F370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3555" name="Rectangle 2">
            <a:extLst>
              <a:ext uri="{FF2B5EF4-FFF2-40B4-BE49-F238E27FC236}">
                <a16:creationId xmlns:a16="http://schemas.microsoft.com/office/drawing/2014/main" id="{1CFD0BAD-7F77-4FDF-AF6E-6AD8888F1D58}"/>
              </a:ext>
            </a:extLst>
          </p:cNvPr>
          <p:cNvSpPr>
            <a:spLocks noGrp="1" noRot="1" noChangeAspect="1" noChangeArrowheads="1" noTextEdit="1"/>
          </p:cNvSpPr>
          <p:nvPr>
            <p:ph type="sldImg"/>
          </p:nvPr>
        </p:nvSpPr>
        <p:spPr>
          <a:solidFill>
            <a:srgbClr val="FFFFFF"/>
          </a:solidFill>
          <a:ln/>
        </p:spPr>
      </p:sp>
      <p:sp>
        <p:nvSpPr>
          <p:cNvPr id="23556" name="Rectangle 3">
            <a:extLst>
              <a:ext uri="{FF2B5EF4-FFF2-40B4-BE49-F238E27FC236}">
                <a16:creationId xmlns:a16="http://schemas.microsoft.com/office/drawing/2014/main" id="{D1B5EBE6-A7F5-43A3-A655-70D38048942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089839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FE2386E-3F00-427E-8BC9-EB9487C8C30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CF39DBD-642D-45BC-AB28-3F1DFB151AC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5603" name="Rectangle 1026">
            <a:extLst>
              <a:ext uri="{FF2B5EF4-FFF2-40B4-BE49-F238E27FC236}">
                <a16:creationId xmlns:a16="http://schemas.microsoft.com/office/drawing/2014/main" id="{2739E2A4-6C98-4693-9E57-8E1BF5953683}"/>
              </a:ext>
            </a:extLst>
          </p:cNvPr>
          <p:cNvSpPr>
            <a:spLocks noGrp="1" noRot="1" noChangeAspect="1" noChangeArrowheads="1" noTextEdit="1"/>
          </p:cNvSpPr>
          <p:nvPr>
            <p:ph type="sldImg"/>
          </p:nvPr>
        </p:nvSpPr>
        <p:spPr>
          <a:solidFill>
            <a:srgbClr val="FFFFFF"/>
          </a:solidFill>
          <a:ln/>
        </p:spPr>
      </p:sp>
      <p:sp>
        <p:nvSpPr>
          <p:cNvPr id="25604" name="Rectangle 1027">
            <a:extLst>
              <a:ext uri="{FF2B5EF4-FFF2-40B4-BE49-F238E27FC236}">
                <a16:creationId xmlns:a16="http://schemas.microsoft.com/office/drawing/2014/main" id="{DC0625FF-3082-4130-BB87-2823E8D524C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548503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5E4F0106-5945-4B0E-908B-EF121BFE5AB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9FA31E-07C8-476C-9FEF-0117B067D6A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7651" name="Rectangle 2">
            <a:extLst>
              <a:ext uri="{FF2B5EF4-FFF2-40B4-BE49-F238E27FC236}">
                <a16:creationId xmlns:a16="http://schemas.microsoft.com/office/drawing/2014/main" id="{8C04CCD7-3175-4F11-A646-1E1148B83D4E}"/>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AB3151-6F8E-4A1D-9D76-A6AD342B5E5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402388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66550B8-BD1D-4825-8FDF-5A17EF8C14A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505419-1E20-47BF-9390-303761B3995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29699" name="Rectangle 2">
            <a:extLst>
              <a:ext uri="{FF2B5EF4-FFF2-40B4-BE49-F238E27FC236}">
                <a16:creationId xmlns:a16="http://schemas.microsoft.com/office/drawing/2014/main" id="{0A898913-63C5-4DF5-B3D5-6213F2C48088}"/>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7926670C-7CC2-4E74-9B83-E2D9DFD95E4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628674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333FA391-AB1F-41C1-B58B-0F3FE935094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84A9253-D1A8-4F32-B447-8805DA9BA101}"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1747" name="Rectangle 2">
            <a:extLst>
              <a:ext uri="{FF2B5EF4-FFF2-40B4-BE49-F238E27FC236}">
                <a16:creationId xmlns:a16="http://schemas.microsoft.com/office/drawing/2014/main" id="{E88A5661-888D-42AE-873C-EA98D0CCBC0F}"/>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730DF1B6-50F9-4248-95C6-E935500CFA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115176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DEAA59B1-5EC4-41AC-987D-6E7F450E7F1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A07CC-5BDA-49EC-93E4-89015286BF2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3795" name="Rectangle 2">
            <a:extLst>
              <a:ext uri="{FF2B5EF4-FFF2-40B4-BE49-F238E27FC236}">
                <a16:creationId xmlns:a16="http://schemas.microsoft.com/office/drawing/2014/main" id="{AAE90F33-F42C-4EA6-95E4-89A0D610242F}"/>
              </a:ext>
            </a:extLst>
          </p:cNvPr>
          <p:cNvSpPr>
            <a:spLocks noGrp="1" noRot="1" noChangeAspect="1" noChangeArrowheads="1" noTextEdit="1"/>
          </p:cNvSpPr>
          <p:nvPr>
            <p:ph type="sldImg"/>
          </p:nvPr>
        </p:nvSpPr>
        <p:spPr>
          <a:solidFill>
            <a:srgbClr val="FFFFFF"/>
          </a:solidFill>
          <a:ln/>
        </p:spPr>
      </p:sp>
      <p:sp>
        <p:nvSpPr>
          <p:cNvPr id="33796" name="Rectangle 3">
            <a:extLst>
              <a:ext uri="{FF2B5EF4-FFF2-40B4-BE49-F238E27FC236}">
                <a16:creationId xmlns:a16="http://schemas.microsoft.com/office/drawing/2014/main" id="{0E47F62C-49AA-429E-B8A4-402694B7A29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765685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E3F9F0E3-D23A-4C78-88CE-32802FB1FFC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23FF6A-BB97-4233-945F-4B8039F969E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5843" name="Rectangle 2">
            <a:extLst>
              <a:ext uri="{FF2B5EF4-FFF2-40B4-BE49-F238E27FC236}">
                <a16:creationId xmlns:a16="http://schemas.microsoft.com/office/drawing/2014/main" id="{6D2EDAEA-479D-4E92-B0BB-670B9599707E}"/>
              </a:ext>
            </a:extLst>
          </p:cNvPr>
          <p:cNvSpPr>
            <a:spLocks noGrp="1" noRot="1" noChangeAspect="1" noChangeArrowheads="1" noTextEdit="1"/>
          </p:cNvSpPr>
          <p:nvPr>
            <p:ph type="sldImg"/>
          </p:nvPr>
        </p:nvSpPr>
        <p:spPr>
          <a:solidFill>
            <a:srgbClr val="FFFFFF"/>
          </a:solidFill>
          <a:ln/>
        </p:spPr>
      </p:sp>
      <p:sp>
        <p:nvSpPr>
          <p:cNvPr id="35844" name="Rectangle 3">
            <a:extLst>
              <a:ext uri="{FF2B5EF4-FFF2-40B4-BE49-F238E27FC236}">
                <a16:creationId xmlns:a16="http://schemas.microsoft.com/office/drawing/2014/main" id="{7AF56EBC-2568-4E0B-A077-6AB5ADCE69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8542442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2BBE7857-3239-4130-9F79-3DF3B03D186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979458-67C5-4CB2-8AA1-3CB25330322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7891" name="Rectangle 2">
            <a:extLst>
              <a:ext uri="{FF2B5EF4-FFF2-40B4-BE49-F238E27FC236}">
                <a16:creationId xmlns:a16="http://schemas.microsoft.com/office/drawing/2014/main" id="{572AE80E-F118-45E9-9404-143CB04F2B27}"/>
              </a:ext>
            </a:extLst>
          </p:cNvPr>
          <p:cNvSpPr>
            <a:spLocks noGrp="1" noRot="1" noChangeAspect="1" noChangeArrowheads="1" noTextEdit="1"/>
          </p:cNvSpPr>
          <p:nvPr>
            <p:ph type="sldImg"/>
          </p:nvPr>
        </p:nvSpPr>
        <p:spPr>
          <a:solidFill>
            <a:srgbClr val="FFFFFF"/>
          </a:solidFill>
          <a:ln/>
        </p:spPr>
      </p:sp>
      <p:sp>
        <p:nvSpPr>
          <p:cNvPr id="37892" name="Rectangle 3">
            <a:extLst>
              <a:ext uri="{FF2B5EF4-FFF2-40B4-BE49-F238E27FC236}">
                <a16:creationId xmlns:a16="http://schemas.microsoft.com/office/drawing/2014/main" id="{922D6A46-3A63-4875-BEAA-AA97E17C9C3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5822432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52539E7-CF70-45D5-AA8A-E7228CC8A10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2CCC63-AD99-46FA-A207-AD38A4608883}"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39939" name="Rectangle 2">
            <a:extLst>
              <a:ext uri="{FF2B5EF4-FFF2-40B4-BE49-F238E27FC236}">
                <a16:creationId xmlns:a16="http://schemas.microsoft.com/office/drawing/2014/main" id="{D5ED6225-BFBA-4C15-8E9F-AA0CDA827FF3}"/>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D23F14D4-7652-4301-B10D-96060AADF83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19652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22032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312D8922-B892-4164-B21F-BE4A04E024C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E654E8-331B-4ABC-AB6A-34F6AF45D41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987" name="Rectangle 2">
            <a:extLst>
              <a:ext uri="{FF2B5EF4-FFF2-40B4-BE49-F238E27FC236}">
                <a16:creationId xmlns:a16="http://schemas.microsoft.com/office/drawing/2014/main" id="{DCC32563-785C-4176-BE1E-D43D0225DEEA}"/>
              </a:ext>
            </a:extLst>
          </p:cNvPr>
          <p:cNvSpPr>
            <a:spLocks noGrp="1" noRot="1" noChangeAspect="1" noChangeArrowheads="1" noTextEdit="1"/>
          </p:cNvSpPr>
          <p:nvPr>
            <p:ph type="sldImg"/>
          </p:nvPr>
        </p:nvSpPr>
        <p:spPr>
          <a:solidFill>
            <a:srgbClr val="FFFFFF"/>
          </a:solidFill>
          <a:ln/>
        </p:spPr>
      </p:sp>
      <p:sp>
        <p:nvSpPr>
          <p:cNvPr id="41988" name="Rectangle 3">
            <a:extLst>
              <a:ext uri="{FF2B5EF4-FFF2-40B4-BE49-F238E27FC236}">
                <a16:creationId xmlns:a16="http://schemas.microsoft.com/office/drawing/2014/main" id="{5A814FAE-2163-498A-924D-331D90B622D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811065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9DCD2E50-17E5-4360-84AD-D878D94011A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635A97-E88E-4CC3-939D-9603B0B05B89}"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4035" name="Rectangle 2">
            <a:extLst>
              <a:ext uri="{FF2B5EF4-FFF2-40B4-BE49-F238E27FC236}">
                <a16:creationId xmlns:a16="http://schemas.microsoft.com/office/drawing/2014/main" id="{853CB493-7F94-4B52-ACE6-4521713E174C}"/>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790740FD-9410-4FDA-A206-8380E31A52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221819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7A1FCF7-7CCE-49A7-A4B9-70C8A9EE81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B6C037-417D-4710-9BC3-FEDFCA1C9B8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6083" name="Rectangle 2">
            <a:extLst>
              <a:ext uri="{FF2B5EF4-FFF2-40B4-BE49-F238E27FC236}">
                <a16:creationId xmlns:a16="http://schemas.microsoft.com/office/drawing/2014/main" id="{7EF49EB5-07B3-41D9-843F-14DE6C7805E8}"/>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379C7138-40DB-489E-B71A-264F4CB7DB0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895332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506B550-8268-43F6-9701-BA24B6592F3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265ECD7-8D73-4949-9BD0-1EE32978817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8131" name="Rectangle 2">
            <a:extLst>
              <a:ext uri="{FF2B5EF4-FFF2-40B4-BE49-F238E27FC236}">
                <a16:creationId xmlns:a16="http://schemas.microsoft.com/office/drawing/2014/main" id="{0C0D1039-BC68-4B6D-8779-3A91DF61338F}"/>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80F3DCA5-415F-42B8-8A16-2179D13BDE2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41994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4E501D1D-1D6F-46F9-9642-B2A7689BB7A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E957D4-99FF-4FDE-B4F2-6C9589F511A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0179" name="Rectangle 2">
            <a:extLst>
              <a:ext uri="{FF2B5EF4-FFF2-40B4-BE49-F238E27FC236}">
                <a16:creationId xmlns:a16="http://schemas.microsoft.com/office/drawing/2014/main" id="{D4FD0E92-2DE7-4EA5-9043-69971546122A}"/>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AC1D5199-8D3D-4571-9AFB-3202E845640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721510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04C17923-117E-4A34-A983-274DCF64ED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D0D564F-CE35-43C2-BEFB-E485B8F6BD7C}"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2227" name="Rectangle 2">
            <a:extLst>
              <a:ext uri="{FF2B5EF4-FFF2-40B4-BE49-F238E27FC236}">
                <a16:creationId xmlns:a16="http://schemas.microsoft.com/office/drawing/2014/main" id="{405E66D9-A5DE-4B8B-9683-C15B56320B02}"/>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289942D-2B73-4966-AE72-57DB8589A36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6047751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49E91BFD-9B21-4EE6-8803-29EC9D64085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317CED-C81B-40F5-8DDB-A06592BC659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4275" name="Rectangle 2">
            <a:extLst>
              <a:ext uri="{FF2B5EF4-FFF2-40B4-BE49-F238E27FC236}">
                <a16:creationId xmlns:a16="http://schemas.microsoft.com/office/drawing/2014/main" id="{554F08AA-0F9F-4118-9C08-A3B905E74A45}"/>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944569BF-37AF-4A79-BB41-31978294D82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303074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F272343-4941-4D9B-B7DD-BEB5F07F87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25A8CD-ACD1-4C60-B2D3-6A79E1AF9727}"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6323" name="Rectangle 1026">
            <a:extLst>
              <a:ext uri="{FF2B5EF4-FFF2-40B4-BE49-F238E27FC236}">
                <a16:creationId xmlns:a16="http://schemas.microsoft.com/office/drawing/2014/main" id="{49AC747F-6096-4477-9B54-1526C6EE1A8D}"/>
              </a:ext>
            </a:extLst>
          </p:cNvPr>
          <p:cNvSpPr>
            <a:spLocks noGrp="1" noRot="1" noChangeAspect="1" noChangeArrowheads="1" noTextEdit="1"/>
          </p:cNvSpPr>
          <p:nvPr>
            <p:ph type="sldImg"/>
          </p:nvPr>
        </p:nvSpPr>
        <p:spPr>
          <a:ln/>
        </p:spPr>
      </p:sp>
      <p:sp>
        <p:nvSpPr>
          <p:cNvPr id="56324" name="Rectangle 1027">
            <a:extLst>
              <a:ext uri="{FF2B5EF4-FFF2-40B4-BE49-F238E27FC236}">
                <a16:creationId xmlns:a16="http://schemas.microsoft.com/office/drawing/2014/main" id="{8E03235C-7359-41E3-BE0E-AF9EB8158CC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3053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D946854F-2CDA-4B81-91B6-B3B991C5412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C60CCE-B8CD-4165-B16F-A62FA1086F9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8371" name="Rectangle 2">
            <a:extLst>
              <a:ext uri="{FF2B5EF4-FFF2-40B4-BE49-F238E27FC236}">
                <a16:creationId xmlns:a16="http://schemas.microsoft.com/office/drawing/2014/main" id="{D11183D9-9817-45EB-A522-E1FE3D30D246}"/>
              </a:ext>
            </a:extLst>
          </p:cNvPr>
          <p:cNvSpPr>
            <a:spLocks noGrp="1" noRot="1" noChangeAspect="1" noChangeArrowheads="1" noTextEdit="1"/>
          </p:cNvSpPr>
          <p:nvPr>
            <p:ph type="sldImg"/>
          </p:nvPr>
        </p:nvSpPr>
        <p:spPr>
          <a:solidFill>
            <a:srgbClr val="FFFFFF"/>
          </a:solidFill>
          <a:ln/>
        </p:spPr>
      </p:sp>
      <p:sp>
        <p:nvSpPr>
          <p:cNvPr id="58372" name="Rectangle 3">
            <a:extLst>
              <a:ext uri="{FF2B5EF4-FFF2-40B4-BE49-F238E27FC236}">
                <a16:creationId xmlns:a16="http://schemas.microsoft.com/office/drawing/2014/main" id="{EF4BA64E-3254-42D2-9D59-33229E2B92E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4089493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99716E70-672F-4D98-AABD-D3300FA4AFC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E0BE41-031C-410B-908C-6F672EFB8FDD}"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0419" name="Rectangle 2">
            <a:extLst>
              <a:ext uri="{FF2B5EF4-FFF2-40B4-BE49-F238E27FC236}">
                <a16:creationId xmlns:a16="http://schemas.microsoft.com/office/drawing/2014/main" id="{7192ED8D-7F4D-4180-B461-D545B485B306}"/>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4CE138CE-5051-4630-8559-E0070312AFA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35735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341551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99E710A-7706-4123-BEE4-BCE7BFE491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6B1D45-CAF3-4319-8D4B-8B1F6D83102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2467" name="Rectangle 1026">
            <a:extLst>
              <a:ext uri="{FF2B5EF4-FFF2-40B4-BE49-F238E27FC236}">
                <a16:creationId xmlns:a16="http://schemas.microsoft.com/office/drawing/2014/main" id="{678BBA29-6271-4090-A02B-C832BEB39B7A}"/>
              </a:ext>
            </a:extLst>
          </p:cNvPr>
          <p:cNvSpPr>
            <a:spLocks noGrp="1" noRot="1" noChangeAspect="1" noChangeArrowheads="1" noTextEdit="1"/>
          </p:cNvSpPr>
          <p:nvPr>
            <p:ph type="sldImg"/>
          </p:nvPr>
        </p:nvSpPr>
        <p:spPr>
          <a:ln/>
        </p:spPr>
      </p:sp>
      <p:sp>
        <p:nvSpPr>
          <p:cNvPr id="62468" name="Rectangle 1027">
            <a:extLst>
              <a:ext uri="{FF2B5EF4-FFF2-40B4-BE49-F238E27FC236}">
                <a16:creationId xmlns:a16="http://schemas.microsoft.com/office/drawing/2014/main" id="{680487FB-DEC6-4FC3-BF27-536FA169108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40020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C1D692F6-E25B-4731-B8CD-F09040237D4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738659-BF5A-4D83-BC75-CE4E7F0052B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166</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4515" name="Rectangle 2">
            <a:extLst>
              <a:ext uri="{FF2B5EF4-FFF2-40B4-BE49-F238E27FC236}">
                <a16:creationId xmlns:a16="http://schemas.microsoft.com/office/drawing/2014/main" id="{73AF3353-691F-499C-93F7-47105EBC36EF}"/>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ABCB2B8-61BD-46D8-98B5-5883D6B21AA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81567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2841AEB8-20A0-4A57-B4F7-7C686DB8F98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7B8AE8-BE9E-4B85-8C68-062707C9D45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6563" name="Rectangle 2">
            <a:extLst>
              <a:ext uri="{FF2B5EF4-FFF2-40B4-BE49-F238E27FC236}">
                <a16:creationId xmlns:a16="http://schemas.microsoft.com/office/drawing/2014/main" id="{704FEA0A-D1E3-48DA-897E-68EE9F7205D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6E55EF32-87A9-4C49-BFAF-F9B0E70DE89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530126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A328E32-F9D8-4013-A8F7-258794DA9F9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5C6450-EF15-4E37-9F14-3BA1B9EC07F2}"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168</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68611" name="Rectangle 2">
            <a:extLst>
              <a:ext uri="{FF2B5EF4-FFF2-40B4-BE49-F238E27FC236}">
                <a16:creationId xmlns:a16="http://schemas.microsoft.com/office/drawing/2014/main" id="{48B17ABA-ADE2-4A74-A0B7-DE0BE6F6E0C6}"/>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FD4E659-AB70-49C6-BC20-ED85239066C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686532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03A40E6-048B-4874-8E92-DDBE1684ECF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757F566-00F4-472A-96EF-2DD02924F89B}"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169</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0659" name="Rectangle 2">
            <a:extLst>
              <a:ext uri="{FF2B5EF4-FFF2-40B4-BE49-F238E27FC236}">
                <a16:creationId xmlns:a16="http://schemas.microsoft.com/office/drawing/2014/main" id="{6A60706E-3B75-4BAC-8991-0910646ABD9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93C3709C-3DD6-48D7-B3C9-EA0ACCB0593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5057193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6F4ECF5B-3413-46C9-808B-D24A553ECF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73411A1-8D20-4287-ACB2-253B8FD52905}"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170</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2707" name="Rectangle 2">
            <a:extLst>
              <a:ext uri="{FF2B5EF4-FFF2-40B4-BE49-F238E27FC236}">
                <a16:creationId xmlns:a16="http://schemas.microsoft.com/office/drawing/2014/main" id="{8F697447-0E48-4153-B041-D91CD47F72FE}"/>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7D1EE248-82A5-48B8-9FA3-8FFDC35F39F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337831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E277F4E-C571-44F1-BF07-80B1ED219C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DA19002-277F-4110-ABEC-BAC648298B40}"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171</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4755" name="Rectangle 2">
            <a:extLst>
              <a:ext uri="{FF2B5EF4-FFF2-40B4-BE49-F238E27FC236}">
                <a16:creationId xmlns:a16="http://schemas.microsoft.com/office/drawing/2014/main" id="{AE23C1B7-0A76-4509-866D-60BF83F74CB7}"/>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49ACD31C-6473-4889-96C5-EB8A7FEC091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36077652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947B6179-DF92-411B-AE1C-A723316FBDA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ECD67D-AA11-44EE-939B-C49991D9B3A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6803" name="Rectangle 2">
            <a:extLst>
              <a:ext uri="{FF2B5EF4-FFF2-40B4-BE49-F238E27FC236}">
                <a16:creationId xmlns:a16="http://schemas.microsoft.com/office/drawing/2014/main" id="{501DBD75-30ED-4492-BAD5-A3173B86D5FB}"/>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FF12FB49-8EDB-4439-85B5-18DD832C032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1866136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895108E5-5B08-4456-87F3-1E24BB241C8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DAFABF-2168-4A4F-BF4A-8873450CC4FE}"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173</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78851" name="Rectangle 2">
            <a:extLst>
              <a:ext uri="{FF2B5EF4-FFF2-40B4-BE49-F238E27FC236}">
                <a16:creationId xmlns:a16="http://schemas.microsoft.com/office/drawing/2014/main" id="{D4F3E7F6-EFEC-441B-B471-A1F2D5B81908}"/>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1287DAB-0349-48D2-A725-5A065081FB8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292380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E4335016-A538-4220-A028-478D7B1D217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1A4872-1CCD-4C6A-A016-C3A548DD8B66}" type="slidenum">
              <a:rPr kumimoji="0" lang="fr-FR"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fr-FR"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0899" name="Rectangle 1026">
            <a:extLst>
              <a:ext uri="{FF2B5EF4-FFF2-40B4-BE49-F238E27FC236}">
                <a16:creationId xmlns:a16="http://schemas.microsoft.com/office/drawing/2014/main" id="{02B85F50-E388-46F1-8CA0-53EAB3EE949A}"/>
              </a:ext>
            </a:extLst>
          </p:cNvPr>
          <p:cNvSpPr>
            <a:spLocks noGrp="1" noRot="1" noChangeAspect="1" noChangeArrowheads="1" noTextEdit="1"/>
          </p:cNvSpPr>
          <p:nvPr>
            <p:ph type="sldImg"/>
          </p:nvPr>
        </p:nvSpPr>
        <p:spPr>
          <a:ln/>
        </p:spPr>
      </p:sp>
      <p:sp>
        <p:nvSpPr>
          <p:cNvPr id="80900" name="Rectangle 1027">
            <a:extLst>
              <a:ext uri="{FF2B5EF4-FFF2-40B4-BE49-F238E27FC236}">
                <a16:creationId xmlns:a16="http://schemas.microsoft.com/office/drawing/2014/main" id="{95C87651-116E-43F6-BB4B-88E26A19890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val="921184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sv-SE" smtClean="0"/>
          </a:p>
        </p:txBody>
      </p:sp>
      <p:sp>
        <p:nvSpPr>
          <p:cNvPr id="38915" name="Platshållare för bildnumm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8092392-8B96-482A-97ED-85797312C12C}"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836879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FE90364-92BF-BA4E-BBA3-CA6381F41C9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8069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a:solidFill>
                  <a:srgbClr val="1730ED"/>
                </a:solidFill>
                <a:sym typeface="Wingdings" panose="05000000000000000000" pitchFamily="2" charset="2"/>
              </a:rPr>
              <a:t>un meilleur rendement de récupération de l'azote de 0,1 kg/kg N Entrée signifie une économie de 20 kg N/ha au niveau de rendement actuel (196 x 0,1 = 19,6 kg N/ha)</a:t>
            </a:r>
            <a:endParaRPr lang="de-DE" b="1" dirty="0">
              <a:solidFill>
                <a:srgbClr val="1730ED"/>
              </a:solidFill>
            </a:endParaRPr>
          </a:p>
          <a:p>
            <a:endParaRPr lang="de-DE" dirty="0"/>
          </a:p>
        </p:txBody>
      </p:sp>
      <p:sp>
        <p:nvSpPr>
          <p:cNvPr id="4" name="Foliennummernplatzhalt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F2328-64A3-4721-8D0B-3B7C55CEF493}"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38002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Selon Rispe, seulement 50% environ du niveau de rendement du ray-grass allemand a été atteint. </a:t>
            </a:r>
            <a:r>
              <a:rPr lang="de-DE" baseline="0" dirty="0"/>
              <a:t>Même la pire variété de DW de l'année la plus mauvaise donne</a:t>
            </a:r>
            <a:r>
              <a:rPr lang="de-DE" baseline="0" dirty="0" err="1"/>
              <a:t> encore</a:t>
            </a:r>
            <a:r>
              <a:rPr lang="de-DE" baseline="0" dirty="0"/>
              <a:t> 10% de plus.</a:t>
            </a:r>
          </a:p>
          <a:p>
            <a:r>
              <a:rPr lang="de-DE" baseline="0" dirty="0"/>
              <a:t>Gem. panicule très dépendante de la pluviométrie en été et en conséquence</a:t>
            </a:r>
            <a:endParaRPr lang="de-DE" dirty="0"/>
          </a:p>
        </p:txBody>
      </p:sp>
      <p:sp>
        <p:nvSpPr>
          <p:cNvPr id="4" name="Fußzeilenplatzhalt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200" b="0" i="0" u="none" strike="noStrike" kern="1200" cap="none" spc="0" normalizeH="0" baseline="0" noProof="0">
                <a:ln>
                  <a:noFill/>
                </a:ln>
                <a:solidFill>
                  <a:prstClr val="black"/>
                </a:solidFill>
                <a:effectLst/>
                <a:uLnTx/>
                <a:uFillTx/>
                <a:latin typeface="Calibri"/>
                <a:ea typeface="+mn-ea"/>
                <a:cs typeface="+mn-cs"/>
              </a:rPr>
              <a:t>Dr M. Komainda, Abt. 3</a:t>
            </a:r>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525DEE-FD31-412A-BA02-154CCEEEC7A7}"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228</a:t>
            </a:fld>
            <a:endParaRPr kumimoji="0" lang="de-D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3647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781681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498759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336350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04242947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Jusqu'à présent, la production de fourrage pour les animaux a été l'objectif principal de</a:t>
            </a:r>
            <a:r>
              <a:rPr lang="pl-PL" altLang="pl-PL" b="1" smtClean="0"/>
              <a:t> l'</a:t>
            </a:r>
            <a:r>
              <a:rPr lang="en-GB" altLang="pl-PL" b="1" smtClean="0"/>
              <a:t>utilisation des prairies et des pâturages. Cette carte montre la variation de la productivité des prairies entre les pays européens.</a:t>
            </a:r>
            <a:endParaRPr lang="pl-PL" altLang="pl-PL" smtClean="0"/>
          </a:p>
          <a:p>
            <a:pPr eaLnBrk="1" hangingPunct="1"/>
            <a:endParaRPr lang="pl-PL" altLang="pl-PL" smtClean="0"/>
          </a:p>
        </p:txBody>
      </p:sp>
    </p:spTree>
    <p:extLst>
      <p:ext uri="{BB962C8B-B14F-4D97-AF65-F5344CB8AC3E}">
        <p14:creationId xmlns:p14="http://schemas.microsoft.com/office/powerpoint/2010/main" val="11796994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L'utilisation principale des prairies polonaises est la coupe pour obtenir du foin et, dans une </a:t>
            </a:r>
            <a:r>
              <a:rPr lang="en-GB" altLang="pl-PL" b="1" smtClean="0">
                <a:cs typeface="Arial" panose="020B0604020202020204" pitchFamily="34" charset="0"/>
              </a:rPr>
              <a:t>moindre mesure, </a:t>
            </a:r>
            <a:r>
              <a:rPr lang="en-GB" altLang="pl-PL" b="1" dirty="0" smtClean="0">
                <a:cs typeface="Arial" panose="020B0604020202020204" pitchFamily="34" charset="0"/>
              </a:rPr>
              <a:t>pour produire de l'ensilage.</a:t>
            </a:r>
            <a:endParaRPr lang="pl-PL" altLang="pl-PL" dirty="0" smtClean="0">
              <a:cs typeface="Arial" panose="020B0604020202020204" pitchFamily="34" charset="0"/>
            </a:endParaRPr>
          </a:p>
          <a:p>
            <a:r>
              <a:rPr lang="en-GB" altLang="pl-PL" b="1" dirty="0" smtClean="0">
                <a:cs typeface="Arial" panose="020B0604020202020204" pitchFamily="34" charset="0"/>
              </a:rPr>
              <a:t>La production de foin dans les prairies permanentes s'est élevée à 12,1 </a:t>
            </a:r>
            <a:r>
              <a:rPr lang="en-GB" altLang="pl-PL" b="1" dirty="0" err="1" smtClean="0">
                <a:cs typeface="Arial" panose="020B0604020202020204" pitchFamily="34" charset="0"/>
              </a:rPr>
              <a:t>millions de</a:t>
            </a:r>
            <a:r>
              <a:rPr lang="en-GB" altLang="pl-PL" b="1" dirty="0" smtClean="0">
                <a:cs typeface="Arial" panose="020B0604020202020204" pitchFamily="34" charset="0"/>
              </a:rPr>
              <a:t> tonnes et la production de</a:t>
            </a:r>
            <a:r>
              <a:rPr lang="pl-PL" altLang="pl-PL" b="1" dirty="0" smtClean="0">
                <a:cs typeface="Arial" panose="020B0604020202020204" pitchFamily="34" charset="0"/>
              </a:rPr>
              <a:t> MS</a:t>
            </a:r>
            <a:r>
              <a:rPr lang="en-GB" altLang="pl-PL" b="1" dirty="0" smtClean="0">
                <a:cs typeface="Arial" panose="020B0604020202020204" pitchFamily="34" charset="0"/>
              </a:rPr>
              <a:t> dans les pâturages permanents à environ 2,9 tonnes. Le rendement moyen en foin était supérieur à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3102190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C1692FCC-FBFD-45BA-8820-9C982087E701}"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4895104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sv-SE" smtClean="0"/>
          </a:p>
        </p:txBody>
      </p:sp>
      <p:sp>
        <p:nvSpPr>
          <p:cNvPr id="68611"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685817" indent="-263776">
              <a:defRPr>
                <a:solidFill>
                  <a:schemeClr val="tx1"/>
                </a:solidFill>
                <a:latin typeface="Calibri" pitchFamily="34" charset="0"/>
              </a:defRPr>
            </a:lvl2pPr>
            <a:lvl3pPr marL="1055103" indent="-211021">
              <a:defRPr>
                <a:solidFill>
                  <a:schemeClr val="tx1"/>
                </a:solidFill>
                <a:latin typeface="Calibri" pitchFamily="34" charset="0"/>
              </a:defRPr>
            </a:lvl3pPr>
            <a:lvl4pPr marL="1477145" indent="-211021">
              <a:defRPr>
                <a:solidFill>
                  <a:schemeClr val="tx1"/>
                </a:solidFill>
                <a:latin typeface="Calibri" pitchFamily="34" charset="0"/>
              </a:defRPr>
            </a:lvl4pPr>
            <a:lvl5pPr marL="1899186" indent="-211021">
              <a:defRPr>
                <a:solidFill>
                  <a:schemeClr val="tx1"/>
                </a:solidFill>
                <a:latin typeface="Calibri" pitchFamily="34" charset="0"/>
              </a:defRPr>
            </a:lvl5pPr>
            <a:lvl6pPr marL="2321227" indent="-211021" fontAlgn="base">
              <a:spcBef>
                <a:spcPct val="0"/>
              </a:spcBef>
              <a:spcAft>
                <a:spcPct val="0"/>
              </a:spcAft>
              <a:defRPr>
                <a:solidFill>
                  <a:schemeClr val="tx1"/>
                </a:solidFill>
                <a:latin typeface="Calibri" pitchFamily="34" charset="0"/>
              </a:defRPr>
            </a:lvl6pPr>
            <a:lvl7pPr marL="2743269" indent="-211021" fontAlgn="base">
              <a:spcBef>
                <a:spcPct val="0"/>
              </a:spcBef>
              <a:spcAft>
                <a:spcPct val="0"/>
              </a:spcAft>
              <a:defRPr>
                <a:solidFill>
                  <a:schemeClr val="tx1"/>
                </a:solidFill>
                <a:latin typeface="Calibri" pitchFamily="34" charset="0"/>
              </a:defRPr>
            </a:lvl7pPr>
            <a:lvl8pPr marL="3165310" indent="-211021" fontAlgn="base">
              <a:spcBef>
                <a:spcPct val="0"/>
              </a:spcBef>
              <a:spcAft>
                <a:spcPct val="0"/>
              </a:spcAft>
              <a:defRPr>
                <a:solidFill>
                  <a:schemeClr val="tx1"/>
                </a:solidFill>
                <a:latin typeface="Calibri" pitchFamily="34" charset="0"/>
              </a:defRPr>
            </a:lvl8pPr>
            <a:lvl9pPr marL="3587351" indent="-211021" fontAlgn="base">
              <a:spcBef>
                <a:spcPct val="0"/>
              </a:spcBef>
              <a:spcAft>
                <a:spcPct val="0"/>
              </a:spcAft>
              <a:defRPr>
                <a:solidFill>
                  <a:schemeClr val="tx1"/>
                </a:solidFill>
                <a:latin typeface="Calibri"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B598F5E6-3AAE-4CFF-8A52-0754CB977D84}" type="slidenum">
              <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fr-FR" altLang="sv-SE" sz="1200" b="0" i="0" u="none" strike="noStrike" kern="1200" cap="none" spc="0" normalizeH="0" baseline="0" noProof="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33212791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xfrm>
            <a:off x="3886200" y="8686800"/>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A5EC485F-015F-4BF8-ABE3-EEE107973B32}" type="slidenum">
              <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259</a:t>
            </a:fld>
            <a:endParaRPr kumimoji="0" lang="pl-PL" altLang="pl-PL"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33123" name="Rectangle 2"/>
          <p:cNvSpPr>
            <a:spLocks noGrp="1" noRot="1" noChangeAspect="1" noChangeArrowheads="1" noTextEdit="1"/>
          </p:cNvSpPr>
          <p:nvPr>
            <p:ph type="sldImg"/>
          </p:nvPr>
        </p:nvSpPr>
        <p:spPr>
          <a:xfrm>
            <a:off x="989013" y="730250"/>
            <a:ext cx="4873625" cy="3656013"/>
          </a:xfrm>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7463982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dirty="0" err="1" smtClean="0"/>
              <a:t>Jusqu'à</a:t>
            </a:r>
            <a:r>
              <a:rPr lang="en-GB" altLang="pl-PL" b="1" dirty="0" smtClean="0"/>
              <a:t> </a:t>
            </a:r>
            <a:r>
              <a:rPr lang="en-GB" altLang="pl-PL" b="1" dirty="0" err="1" smtClean="0"/>
              <a:t>présent</a:t>
            </a:r>
            <a:r>
              <a:rPr lang="en-GB" altLang="pl-PL" b="1" dirty="0" smtClean="0"/>
              <a:t>, la production de </a:t>
            </a:r>
            <a:r>
              <a:rPr lang="en-GB" altLang="pl-PL" b="1" dirty="0" err="1" smtClean="0"/>
              <a:t>fourrage</a:t>
            </a:r>
            <a:r>
              <a:rPr lang="en-GB" altLang="pl-PL" b="1" dirty="0" smtClean="0"/>
              <a:t> pour les </a:t>
            </a:r>
            <a:r>
              <a:rPr lang="en-GB" altLang="pl-PL" b="1" dirty="0" err="1" smtClean="0"/>
              <a:t>animaux</a:t>
            </a:r>
            <a:r>
              <a:rPr lang="en-GB" altLang="pl-PL" b="1" dirty="0" smtClean="0"/>
              <a:t> a </a:t>
            </a:r>
            <a:r>
              <a:rPr lang="en-GB" altLang="pl-PL" b="1" dirty="0" err="1" smtClean="0"/>
              <a:t>été</a:t>
            </a:r>
            <a:r>
              <a:rPr lang="en-GB" altLang="pl-PL" b="1" dirty="0" smtClean="0"/>
              <a:t> </a:t>
            </a:r>
            <a:r>
              <a:rPr lang="en-GB" altLang="pl-PL" b="1" dirty="0" err="1" smtClean="0"/>
              <a:t>l'objectif</a:t>
            </a:r>
            <a:r>
              <a:rPr lang="en-GB" altLang="pl-PL" b="1" dirty="0" smtClean="0"/>
              <a:t> principal de</a:t>
            </a:r>
            <a:r>
              <a:rPr lang="pl-PL" altLang="pl-PL" b="1" dirty="0" smtClean="0"/>
              <a:t> l'</a:t>
            </a:r>
            <a:r>
              <a:rPr lang="en-GB" altLang="pl-PL" b="1" dirty="0" smtClean="0"/>
              <a:t>utilisation des prairies et des </a:t>
            </a:r>
            <a:r>
              <a:rPr lang="en-GB" altLang="pl-PL" b="1" dirty="0" err="1" smtClean="0"/>
              <a:t>pâturages</a:t>
            </a:r>
            <a:r>
              <a:rPr lang="en-GB" altLang="pl-PL" b="1" dirty="0" smtClean="0"/>
              <a:t>. </a:t>
            </a:r>
            <a:r>
              <a:rPr lang="en-GB" altLang="pl-PL" b="1" dirty="0" err="1" smtClean="0"/>
              <a:t>Cette</a:t>
            </a:r>
            <a:r>
              <a:rPr lang="en-GB" altLang="pl-PL" b="1" dirty="0" smtClean="0"/>
              <a:t> carte </a:t>
            </a:r>
            <a:r>
              <a:rPr lang="en-GB" altLang="pl-PL" b="1" dirty="0" err="1" smtClean="0"/>
              <a:t>montre</a:t>
            </a:r>
            <a:r>
              <a:rPr lang="en-GB" altLang="pl-PL" b="1" dirty="0" smtClean="0"/>
              <a:t> la variation de la </a:t>
            </a:r>
            <a:r>
              <a:rPr lang="en-GB" altLang="pl-PL" b="1" dirty="0" err="1" smtClean="0"/>
              <a:t>productivité</a:t>
            </a:r>
            <a:r>
              <a:rPr lang="en-GB" altLang="pl-PL" b="1" dirty="0" smtClean="0"/>
              <a:t> des prairies entre les pays </a:t>
            </a:r>
            <a:r>
              <a:rPr lang="en-GB" altLang="pl-PL" b="1" dirty="0" err="1" smtClean="0"/>
              <a:t>européens</a:t>
            </a:r>
            <a:r>
              <a:rPr lang="en-GB" altLang="pl-PL" b="1" dirty="0" smtClean="0"/>
              <a:t>.</a:t>
            </a:r>
            <a:endParaRPr lang="pl-PL" altLang="pl-PL" dirty="0" smtClean="0"/>
          </a:p>
          <a:p>
            <a:pPr eaLnBrk="1" hangingPunct="1"/>
            <a:endParaRPr lang="pl-PL" altLang="pl-PL" dirty="0" smtClean="0"/>
          </a:p>
        </p:txBody>
      </p:sp>
    </p:spTree>
    <p:extLst>
      <p:ext uri="{BB962C8B-B14F-4D97-AF65-F5344CB8AC3E}">
        <p14:creationId xmlns:p14="http://schemas.microsoft.com/office/powerpoint/2010/main" val="197505132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TextEdit="1"/>
          </p:cNvSpPr>
          <p:nvPr>
            <p:ph type="sldImg"/>
          </p:nvPr>
        </p:nvSpPr>
        <p:spPr>
          <a:ln>
            <a:solidFill>
              <a:srgbClr val="000000"/>
            </a:solidFill>
            <a:miter lim="800000"/>
            <a:headEnd/>
            <a:tailEnd/>
          </a:ln>
        </p:spPr>
      </p:sp>
      <p:sp>
        <p:nvSpPr>
          <p:cNvPr id="286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pl-PL" b="1" smtClean="0"/>
              <a:t>Jusqu'à présent, la production de fourrage pour les animaux a été l'objectif principal de</a:t>
            </a:r>
            <a:r>
              <a:rPr lang="pl-PL" altLang="pl-PL" b="1" smtClean="0"/>
              <a:t> l'</a:t>
            </a:r>
            <a:r>
              <a:rPr lang="en-GB" altLang="pl-PL" b="1" smtClean="0"/>
              <a:t>utilisation des prairies et des pâturages. Cette carte montre la variation de la productivité des prairies entre les pays européens.</a:t>
            </a:r>
            <a:endParaRPr lang="pl-PL" altLang="pl-PL" smtClean="0"/>
          </a:p>
          <a:p>
            <a:pPr eaLnBrk="1" hangingPunct="1"/>
            <a:endParaRPr lang="pl-PL" altLang="pl-PL" smtClean="0"/>
          </a:p>
        </p:txBody>
      </p:sp>
    </p:spTree>
    <p:extLst>
      <p:ext uri="{BB962C8B-B14F-4D97-AF65-F5344CB8AC3E}">
        <p14:creationId xmlns:p14="http://schemas.microsoft.com/office/powerpoint/2010/main" val="9245874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L'utilisation principale des prairies polonaises est la coupe pour obtenir du foin et, dans une </a:t>
            </a:r>
            <a:r>
              <a:rPr lang="en-GB" altLang="pl-PL" b="1" smtClean="0">
                <a:cs typeface="Arial" panose="020B0604020202020204" pitchFamily="34" charset="0"/>
              </a:rPr>
              <a:t>moindre mesure, </a:t>
            </a:r>
            <a:r>
              <a:rPr lang="en-GB" altLang="pl-PL" b="1" dirty="0" smtClean="0">
                <a:cs typeface="Arial" panose="020B0604020202020204" pitchFamily="34" charset="0"/>
              </a:rPr>
              <a:t>pour produire de l'ensilage.</a:t>
            </a:r>
            <a:endParaRPr lang="pl-PL" altLang="pl-PL" dirty="0" smtClean="0">
              <a:cs typeface="Arial" panose="020B0604020202020204" pitchFamily="34" charset="0"/>
            </a:endParaRPr>
          </a:p>
          <a:p>
            <a:r>
              <a:rPr lang="en-GB" altLang="pl-PL" b="1" dirty="0" smtClean="0">
                <a:cs typeface="Arial" panose="020B0604020202020204" pitchFamily="34" charset="0"/>
              </a:rPr>
              <a:t>La production de foin dans les prairies permanentes s'est élevée à 12,1 </a:t>
            </a:r>
            <a:r>
              <a:rPr lang="en-GB" altLang="pl-PL" b="1" dirty="0" err="1" smtClean="0">
                <a:cs typeface="Arial" panose="020B0604020202020204" pitchFamily="34" charset="0"/>
              </a:rPr>
              <a:t>millions de</a:t>
            </a:r>
            <a:r>
              <a:rPr lang="en-GB" altLang="pl-PL" b="1" dirty="0" smtClean="0">
                <a:cs typeface="Arial" panose="020B0604020202020204" pitchFamily="34" charset="0"/>
              </a:rPr>
              <a:t> tonnes et la production de</a:t>
            </a:r>
            <a:r>
              <a:rPr lang="pl-PL" altLang="pl-PL" b="1" dirty="0" smtClean="0">
                <a:cs typeface="Arial" panose="020B0604020202020204" pitchFamily="34" charset="0"/>
              </a:rPr>
              <a:t> MS</a:t>
            </a:r>
            <a:r>
              <a:rPr lang="en-GB" altLang="pl-PL" b="1" dirty="0" smtClean="0">
                <a:cs typeface="Arial" panose="020B0604020202020204" pitchFamily="34" charset="0"/>
              </a:rPr>
              <a:t> dans les pâturages permanents à environ 2,9 tonnes. Le rendement moyen en foin était supérieur à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39341328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L'utilisation principale des prairies polonaises est la coupe pour obtenir du foin et, dans une </a:t>
            </a:r>
            <a:r>
              <a:rPr lang="en-GB" altLang="pl-PL" b="1" smtClean="0">
                <a:cs typeface="Arial" panose="020B0604020202020204" pitchFamily="34" charset="0"/>
              </a:rPr>
              <a:t>moindre mesure, </a:t>
            </a:r>
            <a:r>
              <a:rPr lang="en-GB" altLang="pl-PL" b="1" dirty="0" smtClean="0">
                <a:cs typeface="Arial" panose="020B0604020202020204" pitchFamily="34" charset="0"/>
              </a:rPr>
              <a:t>pour produire de l'ensilage.</a:t>
            </a:r>
            <a:endParaRPr lang="pl-PL" altLang="pl-PL" dirty="0" smtClean="0">
              <a:cs typeface="Arial" panose="020B0604020202020204" pitchFamily="34" charset="0"/>
            </a:endParaRPr>
          </a:p>
          <a:p>
            <a:r>
              <a:rPr lang="en-GB" altLang="pl-PL" b="1" dirty="0" smtClean="0">
                <a:cs typeface="Arial" panose="020B0604020202020204" pitchFamily="34" charset="0"/>
              </a:rPr>
              <a:t>La production de foin dans les prairies permanentes s'est élevée à 12,1 </a:t>
            </a:r>
            <a:r>
              <a:rPr lang="en-GB" altLang="pl-PL" b="1" dirty="0" err="1" smtClean="0">
                <a:cs typeface="Arial" panose="020B0604020202020204" pitchFamily="34" charset="0"/>
              </a:rPr>
              <a:t>millions de</a:t>
            </a:r>
            <a:r>
              <a:rPr lang="en-GB" altLang="pl-PL" b="1" dirty="0" smtClean="0">
                <a:cs typeface="Arial" panose="020B0604020202020204" pitchFamily="34" charset="0"/>
              </a:rPr>
              <a:t> tonnes et la production de</a:t>
            </a:r>
            <a:r>
              <a:rPr lang="pl-PL" altLang="pl-PL" b="1" dirty="0" smtClean="0">
                <a:cs typeface="Arial" panose="020B0604020202020204" pitchFamily="34" charset="0"/>
              </a:rPr>
              <a:t> MS</a:t>
            </a:r>
            <a:r>
              <a:rPr lang="en-GB" altLang="pl-PL" b="1" dirty="0" smtClean="0">
                <a:cs typeface="Arial" panose="020B0604020202020204" pitchFamily="34" charset="0"/>
              </a:rPr>
              <a:t> dans les pâturages permanents à environ 2,9 tonnes. Le rendement moyen en foin était supérieur à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6218821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pl-PL" b="1" dirty="0" smtClean="0">
                <a:cs typeface="Arial" panose="020B0604020202020204" pitchFamily="34" charset="0"/>
              </a:rPr>
              <a:t>L'utilisation principale des prairies polonaises est la coupe pour obtenir du foin et, dans une </a:t>
            </a:r>
            <a:r>
              <a:rPr lang="en-GB" altLang="pl-PL" b="1" dirty="0" err="1" smtClean="0">
                <a:cs typeface="Arial" panose="020B0604020202020204" pitchFamily="34" charset="0"/>
              </a:rPr>
              <a:t>moindre</a:t>
            </a:r>
            <a:r>
              <a:rPr lang="en-GB" altLang="pl-PL" b="1" dirty="0" smtClean="0">
                <a:cs typeface="Arial" panose="020B0604020202020204" pitchFamily="34" charset="0"/>
              </a:rPr>
              <a:t> </a:t>
            </a:r>
            <a:r>
              <a:rPr lang="en-GB" altLang="pl-PL" b="1" dirty="0" err="1" smtClean="0">
                <a:cs typeface="Arial" panose="020B0604020202020204" pitchFamily="34" charset="0"/>
              </a:rPr>
              <a:t>mesure</a:t>
            </a:r>
            <a:r>
              <a:rPr lang="en-GB" altLang="pl-PL" b="1" dirty="0" smtClean="0">
                <a:cs typeface="Arial" panose="020B0604020202020204" pitchFamily="34" charset="0"/>
              </a:rPr>
              <a:t>, pour produire de l'ensilage.</a:t>
            </a:r>
            <a:endParaRPr lang="pl-PL" altLang="pl-PL" dirty="0" smtClean="0">
              <a:cs typeface="Arial" panose="020B0604020202020204" pitchFamily="34" charset="0"/>
            </a:endParaRPr>
          </a:p>
          <a:p>
            <a:r>
              <a:rPr lang="en-GB" altLang="pl-PL" b="1" dirty="0" smtClean="0">
                <a:cs typeface="Arial" panose="020B0604020202020204" pitchFamily="34" charset="0"/>
              </a:rPr>
              <a:t>La production de foin dans les prairies permanentes s'est élevée à 12,1 </a:t>
            </a:r>
            <a:r>
              <a:rPr lang="en-GB" altLang="pl-PL" b="1" dirty="0" err="1" smtClean="0">
                <a:cs typeface="Arial" panose="020B0604020202020204" pitchFamily="34" charset="0"/>
              </a:rPr>
              <a:t>millions de</a:t>
            </a:r>
            <a:r>
              <a:rPr lang="en-GB" altLang="pl-PL" b="1" dirty="0" smtClean="0">
                <a:cs typeface="Arial" panose="020B0604020202020204" pitchFamily="34" charset="0"/>
              </a:rPr>
              <a:t> tonnes et la production de</a:t>
            </a:r>
            <a:r>
              <a:rPr lang="pl-PL" altLang="pl-PL" b="1" dirty="0" smtClean="0">
                <a:cs typeface="Arial" panose="020B0604020202020204" pitchFamily="34" charset="0"/>
              </a:rPr>
              <a:t> MS</a:t>
            </a:r>
            <a:r>
              <a:rPr lang="en-GB" altLang="pl-PL" b="1" dirty="0" smtClean="0">
                <a:cs typeface="Arial" panose="020B0604020202020204" pitchFamily="34" charset="0"/>
              </a:rPr>
              <a:t> dans les pâturages permanents à environ 2,9 tonnes. Le rendement moyen en foin était supérieur à 4,7 t/ha.</a:t>
            </a:r>
            <a:endParaRPr lang="pl-PL" altLang="pl-PL" dirty="0" smtClean="0">
              <a:cs typeface="Arial" panose="020B0604020202020204" pitchFamily="34" charset="0"/>
            </a:endParaRPr>
          </a:p>
          <a:p>
            <a:r>
              <a:rPr lang="pl-PL" altLang="pl-PL" dirty="0" smtClean="0">
                <a:cs typeface="Arial" panose="020B0604020202020204" pitchFamily="34" charset="0"/>
              </a:rPr>
              <a:t> </a:t>
            </a:r>
          </a:p>
        </p:txBody>
      </p:sp>
    </p:spTree>
    <p:extLst>
      <p:ext uri="{BB962C8B-B14F-4D97-AF65-F5344CB8AC3E}">
        <p14:creationId xmlns:p14="http://schemas.microsoft.com/office/powerpoint/2010/main" val="23946751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4565337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4320559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702821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955969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IE" altLang="en-US" smtClean="0"/>
          </a:p>
        </p:txBody>
      </p:sp>
      <p:sp>
        <p:nvSpPr>
          <p:cNvPr id="66564"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6DDB93D6-7A99-4069-97D5-E0FB48EFD54F}"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57</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030676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566024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fld id="{DE58540B-E664-40C5-BAFF-A2199FDFA865}"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93000"/>
                </a:lnSpc>
                <a:spcBef>
                  <a:spcPct val="0"/>
                </a:spcBef>
                <a:spcAft>
                  <a:spcPct val="0"/>
                </a:spcAft>
                <a:buClr>
                  <a:srgbClr val="000000"/>
                </a:buClr>
                <a:buSzPct val="100000"/>
                <a:buFont typeface="Arial" panose="020B0604020202020204" pitchFamily="34" charset="0"/>
                <a:buNone/>
                <a:tabLst/>
                <a:defRPr/>
              </a:pPr>
              <a:t>275</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3251" name="Rectangle 2"/>
          <p:cNvSpPr>
            <a:spLocks noGrp="1" noRot="1" noChangeAspect="1" noChangeArrowheads="1" noTextEdit="1"/>
          </p:cNvSpPr>
          <p:nvPr>
            <p:ph type="sldImg"/>
          </p:nvPr>
        </p:nvSpPr>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76713853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276</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5746296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277</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9877133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1pPr>
            <a:lvl2pPr marL="742950" indent="-28575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2pPr>
            <a:lvl3pPr marL="11430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3pPr>
            <a:lvl4pPr marL="16002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4pPr>
            <a:lvl5pPr marL="2057400" indent="-228600">
              <a:spcBef>
                <a:spcPct val="30000"/>
              </a:spcBef>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defRPr sz="1200">
                <a:solidFill>
                  <a:srgbClr val="000000"/>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fld id="{353617F1-2D69-4B65-BC07-41668758D2C0}"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1" fontAlgn="base" latinLnBrk="0" hangingPunct="1">
                <a:lnSpc>
                  <a:spcPct val="100000"/>
                </a:lnSpc>
                <a:spcBef>
                  <a:spcPct val="0"/>
                </a:spcBef>
                <a:spcAft>
                  <a:spcPct val="0"/>
                </a:spcAft>
                <a:buClrTx/>
                <a:buSzTx/>
                <a:buFont typeface="Arial" panose="020B0604020202020204" pitchFamily="34" charset="0"/>
                <a:buNone/>
                <a:tabLst/>
                <a:defRPr/>
              </a:pPr>
              <a:t>280</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4515" name="Rectangle 2"/>
          <p:cNvSpPr>
            <a:spLocks noGrp="1" noRot="1" noChangeAspect="1" noChangeArrowheads="1" noTextEdit="1"/>
          </p:cNvSpPr>
          <p:nvPr>
            <p:ph type="sldImg"/>
          </p:nvPr>
        </p:nvSpPr>
        <p:spPr>
          <a:xfrm>
            <a:off x="1143000" y="685800"/>
            <a:ext cx="4572000" cy="3429000"/>
          </a:xfrm>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123089932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3025" y="9259888"/>
            <a:ext cx="2968625"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fld id="{8219426F-1035-460B-805D-3D483FEE4367}" type="slidenum">
              <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100000"/>
                </a:lnSpc>
                <a:spcBef>
                  <a:spcPct val="0"/>
                </a:spcBef>
                <a:spcAft>
                  <a:spcPct val="0"/>
                </a:spcAft>
                <a:buClrTx/>
                <a:buSzTx/>
                <a:buFontTx/>
                <a:buNone/>
                <a:tabLst/>
                <a:defRPr/>
              </a:pPr>
              <a:t>283</a:t>
            </a:fld>
            <a:endParaRPr kumimoji="0" lang="pl-PL" altLang="pl-PL"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8915" name="Rectangle 2"/>
          <p:cNvSpPr>
            <a:spLocks noGrp="1" noRot="1" noChangeAspect="1" noChangeArrowheads="1" noTextEdit="1"/>
          </p:cNvSpPr>
          <p:nvPr>
            <p:ph type="sldImg"/>
          </p:nvPr>
        </p:nvSpPr>
        <p:spPr>
          <a:xfrm>
            <a:off x="990600" y="731838"/>
            <a:ext cx="4872038" cy="3654425"/>
          </a:xfrm>
          <a:ln/>
        </p:spPr>
      </p:sp>
      <p:sp>
        <p:nvSpPr>
          <p:cNvPr id="38916" name="Rectangle 3"/>
          <p:cNvSpPr>
            <a:spLocks noGrp="1" noChangeArrowheads="1"/>
          </p:cNvSpPr>
          <p:nvPr>
            <p:ph type="body" idx="1"/>
          </p:nvPr>
        </p:nvSpPr>
        <p:spPr>
          <a:xfrm>
            <a:off x="912813" y="4630738"/>
            <a:ext cx="5026025" cy="4386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0534259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34276866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13770261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pl-PL" smtClean="0"/>
          </a:p>
        </p:txBody>
      </p:sp>
    </p:spTree>
    <p:extLst>
      <p:ext uri="{BB962C8B-B14F-4D97-AF65-F5344CB8AC3E}">
        <p14:creationId xmlns:p14="http://schemas.microsoft.com/office/powerpoint/2010/main" val="28258214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7A3148CE-8914-4A75-8857-AE96CC2F1C5A}"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291</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96259" name="Rectangle 2"/>
          <p:cNvSpPr>
            <a:spLocks noGrp="1" noRot="1" noChangeAspect="1" noChangeArrowheads="1" noTextEdit="1"/>
          </p:cNvSpPr>
          <p:nvPr>
            <p:ph type="sldImg"/>
          </p:nvPr>
        </p:nvSpPr>
        <p:spPr>
          <a:xfrm>
            <a:off x="1143000" y="685800"/>
            <a:ext cx="4572000" cy="3429000"/>
          </a:xfrm>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258378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p:spPr>
        <p:txBody>
          <a:bodyPr/>
          <a:lstStyle/>
          <a:p>
            <a:endParaRPr lang="en-IE" altLang="en-US" smtClean="0"/>
          </a:p>
        </p:txBody>
      </p:sp>
      <p:sp>
        <p:nvSpPr>
          <p:cNvPr id="67588" name="Slide Number Placeholder 3"/>
          <p:cNvSpPr>
            <a:spLocks noGrp="1"/>
          </p:cNvSpPr>
          <p:nvPr>
            <p:ph type="sldNum" sz="quarter" idx="5"/>
          </p:nvPr>
        </p:nvSpPr>
        <p:spPr>
          <a:noFill/>
        </p:spPr>
        <p:txBody>
          <a:bodyPr/>
          <a:lstStyle>
            <a:lvl1pPr defTabSz="922338">
              <a:defRPr b="1">
                <a:solidFill>
                  <a:schemeClr val="bg1"/>
                </a:solidFill>
                <a:latin typeface="Arial" charset="0"/>
              </a:defRPr>
            </a:lvl1pPr>
            <a:lvl2pPr marL="742950" indent="-285750" defTabSz="922338">
              <a:defRPr b="1">
                <a:solidFill>
                  <a:schemeClr val="bg1"/>
                </a:solidFill>
                <a:latin typeface="Arial" charset="0"/>
              </a:defRPr>
            </a:lvl2pPr>
            <a:lvl3pPr marL="1143000" indent="-228600" defTabSz="922338">
              <a:defRPr b="1">
                <a:solidFill>
                  <a:schemeClr val="bg1"/>
                </a:solidFill>
                <a:latin typeface="Arial" charset="0"/>
              </a:defRPr>
            </a:lvl3pPr>
            <a:lvl4pPr marL="1600200" indent="-228600" defTabSz="922338">
              <a:defRPr b="1">
                <a:solidFill>
                  <a:schemeClr val="bg1"/>
                </a:solidFill>
                <a:latin typeface="Arial" charset="0"/>
              </a:defRPr>
            </a:lvl4pPr>
            <a:lvl5pPr marL="2057400" indent="-228600" defTabSz="922338">
              <a:defRPr b="1">
                <a:solidFill>
                  <a:schemeClr val="bg1"/>
                </a:solidFill>
                <a:latin typeface="Arial" charset="0"/>
              </a:defRPr>
            </a:lvl5pPr>
            <a:lvl6pPr marL="2514600" indent="-228600" algn="ctr" defTabSz="922338" eaLnBrk="0" fontAlgn="base" hangingPunct="0">
              <a:spcBef>
                <a:spcPct val="50000"/>
              </a:spcBef>
              <a:spcAft>
                <a:spcPct val="0"/>
              </a:spcAft>
              <a:defRPr b="1">
                <a:solidFill>
                  <a:schemeClr val="bg1"/>
                </a:solidFill>
                <a:latin typeface="Arial" charset="0"/>
              </a:defRPr>
            </a:lvl6pPr>
            <a:lvl7pPr marL="2971800" indent="-228600" algn="ctr" defTabSz="922338" eaLnBrk="0" fontAlgn="base" hangingPunct="0">
              <a:spcBef>
                <a:spcPct val="50000"/>
              </a:spcBef>
              <a:spcAft>
                <a:spcPct val="0"/>
              </a:spcAft>
              <a:defRPr b="1">
                <a:solidFill>
                  <a:schemeClr val="bg1"/>
                </a:solidFill>
                <a:latin typeface="Arial" charset="0"/>
              </a:defRPr>
            </a:lvl7pPr>
            <a:lvl8pPr marL="3429000" indent="-228600" algn="ctr" defTabSz="922338" eaLnBrk="0" fontAlgn="base" hangingPunct="0">
              <a:spcBef>
                <a:spcPct val="50000"/>
              </a:spcBef>
              <a:spcAft>
                <a:spcPct val="0"/>
              </a:spcAft>
              <a:defRPr b="1">
                <a:solidFill>
                  <a:schemeClr val="bg1"/>
                </a:solidFill>
                <a:latin typeface="Arial" charset="0"/>
              </a:defRPr>
            </a:lvl8pPr>
            <a:lvl9pPr marL="3886200" indent="-228600" algn="ctr" defTabSz="922338" eaLnBrk="0" fontAlgn="base" hangingPunct="0">
              <a:spcBef>
                <a:spcPct val="50000"/>
              </a:spcBef>
              <a:spcAft>
                <a:spcPct val="0"/>
              </a:spcAft>
              <a:defRPr b="1">
                <a:solidFill>
                  <a:schemeClr val="bg1"/>
                </a:solidFill>
                <a:latin typeface="Arial" charset="0"/>
              </a:defRPr>
            </a:lvl9pPr>
          </a:lstStyle>
          <a:p>
            <a:pPr marL="0" marR="0" lvl="0" indent="0" algn="r" defTabSz="922338" rtl="0" eaLnBrk="1" fontAlgn="auto" latinLnBrk="0" hangingPunct="1">
              <a:lnSpc>
                <a:spcPct val="100000"/>
              </a:lnSpc>
              <a:spcBef>
                <a:spcPts val="0"/>
              </a:spcBef>
              <a:spcAft>
                <a:spcPts val="0"/>
              </a:spcAft>
              <a:buClrTx/>
              <a:buSzTx/>
              <a:buFontTx/>
              <a:buNone/>
              <a:tabLst/>
              <a:defRPr/>
            </a:pPr>
            <a:fld id="{1C702234-151D-41CD-91F7-FDD856AB5EA3}" type="slidenum">
              <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auto" latinLnBrk="0" hangingPunct="1">
                <a:lnSpc>
                  <a:spcPct val="100000"/>
                </a:lnSpc>
                <a:spcBef>
                  <a:spcPts val="0"/>
                </a:spcBef>
                <a:spcAft>
                  <a:spcPts val="0"/>
                </a:spcAft>
                <a:buClrTx/>
                <a:buSzTx/>
                <a:buFontTx/>
                <a:buNone/>
                <a:tabLst/>
                <a:defRPr/>
              </a:pPr>
              <a:t>58</a:t>
            </a:fld>
            <a:endParaRPr kumimoji="0" lang="en-IE" altLang="en-US" sz="1200" b="0" i="0" u="none" strike="noStrike" kern="1200" cap="none" spc="0" normalizeH="0" baseline="0" noProof="0" smtClean="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2252652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a:spcBef>
                <a:spcPct val="30000"/>
              </a:spcBef>
              <a:defRPr sz="1200">
                <a:solidFill>
                  <a:schemeClr val="tx1"/>
                </a:solidFill>
                <a:latin typeface="Times New Roman" panose="02020603050405020304" pitchFamily="18" charset="0"/>
              </a:defRPr>
            </a:lvl1pPr>
            <a:lvl2pPr marL="742950" indent="-285750" defTabSz="449263">
              <a:spcBef>
                <a:spcPct val="30000"/>
              </a:spcBef>
              <a:defRPr sz="1200">
                <a:solidFill>
                  <a:schemeClr val="tx1"/>
                </a:solidFill>
                <a:latin typeface="Times New Roman" panose="02020603050405020304" pitchFamily="18" charset="0"/>
              </a:defRPr>
            </a:lvl2pPr>
            <a:lvl3pPr marL="1143000" indent="-228600" defTabSz="449263">
              <a:spcBef>
                <a:spcPct val="30000"/>
              </a:spcBef>
              <a:defRPr sz="1200">
                <a:solidFill>
                  <a:schemeClr val="tx1"/>
                </a:solidFill>
                <a:latin typeface="Times New Roman" panose="02020603050405020304" pitchFamily="18" charset="0"/>
              </a:defRPr>
            </a:lvl3pPr>
            <a:lvl4pPr marL="1600200" indent="-228600" defTabSz="449263">
              <a:spcBef>
                <a:spcPct val="30000"/>
              </a:spcBef>
              <a:defRPr sz="1200">
                <a:solidFill>
                  <a:schemeClr val="tx1"/>
                </a:solidFill>
                <a:latin typeface="Times New Roman" panose="02020603050405020304" pitchFamily="18" charset="0"/>
              </a:defRPr>
            </a:lvl4pPr>
            <a:lvl5pPr marL="2057400" indent="-228600" defTabSz="449263">
              <a:spcBef>
                <a:spcPct val="30000"/>
              </a:spcBef>
              <a:defRPr sz="1200">
                <a:solidFill>
                  <a:schemeClr val="tx1"/>
                </a:solidFill>
                <a:latin typeface="Times New Roman" panose="02020603050405020304" pitchFamily="18" charset="0"/>
              </a:defRPr>
            </a:lvl5pPr>
            <a:lvl6pPr marL="2514600" indent="-228600" defTabSz="4492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4492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4492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44926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fld id="{01B86B67-2D09-4BBE-B628-7E0FA77B5FF5}" type="slidenum">
              <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449263" rtl="0" eaLnBrk="0" fontAlgn="base" latinLnBrk="0" hangingPunct="0">
                <a:lnSpc>
                  <a:spcPct val="93000"/>
                </a:lnSpc>
                <a:spcBef>
                  <a:spcPct val="0"/>
                </a:spcBef>
                <a:spcAft>
                  <a:spcPct val="0"/>
                </a:spcAft>
                <a:buClr>
                  <a:srgbClr val="000000"/>
                </a:buClr>
                <a:buSzTx/>
                <a:buFontTx/>
                <a:buNone/>
                <a:tabLst/>
                <a:defRPr/>
              </a:pPr>
              <a:t>297</a:t>
            </a:fld>
            <a:endParaRPr kumimoji="0" lang="pl-PL" altLang="pl-PL"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endParaRPr>
          </a:p>
        </p:txBody>
      </p:sp>
      <p:sp>
        <p:nvSpPr>
          <p:cNvPr id="126979" name="Rectangle 2"/>
          <p:cNvSpPr>
            <a:spLocks noGrp="1" noRot="1" noChangeAspect="1" noChangeArrowheads="1" noTextEdit="1"/>
          </p:cNvSpPr>
          <p:nvPr>
            <p:ph type="sldImg"/>
          </p:nvPr>
        </p:nvSpPr>
        <p:spPr>
          <a:xfrm>
            <a:off x="1143000" y="685800"/>
            <a:ext cx="4572000" cy="3429000"/>
          </a:xfrm>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l-PL" altLang="pl-PL" smtClean="0"/>
          </a:p>
        </p:txBody>
      </p:sp>
    </p:spTree>
    <p:extLst>
      <p:ext uri="{BB962C8B-B14F-4D97-AF65-F5344CB8AC3E}">
        <p14:creationId xmlns:p14="http://schemas.microsoft.com/office/powerpoint/2010/main" val="34497116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 les références sont récentes, plus la fertilisation est modérée voire tend vers la suppression</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74E52-0AF3-4447-B43C-126C177705D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064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599248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82A5E3-FEF6-4F5D-AEBD-7EB638EE072D}" type="slidenum">
              <a:rPr kumimoji="0" lang="sv-S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sv-S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408258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ußzeilenplatzhalt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16312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lIns="0" tIns="0" rIns="0" bIns="0"/>
          <a:lstStyle/>
          <a:p>
            <a:pPr marL="0" marR="0" lvl="0" indent="0" algn="r" defTabSz="457200" rtl="0" eaLnBrk="1" fontAlgn="auto" latinLnBrk="0" hangingPunct="1">
              <a:lnSpc>
                <a:spcPct val="100000"/>
              </a:lnSpc>
              <a:spcBef>
                <a:spcPts val="0"/>
              </a:spcBef>
              <a:spcAft>
                <a:spcPts val="0"/>
              </a:spcAft>
              <a:buClrTx/>
              <a:buSzTx/>
              <a:buFontTx/>
              <a:buNone/>
              <a:tabLst/>
              <a:defRPr/>
            </a:pPr>
            <a:fld id="{90D78F62-9005-4F33-B3BD-5A2E02E0B5B8}"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231717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4147329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702940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65962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9223419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549236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3033988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34748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26350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2532766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341375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3791059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4098762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3779810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438911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2414976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817054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2993239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49421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705443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5411737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3786790441"/>
      </p:ext>
    </p:extLst>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71779596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826273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105754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2125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428645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1098956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2697126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466322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ußzeilenplatzhalt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liennummernplatzhalt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3832001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1463222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66332286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1311539080"/>
      </p:ext>
    </p:extLst>
  </p:cSld>
  <p:clrMapOvr>
    <a:masterClrMapping/>
  </p:clrMapOvr>
  <p:transition spd="med">
    <p:zoom dir="in"/>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99192433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22172538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329629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7544977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4404131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19341703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3098780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1665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2866476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95559318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59833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2505828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10263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rPr>
                <a:solidFill>
                  <a:prstClr val="black"/>
                </a:solidFill>
              </a:rPr>
              <a:pPr/>
              <a:t>‹nr.›</a:t>
            </a:fld>
            <a:endParaRPr lang="es-ES">
              <a:solidFill>
                <a:prstClr val="black"/>
              </a:solidFill>
            </a:endParaRPr>
          </a:p>
        </p:txBody>
      </p:sp>
    </p:spTree>
    <p:extLst>
      <p:ext uri="{BB962C8B-B14F-4D97-AF65-F5344CB8AC3E}">
        <p14:creationId xmlns:p14="http://schemas.microsoft.com/office/powerpoint/2010/main" val="913827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37207903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365126"/>
            <a:ext cx="7886700" cy="1325563"/>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28650" y="1825625"/>
            <a:ext cx="7886700" cy="435133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5" name="Platshållare för sidfot 4"/>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6" name="Platshållare för bildnummer 5"/>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3795342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7265123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177029700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1126033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6336704" cy="936104"/>
          </a:xfrm>
        </p:spPr>
        <p:txBody>
          <a:bodyPr lIns="0" tIns="0" rIns="0" bIns="0" anchor="ctr" anchorCtr="0">
            <a:noAutofit/>
          </a:bodyPr>
          <a:lstStyle>
            <a:lvl1pPr algn="l">
              <a:defRPr sz="2400"/>
            </a:lvl1pPr>
          </a:lstStyle>
          <a:p>
            <a:r>
              <a:rPr lang="de-DE" dirty="0" smtClean="0"/>
              <a:t>Titelmasterformat durch Klicken bearbeiten</a:t>
            </a:r>
            <a:endParaRPr lang="de-DE" dirty="0"/>
          </a:p>
        </p:txBody>
      </p:sp>
      <p:sp>
        <p:nvSpPr>
          <p:cNvPr id="3" name="Inhaltsplatzhalter 2"/>
          <p:cNvSpPr>
            <a:spLocks noGrp="1"/>
          </p:cNvSpPr>
          <p:nvPr>
            <p:ph idx="1"/>
          </p:nvPr>
        </p:nvSpPr>
        <p:spPr>
          <a:xfrm>
            <a:off x="457968" y="1196753"/>
            <a:ext cx="8218488" cy="4632515"/>
          </a:xfrm>
        </p:spPr>
        <p:txBody>
          <a:bodyPr/>
          <a:lstStyle>
            <a:lvl1pPr>
              <a:defRPr>
                <a:solidFill>
                  <a:schemeClr val="tx1"/>
                </a:solidFill>
              </a:defRPr>
            </a:lvl1pPr>
            <a:lvl2pPr>
              <a:defRPr>
                <a:solidFill>
                  <a:schemeClr val="tx1"/>
                </a:solidFill>
              </a:defRPr>
            </a:lvl2pPr>
            <a:lvl3pPr>
              <a:defRPr>
                <a:solidFill>
                  <a:schemeClr val="tx1"/>
                </a:solidFill>
              </a:defRPr>
            </a:lvl3pPr>
            <a:lvl4pPr marL="714375" indent="-176213">
              <a:defRPr/>
            </a:lvl4pPr>
            <a:lvl5pPr marL="898525" indent="-184150">
              <a:defRPr/>
            </a:lvl5pPr>
          </a:lstStyle>
          <a:p>
            <a:pPr lvl="0"/>
            <a:r>
              <a:rPr lang="de-DE" dirty="0" smtClean="0"/>
              <a:t>Textmasterformat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90D78F62-9005-4F33-B3BD-5A2E02E0B5B8}" type="slidenum">
              <a:rPr lang="de-DE" smtClean="0"/>
              <a:t>‹nr.›</a:t>
            </a:fld>
            <a:endParaRPr lang="de-DE" dirty="0"/>
          </a:p>
        </p:txBody>
      </p:sp>
      <p:pic>
        <p:nvPicPr>
          <p:cNvPr id="13" name="Grafik 12"/>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88999812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40283875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27775519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95889570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25114350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27195245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VER WITH TITLE">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3649134" y="2700867"/>
            <a:ext cx="4848794" cy="2269065"/>
          </a:xfrm>
          <a:prstGeom prst="rect">
            <a:avLst/>
          </a:prstGeom>
        </p:spPr>
        <p:txBody>
          <a:bodyPr vert="horz"/>
          <a:lstStyle>
            <a:lvl1pPr>
              <a:defRPr sz="2400"/>
            </a:lvl1pPr>
          </a:lstStyle>
          <a:p>
            <a:r>
              <a:rPr lang="es-ES_tradnl"/>
              <a:t>Edit Title</a:t>
            </a:r>
            <a:endParaRPr lang="es-ES"/>
          </a:p>
        </p:txBody>
      </p:sp>
    </p:spTree>
    <p:extLst>
      <p:ext uri="{BB962C8B-B14F-4D97-AF65-F5344CB8AC3E}">
        <p14:creationId xmlns:p14="http://schemas.microsoft.com/office/powerpoint/2010/main" val="13973702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468313" y="2276874"/>
            <a:ext cx="5831880" cy="1470025"/>
          </a:xfrm>
        </p:spPr>
        <p:txBody>
          <a:bodyPr anchor="ctr" anchorCtr="0"/>
          <a:lstStyle>
            <a:lvl1pPr algn="l">
              <a:defRPr sz="4400"/>
            </a:lvl1pPr>
          </a:lstStyle>
          <a:p>
            <a:r>
              <a:rPr lang="de-DE" dirty="0"/>
              <a:t>Titelmasterformat durch Klicken bearbeiten</a:t>
            </a:r>
          </a:p>
        </p:txBody>
      </p:sp>
      <p:sp>
        <p:nvSpPr>
          <p:cNvPr id="3" name="Untertitel 2"/>
          <p:cNvSpPr>
            <a:spLocks noGrp="1"/>
          </p:cNvSpPr>
          <p:nvPr>
            <p:ph type="subTitle" idx="1"/>
          </p:nvPr>
        </p:nvSpPr>
        <p:spPr>
          <a:xfrm>
            <a:off x="468313" y="3813044"/>
            <a:ext cx="5831880" cy="960107"/>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4" name="Datumsplatzhalter 3"/>
          <p:cNvSpPr>
            <a:spLocks noGrp="1"/>
          </p:cNvSpPr>
          <p:nvPr>
            <p:ph type="dt" sz="half" idx="10"/>
          </p:nvPr>
        </p:nvSpPr>
        <p:spPr/>
        <p:txBody>
          <a:bodyPr lIns="0" tIns="0" rIns="0" bIns="0"/>
          <a:lstStyle/>
          <a:p>
            <a:endParaRPr lang="de-DE"/>
          </a:p>
        </p:txBody>
      </p:sp>
      <p:sp>
        <p:nvSpPr>
          <p:cNvPr id="6" name="Foliennummernplatzhalter 5"/>
          <p:cNvSpPr>
            <a:spLocks noGrp="1"/>
          </p:cNvSpPr>
          <p:nvPr>
            <p:ph type="sldNum" sz="quarter" idx="12"/>
          </p:nvPr>
        </p:nvSpPr>
        <p:spPr/>
        <p:txBody>
          <a:bodyPr lIns="0" tIns="0" rIns="0" bIns="0"/>
          <a:lstStyle/>
          <a:p>
            <a:fld id="{90D78F62-9005-4F33-B3BD-5A2E02E0B5B8}" type="slidenum">
              <a:rPr lang="de-DE" smtClean="0"/>
              <a:t>‹nr.›</a:t>
            </a:fld>
            <a:endParaRPr lang="de-DE"/>
          </a:p>
        </p:txBody>
      </p:sp>
      <p:pic>
        <p:nvPicPr>
          <p:cNvPr id="11" name="Grafik 10"/>
          <p:cNvPicPr>
            <a:picLocks noChangeAspect="1"/>
          </p:cNvPicPr>
          <p:nvPr userDrawn="1"/>
        </p:nvPicPr>
        <p:blipFill rotWithShape="1">
          <a:blip r:embed="rId2" cstate="screen">
            <a:extLst>
              <a:ext uri="{28A0092B-C50C-407E-A947-70E740481C1C}">
                <a14:useLocalDpi xmlns:a14="http://schemas.microsoft.com/office/drawing/2010/main"/>
              </a:ext>
            </a:extLst>
          </a:blip>
          <a:srcRect r="921"/>
          <a:stretch/>
        </p:blipFill>
        <p:spPr>
          <a:xfrm>
            <a:off x="6156176" y="73272"/>
            <a:ext cx="2874664" cy="1800200"/>
          </a:xfrm>
          <a:prstGeom prst="rect">
            <a:avLst/>
          </a:prstGeom>
        </p:spPr>
      </p:pic>
    </p:spTree>
    <p:extLst>
      <p:ext uri="{BB962C8B-B14F-4D97-AF65-F5344CB8AC3E}">
        <p14:creationId xmlns:p14="http://schemas.microsoft.com/office/powerpoint/2010/main" val="95521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16397713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3810434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
        <p:nvSpPr>
          <p:cNvPr id="4" name="Marcador de número de diapositiva 3"/>
          <p:cNvSpPr>
            <a:spLocks noGrp="1"/>
          </p:cNvSpPr>
          <p:nvPr>
            <p:ph type="sldNum" sz="quarter" idx="10"/>
          </p:nvPr>
        </p:nvSpPr>
        <p:spPr/>
        <p:txBody>
          <a:bodyPr/>
          <a:lstStyle/>
          <a:p>
            <a:fld id="{17719DFA-9842-B048-97A4-517B69E601F3}" type="slidenum">
              <a:t>‹nr.›</a:t>
            </a:fld>
            <a:endParaRPr lang="es-ES"/>
          </a:p>
        </p:txBody>
      </p:sp>
    </p:spTree>
    <p:extLst>
      <p:ext uri="{BB962C8B-B14F-4D97-AF65-F5344CB8AC3E}">
        <p14:creationId xmlns:p14="http://schemas.microsoft.com/office/powerpoint/2010/main" val="34255758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6356351"/>
            <a:ext cx="2057400" cy="365125"/>
          </a:xfrm>
          <a:prstGeom prst="rect">
            <a:avLst/>
          </a:prstGeom>
        </p:spPr>
        <p:txBody>
          <a:bodyPr/>
          <a:lstStyle/>
          <a:p>
            <a:endParaRPr lang="sv-SE">
              <a:solidFill>
                <a:prstClr val="black"/>
              </a:solidFill>
            </a:endParaRPr>
          </a:p>
        </p:txBody>
      </p:sp>
      <p:sp>
        <p:nvSpPr>
          <p:cNvPr id="3" name="Platshållare för sidfot 2"/>
          <p:cNvSpPr>
            <a:spLocks noGrp="1"/>
          </p:cNvSpPr>
          <p:nvPr>
            <p:ph type="ftr" sz="quarter" idx="11"/>
          </p:nvPr>
        </p:nvSpPr>
        <p:spPr>
          <a:xfrm>
            <a:off x="3028950" y="6356351"/>
            <a:ext cx="3086100" cy="365125"/>
          </a:xfrm>
          <a:prstGeom prst="rect">
            <a:avLst/>
          </a:prstGeom>
        </p:spPr>
        <p:txBody>
          <a:bodyPr/>
          <a:lstStyle/>
          <a:p>
            <a:endParaRPr lang="sv-SE">
              <a:solidFill>
                <a:prstClr val="black"/>
              </a:solidFill>
            </a:endParaRPr>
          </a:p>
        </p:txBody>
      </p:sp>
      <p:sp>
        <p:nvSpPr>
          <p:cNvPr id="4" name="Platshållare för bildnummer 3"/>
          <p:cNvSpPr>
            <a:spLocks noGrp="1"/>
          </p:cNvSpPr>
          <p:nvPr>
            <p:ph type="sldNum" sz="quarter" idx="12"/>
          </p:nvPr>
        </p:nvSpPr>
        <p:spPr/>
        <p:txBody>
          <a:bodyPr/>
          <a:lstStyle/>
          <a:p>
            <a:fld id="{8C82A5E3-FEF6-4F5D-AEBD-7EB638EE072D}" type="slidenum">
              <a:rPr lang="sv-SE" smtClean="0">
                <a:solidFill>
                  <a:prstClr val="black"/>
                </a:solidFill>
              </a:rPr>
              <a:pPr/>
              <a:t>‹nr.›</a:t>
            </a:fld>
            <a:endParaRPr lang="sv-SE">
              <a:solidFill>
                <a:prstClr val="black"/>
              </a:solidFill>
            </a:endParaRPr>
          </a:p>
        </p:txBody>
      </p:sp>
    </p:spTree>
    <p:extLst>
      <p:ext uri="{BB962C8B-B14F-4D97-AF65-F5344CB8AC3E}">
        <p14:creationId xmlns:p14="http://schemas.microsoft.com/office/powerpoint/2010/main" val="2984529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D6688C38-93E0-4D86-AF80-03E537161366}" type="slidenum">
              <a:rPr lang="de-DE" smtClean="0"/>
              <a:t>‹nr.›</a:t>
            </a:fld>
            <a:endParaRPr lang="de-DE"/>
          </a:p>
        </p:txBody>
      </p:sp>
    </p:spTree>
    <p:extLst>
      <p:ext uri="{BB962C8B-B14F-4D97-AF65-F5344CB8AC3E}">
        <p14:creationId xmlns:p14="http://schemas.microsoft.com/office/powerpoint/2010/main" val="2143475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en-GB"/>
              <a:t>Klik om de stijl te bewerken</a:t>
            </a:r>
            <a:endParaRPr lang="en-GB" dirty="0"/>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en-GB"/>
              <a:t>Klik om de modelstijlen te bewerken</a:t>
            </a:r>
          </a:p>
          <a:p>
            <a:pPr lvl="1"/>
            <a:r>
              <a:rPr lang="en-GB"/>
              <a:t>Tweede niveau</a:t>
            </a:r>
          </a:p>
          <a:p>
            <a:pPr lvl="2"/>
            <a:r>
              <a:rPr lang="en-GB"/>
              <a:t>Derde niveau</a:t>
            </a:r>
          </a:p>
          <a:p>
            <a:pPr lvl="3"/>
            <a:r>
              <a:rPr lang="en-GB"/>
              <a:t>Vierde niveau</a:t>
            </a:r>
          </a:p>
          <a:p>
            <a:pPr lvl="4"/>
            <a:r>
              <a:rPr lang="en-GB"/>
              <a:t>Vijfde niveau</a:t>
            </a:r>
            <a:endParaRPr lang="en-GB" dirty="0"/>
          </a:p>
        </p:txBody>
      </p:sp>
    </p:spTree>
    <p:extLst>
      <p:ext uri="{BB962C8B-B14F-4D97-AF65-F5344CB8AC3E}">
        <p14:creationId xmlns:p14="http://schemas.microsoft.com/office/powerpoint/2010/main" val="35785654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kstslide met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3" y="230190"/>
            <a:ext cx="8442796" cy="839787"/>
          </a:xfrm>
        </p:spPr>
        <p:txBody>
          <a:bodyPr/>
          <a:lstStyle/>
          <a:p>
            <a:r>
              <a:rPr lang="nl-NL" dirty="0"/>
              <a:t>Klik om de stijl te bewerken</a:t>
            </a:r>
          </a:p>
        </p:txBody>
      </p:sp>
      <p:sp>
        <p:nvSpPr>
          <p:cNvPr id="3" name="Tijdelijke aanduiding voor tekst 6"/>
          <p:cNvSpPr>
            <a:spLocks noGrp="1"/>
          </p:cNvSpPr>
          <p:nvPr>
            <p:ph type="body" sz="quarter" idx="10"/>
          </p:nvPr>
        </p:nvSpPr>
        <p:spPr>
          <a:xfrm>
            <a:off x="421200" y="1835249"/>
            <a:ext cx="8521188" cy="4089600"/>
          </a:xfrm>
        </p:spPr>
        <p:txBody>
          <a:bodyPr/>
          <a:lstStyle>
            <a:lvl2pPr>
              <a:buClr>
                <a:schemeClr val="bg2"/>
              </a:buClr>
              <a:defRPr/>
            </a:lvl2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3431512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573313" y="274640"/>
            <a:ext cx="6872513" cy="647019"/>
          </a:xfrm>
        </p:spPr>
        <p:txBody>
          <a:bodyPr/>
          <a:lstStyle/>
          <a:p>
            <a:r>
              <a:rPr lang="nl-NL"/>
              <a:t>Titelstijl van model bewerken</a:t>
            </a:r>
          </a:p>
        </p:txBody>
      </p:sp>
    </p:spTree>
    <p:extLst>
      <p:ext uri="{BB962C8B-B14F-4D97-AF65-F5344CB8AC3E}">
        <p14:creationId xmlns:p14="http://schemas.microsoft.com/office/powerpoint/2010/main" val="2238526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3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Tree>
    <p:extLst>
      <p:ext uri="{BB962C8B-B14F-4D97-AF65-F5344CB8AC3E}">
        <p14:creationId xmlns:p14="http://schemas.microsoft.com/office/powerpoint/2010/main" val="21187087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212802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685875"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13"/>
          <p:cNvSpPr>
            <a:spLocks noGrp="1" noChangeArrowheads="1"/>
          </p:cNvSpPr>
          <p:nvPr>
            <p:ph type="dt" sz="half" idx="10"/>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6" name="Rectangle 14"/>
          <p:cNvSpPr>
            <a:spLocks noGrp="1" noChangeArrowheads="1"/>
          </p:cNvSpPr>
          <p:nvPr>
            <p:ph type="ftr" sz="quarter" idx="11"/>
          </p:nvPr>
        </p:nvSpPr>
        <p:spPr/>
        <p:txBody>
          <a:bodyPr/>
          <a:lstStyle>
            <a:lvl1pPr defTabSz="449263" eaLnBrk="1" hangingPunct="1">
              <a:lnSpc>
                <a:spcPct val="93000"/>
              </a:lnSpc>
              <a:buClr>
                <a:srgbClr val="000000"/>
              </a:buClr>
              <a:buSzPct val="100000"/>
              <a:buFont typeface="Arial" charset="0"/>
              <a:buNone/>
              <a:defRPr>
                <a:latin typeface="Arial" charset="0"/>
              </a:defRPr>
            </a:lvl1pPr>
          </a:lstStyle>
          <a:p>
            <a:pPr>
              <a:defRPr/>
            </a:pPr>
            <a:endParaRPr lang="pl-PL"/>
          </a:p>
        </p:txBody>
      </p:sp>
      <p:sp>
        <p:nvSpPr>
          <p:cNvPr id="7" name="Rectangle 15"/>
          <p:cNvSpPr>
            <a:spLocks noGrp="1" noChangeArrowheads="1"/>
          </p:cNvSpPr>
          <p:nvPr>
            <p:ph type="sldNum" sz="quarter" idx="12"/>
          </p:nvPr>
        </p:nvSpPr>
        <p:spPr/>
        <p:txBody>
          <a:bodyPr/>
          <a:lstStyle>
            <a:lvl1pPr eaLnBrk="1" hangingPunct="1">
              <a:lnSpc>
                <a:spcPct val="93000"/>
              </a:lnSpc>
              <a:buClr>
                <a:srgbClr val="000000"/>
              </a:buClr>
              <a:buSzPct val="100000"/>
              <a:buFont typeface="Arial" panose="020B0604020202020204" pitchFamily="34" charset="0"/>
              <a:buNone/>
              <a:defRPr>
                <a:latin typeface="Arial" panose="020B0604020202020204" pitchFamily="34" charset="0"/>
              </a:defRPr>
            </a:lvl1pPr>
          </a:lstStyle>
          <a:p>
            <a:fld id="{D55B6EEC-2B63-471D-B3C6-7812C4A8C65A}" type="slidenum">
              <a:rPr lang="pl-PL" altLang="pl-PL"/>
              <a:pPr/>
              <a:t>‹nr.›</a:t>
            </a:fld>
            <a:endParaRPr lang="pl-PL" altLang="pl-PL"/>
          </a:p>
        </p:txBody>
      </p:sp>
    </p:spTree>
    <p:extLst>
      <p:ext uri="{BB962C8B-B14F-4D97-AF65-F5344CB8AC3E}">
        <p14:creationId xmlns:p14="http://schemas.microsoft.com/office/powerpoint/2010/main" val="172923999"/>
      </p:ext>
    </p:extLst>
  </p:cSld>
  <p:clrMapOvr>
    <a:masterClrMapping/>
  </p:clrMapOvr>
  <p:transition spd="med">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dirty="0">
              <a:solidFill>
                <a:prstClr val="black"/>
              </a:solidFill>
            </a:endParaRPr>
          </a:p>
        </p:txBody>
      </p:sp>
      <p:sp>
        <p:nvSpPr>
          <p:cNvPr id="5" name="Foliennummernplatzhalter 4"/>
          <p:cNvSpPr>
            <a:spLocks noGrp="1"/>
          </p:cNvSpPr>
          <p:nvPr>
            <p:ph type="sldNum" sz="quarter" idx="12"/>
          </p:nvPr>
        </p:nvSpPr>
        <p:spPr/>
        <p:txBody>
          <a:bodyPr/>
          <a:lstStyle/>
          <a:p>
            <a:fld id="{90D78F62-9005-4F33-B3BD-5A2E02E0B5B8}" type="slidenum">
              <a:rPr lang="de-DE" smtClean="0">
                <a:solidFill>
                  <a:prstClr val="black"/>
                </a:solidFill>
              </a:rPr>
              <a:pPr/>
              <a:t>‹nr.›</a:t>
            </a:fld>
            <a:endParaRPr lang="de-DE" dirty="0">
              <a:solidFill>
                <a:prstClr val="black"/>
              </a:solidFill>
            </a:endParaRPr>
          </a:p>
        </p:txBody>
      </p:sp>
      <p:sp>
        <p:nvSpPr>
          <p:cNvPr id="7" name="Inhaltsplatzhalter 2"/>
          <p:cNvSpPr>
            <a:spLocks noGrp="1"/>
          </p:cNvSpPr>
          <p:nvPr>
            <p:ph sz="half" idx="1"/>
          </p:nvPr>
        </p:nvSpPr>
        <p:spPr>
          <a:xfrm>
            <a:off x="446614" y="1196752"/>
            <a:ext cx="3536241"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47076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sp>
        <p:nvSpPr>
          <p:cNvPr id="6" name="Título 1"/>
          <p:cNvSpPr>
            <a:spLocks noGrp="1"/>
          </p:cNvSpPr>
          <p:nvPr>
            <p:ph type="ctrTitle" hasCustomPrompt="1"/>
          </p:nvPr>
        </p:nvSpPr>
        <p:spPr>
          <a:xfrm>
            <a:off x="931333" y="863031"/>
            <a:ext cx="7247467" cy="246754"/>
          </a:xfrm>
          <a:prstGeom prst="rect">
            <a:avLst/>
          </a:prstGeom>
        </p:spPr>
        <p:txBody>
          <a:bodyPr lIns="0" tIns="0" rIns="0" bIns="0"/>
          <a:lstStyle>
            <a:lvl1pPr algn="ctr">
              <a:defRPr sz="1600" b="1" baseline="0">
                <a:latin typeface="Arial"/>
              </a:defRPr>
            </a:lvl1pPr>
          </a:lstStyle>
          <a:p>
            <a:r>
              <a:rPr lang="es-ES_tradnl"/>
              <a:t>Click to edit title</a:t>
            </a:r>
            <a:endParaRPr lang="es-ES"/>
          </a:p>
        </p:txBody>
      </p:sp>
      <p:sp>
        <p:nvSpPr>
          <p:cNvPr id="11" name="CuadroTexto 10"/>
          <p:cNvSpPr txBox="1"/>
          <p:nvPr userDrawn="1"/>
        </p:nvSpPr>
        <p:spPr>
          <a:xfrm>
            <a:off x="762000" y="2831643"/>
            <a:ext cx="7885545" cy="246221"/>
          </a:xfrm>
          <a:prstGeom prst="rect">
            <a:avLst/>
          </a:prstGeom>
          <a:noFill/>
        </p:spPr>
        <p:txBody>
          <a:bodyPr wrap="square" rtlCol="0">
            <a:spAutoFit/>
          </a:bodyPr>
          <a:lstStyle/>
          <a:p>
            <a:pPr algn="ctr"/>
            <a:r>
              <a:rPr lang="es-ES" sz="1000" b="1" dirty="0"/>
              <a:t>Inno4Grass PARTNERS</a:t>
            </a:r>
          </a:p>
        </p:txBody>
      </p:sp>
    </p:spTree>
    <p:extLst>
      <p:ext uri="{BB962C8B-B14F-4D97-AF65-F5344CB8AC3E}">
        <p14:creationId xmlns:p14="http://schemas.microsoft.com/office/powerpoint/2010/main" val="630866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ußzeilenplatzhalt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688C38-93E0-4D86-AF80-03E537161366}" type="slidenum">
              <a:rPr kumimoji="0" lang="de-DE" sz="1050" b="1" i="0" u="none" strike="noStrike" kern="1200" cap="none" spc="0" normalizeH="0" baseline="0" noProof="0" smtClean="0">
                <a:ln>
                  <a:noFill/>
                </a:ln>
                <a:solidFill>
                  <a:prstClr val="black"/>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‹nr.›</a:t>
            </a:fld>
            <a:endParaRPr kumimoji="0" lang="de-DE" sz="1050" b="1"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0263954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3825480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1794199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921981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39245220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57202" y="44624"/>
            <a:ext cx="6412325"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
        <p:nvSpPr>
          <p:cNvPr id="7" name="Inhaltsplatzhalter 2"/>
          <p:cNvSpPr>
            <a:spLocks noGrp="1"/>
          </p:cNvSpPr>
          <p:nvPr>
            <p:ph sz="half" idx="1"/>
          </p:nvPr>
        </p:nvSpPr>
        <p:spPr>
          <a:xfrm>
            <a:off x="446614" y="1196752"/>
            <a:ext cx="3536241"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8" name="Inhaltsplatzhalter 3"/>
          <p:cNvSpPr>
            <a:spLocks noGrp="1"/>
          </p:cNvSpPr>
          <p:nvPr>
            <p:ph sz="half" idx="2"/>
          </p:nvPr>
        </p:nvSpPr>
        <p:spPr>
          <a:xfrm>
            <a:off x="4113173" y="1196752"/>
            <a:ext cx="3537599" cy="4536504"/>
          </a:xfrm>
          <a:prstGeom prst="rect">
            <a:avLst/>
          </a:prstGeom>
        </p:spPr>
        <p:txBody>
          <a:bodyPr/>
          <a:lstStyle>
            <a:lvl1pPr marL="176213" indent="-176213"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1pPr>
            <a:lvl2pPr marL="360363" indent="-18415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2pPr>
            <a:lvl3pPr marL="538163" indent="-1778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3pPr>
            <a:lvl4pPr marL="1600200" indent="-228600" algn="l" defTabSz="914400" rtl="0" eaLnBrk="1" fontAlgn="base" latinLnBrk="0" hangingPunct="1">
              <a:lnSpc>
                <a:spcPct val="110000"/>
              </a:lnSpc>
              <a:spcBef>
                <a:spcPct val="20000"/>
              </a:spcBef>
              <a:spcAft>
                <a:spcPct val="40000"/>
              </a:spcAft>
              <a:buFont typeface="Wingdings" pitchFamily="2" charset="2"/>
              <a:buChar char="§"/>
              <a:defRPr lang="de-DE" sz="1600" kern="1200" dirty="0" smtClean="0">
                <a:solidFill>
                  <a:schemeClr val="tx1"/>
                </a:solidFill>
                <a:latin typeface="+mn-lt"/>
                <a:ea typeface="+mn-ea"/>
                <a:cs typeface="+mn-cs"/>
              </a:defRPr>
            </a:lvl4pPr>
            <a:lvl5pPr marL="2057400" indent="-228600" algn="l" defTabSz="914400" rtl="0" eaLnBrk="1" fontAlgn="base" latinLnBrk="0" hangingPunct="1">
              <a:lnSpc>
                <a:spcPct val="110000"/>
              </a:lnSpc>
              <a:spcBef>
                <a:spcPct val="20000"/>
              </a:spcBef>
              <a:spcAft>
                <a:spcPct val="40000"/>
              </a:spcAft>
              <a:buFont typeface="Wingdings" pitchFamily="2" charset="2"/>
              <a:buChar cha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pic>
        <p:nvPicPr>
          <p:cNvPr id="10" name="Grafik 9"/>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19539088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467544" y="148623"/>
            <a:ext cx="6203032" cy="926976"/>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4256224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pic>
        <p:nvPicPr>
          <p:cNvPr id="6" name="Grafik 5"/>
          <p:cNvPicPr>
            <a:picLocks noChangeAspect="1"/>
          </p:cNvPicPr>
          <p:nvPr userDrawn="1"/>
        </p:nvPicPr>
        <p:blipFill rotWithShape="1">
          <a:blip r:embed="rId2" cstate="screen">
            <a:extLst>
              <a:ext uri="{28A0092B-C50C-407E-A947-70E740481C1C}">
                <a14:useLocalDpi xmlns:a14="http://schemas.microsoft.com/office/drawing/2010/main"/>
              </a:ext>
            </a:extLst>
          </a:blip>
          <a:srcRect l="-1" r="1413"/>
          <a:stretch/>
        </p:blipFill>
        <p:spPr>
          <a:xfrm>
            <a:off x="6869527" y="138847"/>
            <a:ext cx="1806931" cy="1137204"/>
          </a:xfrm>
          <a:prstGeom prst="rect">
            <a:avLst/>
          </a:prstGeom>
        </p:spPr>
      </p:pic>
    </p:spTree>
    <p:extLst>
      <p:ext uri="{BB962C8B-B14F-4D97-AF65-F5344CB8AC3E}">
        <p14:creationId xmlns:p14="http://schemas.microsoft.com/office/powerpoint/2010/main" val="34802053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457200" y="6343636"/>
            <a:ext cx="802432" cy="365125"/>
          </a:xfrm>
          <a:prstGeom prst="rect">
            <a:avLst/>
          </a:prstGeom>
        </p:spPr>
        <p:txBody>
          <a:bodyPr/>
          <a:lstStyle/>
          <a:p>
            <a:endParaRPr lang="de-DE" dirty="0"/>
          </a:p>
        </p:txBody>
      </p:sp>
      <p:sp>
        <p:nvSpPr>
          <p:cNvPr id="5" name="Foliennummernplatzhalter 4"/>
          <p:cNvSpPr>
            <a:spLocks noGrp="1"/>
          </p:cNvSpPr>
          <p:nvPr>
            <p:ph type="sldNum" sz="quarter" idx="12"/>
          </p:nvPr>
        </p:nvSpPr>
        <p:spPr/>
        <p:txBody>
          <a:bodyPr/>
          <a:lstStyle/>
          <a:p>
            <a:fld id="{90D78F62-9005-4F33-B3BD-5A2E02E0B5B8}" type="slidenum">
              <a:rPr lang="de-DE" smtClean="0"/>
              <a:pPr/>
              <a:t>‹nr.›</a:t>
            </a:fld>
            <a:endParaRPr lang="de-DE" dirty="0"/>
          </a:p>
        </p:txBody>
      </p:sp>
    </p:spTree>
    <p:extLst>
      <p:ext uri="{BB962C8B-B14F-4D97-AF65-F5344CB8AC3E}">
        <p14:creationId xmlns:p14="http://schemas.microsoft.com/office/powerpoint/2010/main" val="3176881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EW CHAPTER">
    <p:spTree>
      <p:nvGrpSpPr>
        <p:cNvPr id="1" name=""/>
        <p:cNvGrpSpPr/>
        <p:nvPr/>
      </p:nvGrpSpPr>
      <p:grpSpPr>
        <a:xfrm>
          <a:off x="0" y="0"/>
          <a:ext cx="0" cy="0"/>
          <a:chOff x="0" y="0"/>
          <a:chExt cx="0" cy="0"/>
        </a:xfrm>
      </p:grpSpPr>
      <p:sp>
        <p:nvSpPr>
          <p:cNvPr id="3" name="Marcador de texto 2"/>
          <p:cNvSpPr>
            <a:spLocks noGrp="1"/>
          </p:cNvSpPr>
          <p:nvPr>
            <p:ph type="body" sz="quarter" idx="10" hasCustomPrompt="1"/>
          </p:nvPr>
        </p:nvSpPr>
        <p:spPr>
          <a:xfrm>
            <a:off x="636951" y="1913955"/>
            <a:ext cx="3921125" cy="449263"/>
          </a:xfrm>
          <a:prstGeom prst="rect">
            <a:avLst/>
          </a:prstGeom>
        </p:spPr>
        <p:txBody>
          <a:bodyPr vert="horz"/>
          <a:lstStyle>
            <a:lvl1pPr marL="0" indent="0">
              <a:buNone/>
              <a:defRPr sz="1800" b="1" i="0">
                <a:latin typeface="Arial"/>
                <a:cs typeface="Arial"/>
              </a:defRPr>
            </a:lvl1pPr>
          </a:lstStyle>
          <a:p>
            <a:pPr lvl="0"/>
            <a:r>
              <a:rPr lang="es-ES"/>
              <a:t>Click to edit title of chapter</a:t>
            </a:r>
          </a:p>
        </p:txBody>
      </p:sp>
      <p:sp>
        <p:nvSpPr>
          <p:cNvPr id="4" name="Título 1"/>
          <p:cNvSpPr>
            <a:spLocks noGrp="1"/>
          </p:cNvSpPr>
          <p:nvPr>
            <p:ph type="ctrTitle" hasCustomPrompt="1"/>
          </p:nvPr>
        </p:nvSpPr>
        <p:spPr>
          <a:xfrm>
            <a:off x="664308" y="710631"/>
            <a:ext cx="6439227" cy="246754"/>
          </a:xfrm>
          <a:prstGeom prst="rect">
            <a:avLst/>
          </a:prstGeom>
        </p:spPr>
        <p:txBody>
          <a:bodyPr lIns="0" tIns="0" rIns="0" bIns="0"/>
          <a:lstStyle>
            <a:lvl1pPr algn="l">
              <a:defRPr sz="1100" baseline="0">
                <a:latin typeface="Arial"/>
              </a:defRPr>
            </a:lvl1pPr>
          </a:lstStyle>
          <a:p>
            <a:r>
              <a:rPr lang="es-ES_tradnl"/>
              <a:t>Click to edit title</a:t>
            </a:r>
            <a:endParaRPr lang="es-ES"/>
          </a:p>
        </p:txBody>
      </p:sp>
    </p:spTree>
    <p:extLst>
      <p:ext uri="{BB962C8B-B14F-4D97-AF65-F5344CB8AC3E}">
        <p14:creationId xmlns:p14="http://schemas.microsoft.com/office/powerpoint/2010/main" val="1848497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3.emf"/></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11.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theme" Target="../theme/theme12.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image" Target="../media/image5.png"/><Relationship Id="rId5" Type="http://schemas.openxmlformats.org/officeDocument/2006/relationships/theme" Target="../theme/theme14.xml"/><Relationship Id="rId4" Type="http://schemas.openxmlformats.org/officeDocument/2006/relationships/slideLayout" Target="../slideLayouts/slideLayout58.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slideLayout" Target="../slideLayouts/slideLayout61.xml"/><Relationship Id="rId7" Type="http://schemas.openxmlformats.org/officeDocument/2006/relationships/theme" Target="../theme/theme1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9" Type="http://schemas.openxmlformats.org/officeDocument/2006/relationships/image" Target="../media/image8.emf"/></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image" Target="../media/image5.png"/><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theme" Target="../theme/theme1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5.xml"/><Relationship Id="rId4" Type="http://schemas.openxmlformats.org/officeDocument/2006/relationships/image" Target="../media/image3.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5.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6.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7.xml"/><Relationship Id="rId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19.xml"/><Relationship Id="rId5" Type="http://schemas.openxmlformats.org/officeDocument/2006/relationships/image" Target="../media/image7.emf"/><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16244920"/>
      </p:ext>
    </p:extLst>
  </p:cSld>
  <p:clrMap bg1="lt1" tx1="dk1" bg2="lt2" tx2="dk2" accent1="accent1" accent2="accent2" accent3="accent3" accent4="accent4" accent5="accent5" accent6="accent6" hlink="hlink" folHlink="folHlink"/>
  <p:sldLayoutIdLst>
    <p:sldLayoutId id="2147483675" r:id="rId1"/>
    <p:sldLayoutId id="2147483785"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1932621032"/>
      </p:ext>
    </p:extLst>
  </p:cSld>
  <p:clrMap bg1="lt1" tx1="dk1" bg2="lt2" tx2="dk2" accent1="accent1" accent2="accent2" accent3="accent3" accent4="accent4" accent5="accent5" accent6="accent6" hlink="hlink" folHlink="folHlink"/>
  <p:sldLayoutIdLst>
    <p:sldLayoutId id="2147483814" r:id="rId1"/>
    <p:sldLayoutId id="2147483815"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518076336"/>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070579085"/>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 id="2147483859" r:id="rId19"/>
    <p:sldLayoutId id="2147483860" r:id="rId20"/>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userDrawn="1"/>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5"/>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Le projet Inno4Grass a reçu un financement du </a:t>
              </a:r>
              <a:r>
                <a:rPr lang="en-US" sz="800" dirty="0" err="1">
                  <a:solidFill>
                    <a:schemeClr val="tx1"/>
                  </a:solidFill>
                </a:rPr>
                <a:t>programme de</a:t>
              </a:r>
              <a:r>
                <a:rPr lang="en-US" sz="800" dirty="0">
                  <a:solidFill>
                    <a:schemeClr val="tx1"/>
                  </a:solidFill>
                </a:rPr>
                <a:t> recherche et d'innovation </a:t>
              </a:r>
              <a:r>
                <a:rPr lang="en-US" sz="800" b="1" dirty="0">
                  <a:solidFill>
                    <a:schemeClr val="tx1"/>
                  </a:solidFill>
                </a:rPr>
                <a:t>Horizon 2020 de l'Union européenne au</a:t>
              </a:r>
              <a:r>
                <a:rPr lang="en-US" sz="800" dirty="0">
                  <a:solidFill>
                    <a:schemeClr val="tx1"/>
                  </a:solidFill>
                </a:rPr>
                <a:t> titre de la convention de subvention </a:t>
              </a:r>
              <a:r>
                <a:rPr lang="en-US" sz="800" b="1" dirty="0">
                  <a:solidFill>
                    <a:schemeClr val="tx1"/>
                  </a:solidFill>
                </a:rPr>
                <a:t>n°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686760507"/>
      </p:ext>
    </p:extLst>
  </p:cSld>
  <p:clrMap bg1="lt1" tx1="dk1" bg2="lt2" tx2="dk2" accent1="accent1" accent2="accent2" accent3="accent3" accent4="accent4" accent5="accent5" accent6="accent6" hlink="hlink" folHlink="folHlink"/>
  <p:sldLayoutIdLst>
    <p:sldLayoutId id="2147483862" r:id="rId1"/>
    <p:sldLayoutId id="2147483863" r:id="rId2"/>
  </p:sldLayoutIdLst>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2336254146"/>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8"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
        <p:nvSpPr>
          <p:cNvPr id="2" name="Titelplatzhalter 1"/>
          <p:cNvSpPr>
            <a:spLocks noGrp="1"/>
          </p:cNvSpPr>
          <p:nvPr>
            <p:ph type="title"/>
          </p:nvPr>
        </p:nvSpPr>
        <p:spPr>
          <a:xfrm>
            <a:off x="457199" y="116632"/>
            <a:ext cx="8229600" cy="926976"/>
          </a:xfrm>
          <a:prstGeom prst="rect">
            <a:avLst/>
          </a:prstGeom>
        </p:spPr>
        <p:txBody>
          <a:bodyPr vert="horz" lIns="0" tIns="0" rIns="0" bIns="0" rtlCol="0" anchor="ctr">
            <a:noAutofit/>
          </a:bodyPr>
          <a:lstStyle/>
          <a:p>
            <a:r>
              <a:rPr lang="de-DE" dirty="0" smtClean="0"/>
              <a:t>Modifier le format de la maquette de titre en cliquant sur</a:t>
            </a:r>
            <a:endParaRPr lang="de-DE" dirty="0"/>
          </a:p>
        </p:txBody>
      </p:sp>
      <p:sp>
        <p:nvSpPr>
          <p:cNvPr id="3" name="Textplatzhalter 2"/>
          <p:cNvSpPr>
            <a:spLocks noGrp="1"/>
          </p:cNvSpPr>
          <p:nvPr>
            <p:ph type="body" idx="1"/>
          </p:nvPr>
        </p:nvSpPr>
        <p:spPr>
          <a:xfrm>
            <a:off x="457200" y="1196753"/>
            <a:ext cx="8229600" cy="4536505"/>
          </a:xfrm>
          <a:prstGeom prst="rect">
            <a:avLst/>
          </a:prstGeom>
        </p:spPr>
        <p:txBody>
          <a:bodyPr vert="horz" lIns="0" tIns="0" rIns="0" bIns="0" rtlCol="0">
            <a:noAutofit/>
          </a:bodyPr>
          <a:lstStyle/>
          <a:p>
            <a:pPr lvl="0"/>
            <a:r>
              <a:rPr lang="de-DE" dirty="0" smtClean="0"/>
              <a:t>Format du texte bearbeiten</a:t>
            </a:r>
          </a:p>
          <a:p>
            <a:pPr lvl="1"/>
            <a:r>
              <a:rPr lang="de-DE" dirty="0" smtClean="0"/>
              <a:t>Zweite Ebene</a:t>
            </a:r>
          </a:p>
          <a:p>
            <a:pPr lvl="2"/>
            <a:r>
              <a:rPr lang="de-DE" dirty="0" smtClean="0"/>
              <a:t>Dritte Ebene</a:t>
            </a:r>
          </a:p>
        </p:txBody>
      </p:sp>
      <p:sp>
        <p:nvSpPr>
          <p:cNvPr id="4" name="Datumsplatzhalter 3"/>
          <p:cNvSpPr>
            <a:spLocks noGrp="1"/>
          </p:cNvSpPr>
          <p:nvPr>
            <p:ph type="dt" sz="half" idx="2"/>
          </p:nvPr>
        </p:nvSpPr>
        <p:spPr>
          <a:xfrm>
            <a:off x="457200" y="6343636"/>
            <a:ext cx="802432" cy="365125"/>
          </a:xfrm>
          <a:prstGeom prst="rect">
            <a:avLst/>
          </a:prstGeom>
        </p:spPr>
        <p:txBody>
          <a:bodyPr vert="horz" lIns="0" tIns="0" rIns="0" bIns="0" rtlCol="0" anchor="ctr"/>
          <a:lstStyle>
            <a:lvl1pPr algn="l">
              <a:defRPr sz="1000">
                <a:solidFill>
                  <a:schemeClr val="tx1"/>
                </a:solidFill>
              </a:defRPr>
            </a:lvl1pPr>
          </a:lstStyle>
          <a:p>
            <a:endParaRPr lang="de-DE" dirty="0"/>
          </a:p>
        </p:txBody>
      </p:sp>
      <p:sp>
        <p:nvSpPr>
          <p:cNvPr id="6" name="Foliennummernplatzhalter 5"/>
          <p:cNvSpPr>
            <a:spLocks noGrp="1"/>
          </p:cNvSpPr>
          <p:nvPr>
            <p:ph type="sldNum" sz="quarter" idx="4"/>
          </p:nvPr>
        </p:nvSpPr>
        <p:spPr>
          <a:xfrm>
            <a:off x="1086471" y="6343636"/>
            <a:ext cx="288032" cy="365125"/>
          </a:xfrm>
          <a:prstGeom prst="rect">
            <a:avLst/>
          </a:prstGeom>
        </p:spPr>
        <p:txBody>
          <a:bodyPr vert="horz" lIns="0" tIns="0" rIns="0" bIns="0" rtlCol="0" anchor="ctr"/>
          <a:lstStyle>
            <a:lvl1pPr algn="r">
              <a:defRPr sz="1000">
                <a:solidFill>
                  <a:schemeClr val="tx1"/>
                </a:solidFill>
              </a:defRPr>
            </a:lvl1pPr>
          </a:lstStyle>
          <a:p>
            <a:fld id="{90D78F62-9005-4F33-B3BD-5A2E02E0B5B8}" type="slidenum">
              <a:rPr lang="de-DE" smtClean="0"/>
              <a:pPr/>
              <a:t>‹nr.›</a:t>
            </a:fld>
            <a:endParaRPr lang="de-DE" dirty="0"/>
          </a:p>
        </p:txBody>
      </p:sp>
      <p:grpSp>
        <p:nvGrpSpPr>
          <p:cNvPr id="9" name="Gruppieren 8"/>
          <p:cNvGrpSpPr/>
          <p:nvPr userDrawn="1"/>
        </p:nvGrpSpPr>
        <p:grpSpPr>
          <a:xfrm>
            <a:off x="6588224" y="6329702"/>
            <a:ext cx="2259162" cy="432903"/>
            <a:chOff x="6411272" y="4582358"/>
            <a:chExt cx="2259162" cy="432902"/>
          </a:xfrm>
        </p:grpSpPr>
        <p:pic>
          <p:nvPicPr>
            <p:cNvPr id="10" name="Grafik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033637" y="4582358"/>
              <a:ext cx="636797" cy="432902"/>
            </a:xfrm>
            <a:prstGeom prst="rect">
              <a:avLst/>
            </a:prstGeom>
          </p:spPr>
        </p:pic>
        <p:sp>
          <p:nvSpPr>
            <p:cNvPr id="11" name="Textfeld 10"/>
            <p:cNvSpPr txBox="1"/>
            <p:nvPr userDrawn="1"/>
          </p:nvSpPr>
          <p:spPr>
            <a:xfrm>
              <a:off x="6411272" y="4731990"/>
              <a:ext cx="1545104" cy="216024"/>
            </a:xfrm>
            <a:prstGeom prst="rect">
              <a:avLst/>
            </a:prstGeom>
            <a:noFill/>
          </p:spPr>
          <p:txBody>
            <a:bodyPr wrap="square" lIns="0" tIns="0" rIns="0" bIns="0" rtlCol="0">
              <a:noAutofit/>
            </a:bodyPr>
            <a:lstStyle/>
            <a:p>
              <a:pPr algn="r"/>
              <a:r>
                <a:rPr lang="en-US" sz="500" dirty="0" smtClean="0">
                  <a:solidFill>
                    <a:schemeClr val="tx1"/>
                  </a:solidFill>
                </a:rPr>
                <a:t>Le projet Inno4Grass a reçu un financement du</a:t>
              </a:r>
              <a:r>
                <a:rPr lang="en-US" sz="500" dirty="0" err="1" smtClean="0">
                  <a:solidFill>
                    <a:schemeClr val="tx1"/>
                  </a:solidFill>
                </a:rPr>
                <a:t> programme de</a:t>
              </a:r>
              <a:r>
                <a:rPr lang="en-US" sz="500" dirty="0" smtClean="0">
                  <a:solidFill>
                    <a:schemeClr val="tx1"/>
                  </a:solidFill>
                </a:rPr>
                <a:t> recherche et d'innovation Horizon 2020 de l'Union européenne au titre de la convention de subvention n° 727368.</a:t>
              </a:r>
              <a:endParaRPr lang="de-DE" sz="500" dirty="0">
                <a:solidFill>
                  <a:schemeClr val="tx1"/>
                </a:solidFill>
              </a:endParaRPr>
            </a:p>
          </p:txBody>
        </p:sp>
      </p:grpSp>
    </p:spTree>
    <p:extLst>
      <p:ext uri="{BB962C8B-B14F-4D97-AF65-F5344CB8AC3E}">
        <p14:creationId xmlns:p14="http://schemas.microsoft.com/office/powerpoint/2010/main" val="3678588429"/>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Lst>
  <p:timing>
    <p:tnLst>
      <p:par>
        <p:cTn id="1" dur="indefinite" restart="never" nodeType="tmRoot"/>
      </p:par>
    </p:tnLst>
  </p:timing>
  <p:hf sldNum="0" hdr="0" ftr="0" dt="0"/>
  <p:txStyles>
    <p:titleStyle>
      <a:lvl1pPr algn="l" defTabSz="914400" rtl="0" eaLnBrk="1" latinLnBrk="0" hangingPunct="1">
        <a:spcBef>
          <a:spcPct val="0"/>
        </a:spcBef>
        <a:buNone/>
        <a:defRPr sz="2400" kern="1200">
          <a:solidFill>
            <a:schemeClr val="tx1"/>
          </a:solidFill>
          <a:latin typeface="+mj-lt"/>
          <a:ea typeface="+mj-ea"/>
          <a:cs typeface="+mj-cs"/>
        </a:defRPr>
      </a:lvl1pPr>
    </p:titleStyle>
    <p:body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264117620"/>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1980273842"/>
      </p:ext>
    </p:extLst>
  </p:cSld>
  <p:clrMap bg1="lt1" tx1="dk1" bg2="lt2" tx2="dk2" accent1="accent1" accent2="accent2" accent3="accent3" accent4="accent4" accent5="accent5" accent6="accent6" hlink="hlink" folHlink="folHlink"/>
  <p:sldLayoutIdLst>
    <p:sldLayoutId id="2147483677" r:id="rId1"/>
    <p:sldLayoutId id="2147483869" r:id="rId2"/>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3698791754"/>
      </p:ext>
    </p:extLst>
  </p:cSld>
  <p:clrMap bg1="lt1" tx1="dk1" bg2="lt2" tx2="dk2" accent1="accent1" accent2="accent2" accent3="accent3" accent4="accent4" accent5="accent5" accent6="accent6" hlink="hlink" folHlink="folHlink"/>
  <p:sldLayoutIdLst>
    <p:sldLayoutId id="2147483689"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userDrawn="1"/>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19899082"/>
      </p:ext>
    </p:extLst>
  </p:cSld>
  <p:clrMap bg1="lt1" tx1="dk1" bg2="lt2" tx2="dk2" accent1="accent1" accent2="accent2" accent3="accent3" accent4="accent4" accent5="accent5" accent6="accent6" hlink="hlink" folHlink="folHlink"/>
  <p:sldLayoutIdLst>
    <p:sldLayoutId id="2147483697"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71E5731-8D22-4779-BA02-E43717BDA6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86598" y="157905"/>
            <a:ext cx="1620000" cy="1620000"/>
          </a:xfrm>
          <a:prstGeom prst="rect">
            <a:avLst/>
          </a:prstGeom>
        </p:spPr>
      </p:pic>
      <p:grpSp>
        <p:nvGrpSpPr>
          <p:cNvPr id="10" name="Gruppieren 9">
            <a:extLst>
              <a:ext uri="{FF2B5EF4-FFF2-40B4-BE49-F238E27FC236}">
                <a16:creationId xmlns:a16="http://schemas.microsoft.com/office/drawing/2014/main" id="{FCEF53FD-D573-4DEA-AB01-FA9618E1BF70}"/>
              </a:ext>
            </a:extLst>
          </p:cNvPr>
          <p:cNvGrpSpPr/>
          <p:nvPr/>
        </p:nvGrpSpPr>
        <p:grpSpPr>
          <a:xfrm>
            <a:off x="4091951" y="826478"/>
            <a:ext cx="2648818" cy="504207"/>
            <a:chOff x="4091951" y="826478"/>
            <a:chExt cx="2648818" cy="504207"/>
          </a:xfrm>
        </p:grpSpPr>
        <p:pic>
          <p:nvPicPr>
            <p:cNvPr id="7" name="Grafik 6">
              <a:extLst>
                <a:ext uri="{FF2B5EF4-FFF2-40B4-BE49-F238E27FC236}">
                  <a16:creationId xmlns:a16="http://schemas.microsoft.com/office/drawing/2014/main" id="{DEEA5124-5B0B-492C-A4A4-0A19AC5A60BF}"/>
                </a:ext>
              </a:extLst>
            </p:cNvPr>
            <p:cNvPicPr>
              <a:picLocks noChangeAspect="1"/>
            </p:cNvPicPr>
            <p:nvPr userDrawn="1"/>
          </p:nvPicPr>
          <p:blipFill>
            <a:blip r:embed="rId3"/>
            <a:stretch>
              <a:fillRect/>
            </a:stretch>
          </p:blipFill>
          <p:spPr>
            <a:xfrm>
              <a:off x="4091951" y="826478"/>
              <a:ext cx="738555" cy="504207"/>
            </a:xfrm>
            <a:prstGeom prst="rect">
              <a:avLst/>
            </a:prstGeom>
          </p:spPr>
        </p:pic>
        <p:sp>
          <p:nvSpPr>
            <p:cNvPr id="8" name="Textfeld 7">
              <a:extLst>
                <a:ext uri="{FF2B5EF4-FFF2-40B4-BE49-F238E27FC236}">
                  <a16:creationId xmlns:a16="http://schemas.microsoft.com/office/drawing/2014/main" id="{BB57567A-F86F-469C-BC23-33991EDE776E}"/>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9" name="Grafik 8">
            <a:extLst>
              <a:ext uri="{FF2B5EF4-FFF2-40B4-BE49-F238E27FC236}">
                <a16:creationId xmlns:a16="http://schemas.microsoft.com/office/drawing/2014/main" id="{A1AED919-0213-4E52-9E4D-F0FE76C3DB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spTree>
    <p:extLst>
      <p:ext uri="{BB962C8B-B14F-4D97-AF65-F5344CB8AC3E}">
        <p14:creationId xmlns:p14="http://schemas.microsoft.com/office/powerpoint/2010/main" val="1310600696"/>
      </p:ext>
    </p:extLst>
  </p:cSld>
  <p:clrMap bg1="lt1" tx1="dk1" bg2="lt2" tx2="dk2" accent1="accent1" accent2="accent2" accent3="accent3" accent4="accent4" accent5="accent5" accent6="accent6" hlink="hlink" folHlink="folHlink"/>
  <p:hf sldNum="0" hdr="0" ftr="0" dt="0"/>
  <p:txStyles>
    <p:titleStyle>
      <a:lvl1pPr algn="r" defTabSz="457200" rtl="0" eaLnBrk="1" latinLnBrk="0" hangingPunct="1">
        <a:spcBef>
          <a:spcPct val="0"/>
        </a:spcBef>
        <a:buNone/>
        <a:defRPr sz="20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pPr/>
              <a:t>‹nr.›</a:t>
            </a:fld>
            <a:endParaRPr lang="es-ES"/>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5839514"/>
      </p:ext>
    </p:extLst>
  </p:cSld>
  <p:clrMap bg1="lt1" tx1="dk1" bg2="lt2" tx2="dk2" accent1="accent1" accent2="accent2" accent3="accent3" accent4="accent4" accent5="accent5" accent6="accent6" hlink="hlink" folHlink="folHlink"/>
  <p:sldLayoutIdLst>
    <p:sldLayoutId id="2147483803" r:id="rId1"/>
    <p:sldLayoutId id="2147483817" r:id="rId2"/>
    <p:sldLayoutId id="2147483818" r:id="rId3"/>
    <p:sldLayoutId id="2147483819" r:id="rId4"/>
    <p:sldLayoutId id="2147483832" r:id="rId5"/>
    <p:sldLayoutId id="2147483833" r:id="rId6"/>
    <p:sldLayoutId id="2147483834" r:id="rId7"/>
    <p:sldLayoutId id="2147483835" r:id="rId8"/>
    <p:sldLayoutId id="2147483836" r:id="rId9"/>
    <p:sldLayoutId id="2147483877" r:id="rId10"/>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4C48C6B-0371-4C26-A3C7-4400C1344E4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982" r="48174" b="14216"/>
          <a:stretch/>
        </p:blipFill>
        <p:spPr>
          <a:xfrm>
            <a:off x="-1" y="6093296"/>
            <a:ext cx="9144001" cy="787235"/>
          </a:xfrm>
          <a:prstGeom prst="rect">
            <a:avLst/>
          </a:prstGeom>
        </p:spPr>
      </p:pic>
      <p:pic>
        <p:nvPicPr>
          <p:cNvPr id="7" name="Grafik 6">
            <a:extLst>
              <a:ext uri="{FF2B5EF4-FFF2-40B4-BE49-F238E27FC236}">
                <a16:creationId xmlns:a16="http://schemas.microsoft.com/office/drawing/2014/main" id="{99E2015E-C348-43BB-B235-5AB04EA664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3090" y="0"/>
            <a:ext cx="1260000" cy="1260000"/>
          </a:xfrm>
          <a:prstGeom prst="rect">
            <a:avLst/>
          </a:prstGeom>
        </p:spPr>
      </p:pic>
    </p:spTree>
    <p:extLst>
      <p:ext uri="{BB962C8B-B14F-4D97-AF65-F5344CB8AC3E}">
        <p14:creationId xmlns:p14="http://schemas.microsoft.com/office/powerpoint/2010/main" val="1979522153"/>
      </p:ext>
    </p:extLst>
  </p:cSld>
  <p:clrMap bg1="lt1" tx1="dk1" bg2="lt2" tx2="dk2" accent1="accent1" accent2="accent2" accent3="accent3" accent4="accent4" accent5="accent5" accent6="accent6" hlink="hlink" folHlink="folHlink"/>
  <p:sldLayoutIdLst>
    <p:sldLayoutId id="2147483806"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Marcador de número de diapositiva 2"/>
          <p:cNvSpPr>
            <a:spLocks noGrp="1"/>
          </p:cNvSpPr>
          <p:nvPr>
            <p:ph type="sldNum" sz="quarter" idx="4"/>
          </p:nvPr>
        </p:nvSpPr>
        <p:spPr>
          <a:xfrm>
            <a:off x="6553200" y="6245428"/>
            <a:ext cx="2133600" cy="365125"/>
          </a:xfrm>
          <a:prstGeom prst="rect">
            <a:avLst/>
          </a:prstGeom>
        </p:spPr>
        <p:txBody>
          <a:bodyPr vert="horz" lIns="91440" tIns="45720" rIns="91440" bIns="45720" rtlCol="0" anchor="ctr"/>
          <a:lstStyle>
            <a:lvl1pPr algn="r">
              <a:defRPr sz="1050" b="1" i="0">
                <a:solidFill>
                  <a:schemeClr val="tx1"/>
                </a:solidFill>
                <a:latin typeface="Arial"/>
                <a:cs typeface="Arial"/>
              </a:defRPr>
            </a:lvl1pPr>
          </a:lstStyle>
          <a:p>
            <a:fld id="{17719DFA-9842-B048-97A4-517B69E601F3}" type="slidenum">
              <a:rPr lang="es-ES">
                <a:solidFill>
                  <a:prstClr val="black"/>
                </a:solidFill>
              </a:rPr>
              <a:pPr/>
              <a:t>‹nr.›</a:t>
            </a:fld>
            <a:endParaRPr lang="es-ES">
              <a:solidFill>
                <a:prstClr val="black"/>
              </a:solidFill>
            </a:endParaRPr>
          </a:p>
        </p:txBody>
      </p:sp>
      <p:pic>
        <p:nvPicPr>
          <p:cNvPr id="4" name="Grafik 3">
            <a:extLst>
              <a:ext uri="{FF2B5EF4-FFF2-40B4-BE49-F238E27FC236}">
                <a16:creationId xmlns:a16="http://schemas.microsoft.com/office/drawing/2014/main" id="{BBEF7CC8-3685-445B-A4CA-77243A158D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26800" y="-6217"/>
            <a:ext cx="1260000" cy="1260000"/>
          </a:xfrm>
          <a:prstGeom prst="rect">
            <a:avLst/>
          </a:prstGeom>
        </p:spPr>
      </p:pic>
    </p:spTree>
    <p:extLst>
      <p:ext uri="{BB962C8B-B14F-4D97-AF65-F5344CB8AC3E}">
        <p14:creationId xmlns:p14="http://schemas.microsoft.com/office/powerpoint/2010/main" val="3309804559"/>
      </p:ext>
    </p:extLst>
  </p:cSld>
  <p:clrMap bg1="lt1" tx1="dk1" bg2="lt2" tx2="dk2" accent1="accent1" accent2="accent2" accent3="accent3" accent4="accent4" accent5="accent5" accent6="accent6" hlink="hlink" folHlink="folHlink"/>
  <p:sldLayoutIdLst>
    <p:sldLayoutId id="2147483808" r:id="rId1"/>
  </p:sldLayoutIdLst>
  <p:hf sldNum="0" hdr="0" ftr="0" dt="0"/>
  <p:txStyles>
    <p:title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FD02A6F-F280-42C4-97BA-767CB8F231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8828" y="1156962"/>
            <a:ext cx="1980000" cy="1980000"/>
          </a:xfrm>
          <a:prstGeom prst="rect">
            <a:avLst/>
          </a:prstGeom>
        </p:spPr>
      </p:pic>
      <p:grpSp>
        <p:nvGrpSpPr>
          <p:cNvPr id="8" name="Gruppieren 7">
            <a:extLst>
              <a:ext uri="{FF2B5EF4-FFF2-40B4-BE49-F238E27FC236}">
                <a16:creationId xmlns:a16="http://schemas.microsoft.com/office/drawing/2014/main" id="{866EB2BB-0834-4343-B542-4B9EE86B0838}"/>
              </a:ext>
            </a:extLst>
          </p:cNvPr>
          <p:cNvGrpSpPr/>
          <p:nvPr/>
        </p:nvGrpSpPr>
        <p:grpSpPr>
          <a:xfrm>
            <a:off x="2081443" y="1951888"/>
            <a:ext cx="2648818" cy="504207"/>
            <a:chOff x="4091951" y="826478"/>
            <a:chExt cx="2648818" cy="504207"/>
          </a:xfrm>
        </p:grpSpPr>
        <p:pic>
          <p:nvPicPr>
            <p:cNvPr id="9" name="Grafik 8">
              <a:extLst>
                <a:ext uri="{FF2B5EF4-FFF2-40B4-BE49-F238E27FC236}">
                  <a16:creationId xmlns:a16="http://schemas.microsoft.com/office/drawing/2014/main" id="{4222E159-CBB1-41B6-8CF0-93A3738B2543}"/>
                </a:ext>
              </a:extLst>
            </p:cNvPr>
            <p:cNvPicPr>
              <a:picLocks noChangeAspect="1"/>
            </p:cNvPicPr>
            <p:nvPr userDrawn="1"/>
          </p:nvPicPr>
          <p:blipFill>
            <a:blip r:embed="rId4"/>
            <a:stretch>
              <a:fillRect/>
            </a:stretch>
          </p:blipFill>
          <p:spPr>
            <a:xfrm>
              <a:off x="4091951" y="826478"/>
              <a:ext cx="738555" cy="504207"/>
            </a:xfrm>
            <a:prstGeom prst="rect">
              <a:avLst/>
            </a:prstGeom>
          </p:spPr>
        </p:pic>
        <p:sp>
          <p:nvSpPr>
            <p:cNvPr id="10" name="Textfeld 9">
              <a:extLst>
                <a:ext uri="{FF2B5EF4-FFF2-40B4-BE49-F238E27FC236}">
                  <a16:creationId xmlns:a16="http://schemas.microsoft.com/office/drawing/2014/main" id="{66884BA1-0FE4-4FB8-9C45-BE8D83B05A80}"/>
                </a:ext>
              </a:extLst>
            </p:cNvPr>
            <p:cNvSpPr txBox="1"/>
            <p:nvPr userDrawn="1"/>
          </p:nvSpPr>
          <p:spPr>
            <a:xfrm>
              <a:off x="4848092" y="862498"/>
              <a:ext cx="1892677" cy="432451"/>
            </a:xfrm>
            <a:prstGeom prst="rect">
              <a:avLst/>
            </a:prstGeom>
            <a:noFill/>
          </p:spPr>
          <p:txBody>
            <a:bodyPr wrap="square" lIns="0" tIns="0" rIns="0" bIns="0" rtlCol="0" anchor="ctr" anchorCtr="0">
              <a:noAutofit/>
            </a:bodyPr>
            <a:lstStyle/>
            <a:p>
              <a:pPr algn="l"/>
              <a:r>
                <a:rPr lang="en-US" sz="800" dirty="0">
                  <a:solidFill>
                    <a:schemeClr val="tx1"/>
                  </a:solidFill>
                </a:rPr>
                <a:t>The Inno4Grass Project has received funding from the </a:t>
              </a:r>
              <a:r>
                <a:rPr lang="en-US" sz="800" b="1" dirty="0">
                  <a:solidFill>
                    <a:schemeClr val="tx1"/>
                  </a:solidFill>
                </a:rPr>
                <a:t>European</a:t>
              </a:r>
              <a:r>
                <a:rPr lang="en-US" sz="800" b="1" baseline="0" dirty="0">
                  <a:solidFill>
                    <a:schemeClr val="tx1"/>
                  </a:solidFill>
                </a:rPr>
                <a:t> </a:t>
              </a:r>
              <a:r>
                <a:rPr lang="en-US" sz="800" b="1" dirty="0">
                  <a:solidFill>
                    <a:schemeClr val="tx1"/>
                  </a:solidFill>
                </a:rPr>
                <a:t>Union’s Horizon 2020 </a:t>
              </a:r>
              <a:r>
                <a:rPr lang="en-US" sz="800" dirty="0">
                  <a:solidFill>
                    <a:schemeClr val="tx1"/>
                  </a:solidFill>
                </a:rPr>
                <a:t>research and</a:t>
              </a:r>
              <a:r>
                <a:rPr lang="en-US" sz="800" baseline="0" dirty="0">
                  <a:solidFill>
                    <a:schemeClr val="tx1"/>
                  </a:solidFill>
                </a:rPr>
                <a:t> </a:t>
              </a:r>
              <a:r>
                <a:rPr lang="en-US" sz="800" dirty="0">
                  <a:solidFill>
                    <a:schemeClr val="tx1"/>
                  </a:solidFill>
                </a:rPr>
                <a:t>innovation </a:t>
              </a:r>
              <a:r>
                <a:rPr lang="en-US" sz="800" dirty="0" err="1">
                  <a:solidFill>
                    <a:schemeClr val="tx1"/>
                  </a:solidFill>
                </a:rPr>
                <a:t>programme</a:t>
              </a:r>
              <a:r>
                <a:rPr lang="en-US" sz="800" dirty="0">
                  <a:solidFill>
                    <a:schemeClr val="tx1"/>
                  </a:solidFill>
                </a:rPr>
                <a:t> under grant agreement </a:t>
              </a:r>
              <a:r>
                <a:rPr lang="en-US" sz="800" b="1" dirty="0">
                  <a:solidFill>
                    <a:schemeClr val="tx1"/>
                  </a:solidFill>
                </a:rPr>
                <a:t>No 727368</a:t>
              </a:r>
              <a:endParaRPr lang="de-DE" sz="800" b="1" dirty="0">
                <a:solidFill>
                  <a:schemeClr val="tx1"/>
                </a:solidFill>
              </a:endParaRPr>
            </a:p>
          </p:txBody>
        </p:sp>
      </p:grpSp>
      <p:pic>
        <p:nvPicPr>
          <p:cNvPr id="15" name="Grafik 14">
            <a:extLst>
              <a:ext uri="{FF2B5EF4-FFF2-40B4-BE49-F238E27FC236}">
                <a16:creationId xmlns:a16="http://schemas.microsoft.com/office/drawing/2014/main" id="{9C6E4A42-51E4-4A57-9AA7-3779F440FB8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9514" y="3051264"/>
            <a:ext cx="5884985" cy="3696794"/>
          </a:xfrm>
          <a:prstGeom prst="rect">
            <a:avLst/>
          </a:prstGeom>
        </p:spPr>
      </p:pic>
    </p:spTree>
    <p:extLst>
      <p:ext uri="{BB962C8B-B14F-4D97-AF65-F5344CB8AC3E}">
        <p14:creationId xmlns:p14="http://schemas.microsoft.com/office/powerpoint/2010/main" val="2796587671"/>
      </p:ext>
    </p:extLst>
  </p:cSld>
  <p:clrMap bg1="lt1" tx1="dk1" bg2="lt2" tx2="dk2" accent1="accent1" accent2="accent2" accent3="accent3" accent4="accent4" accent5="accent5" accent6="accent6" hlink="hlink" folHlink="folHlink"/>
  <p:sldLayoutIdLst>
    <p:sldLayoutId id="2147483812"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8.xml"/><Relationship Id="rId4" Type="http://schemas.openxmlformats.org/officeDocument/2006/relationships/image" Target="../media/image12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10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8.xml"/><Relationship Id="rId4" Type="http://schemas.openxmlformats.org/officeDocument/2006/relationships/image" Target="../media/image128.png"/></Relationships>
</file>

<file path=ppt/slides/_rels/slide10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emf"/><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3.xml"/><Relationship Id="rId5" Type="http://schemas.openxmlformats.org/officeDocument/2006/relationships/image" Target="../media/image138.jpeg"/><Relationship Id="rId4" Type="http://schemas.openxmlformats.org/officeDocument/2006/relationships/image" Target="../media/image13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wmf"/><Relationship Id="rId1" Type="http://schemas.openxmlformats.org/officeDocument/2006/relationships/slideLayout" Target="../slideLayouts/slideLayout13.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s://www.cr-delta.nl/sap/galerij9/images/Mts%20Hofstra_jpg.jpg" TargetMode="Externa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youtube.com/watch?v=9zp8PRConnM" TargetMode="Externa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8" Type="http://schemas.openxmlformats.org/officeDocument/2006/relationships/image" Target="../media/image158.jpe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hyperlink" Target="https://www.youtube.com/watch?v=1cnERj9fooc" TargetMode="External"/><Relationship Id="rId1" Type="http://schemas.openxmlformats.org/officeDocument/2006/relationships/slideLayout" Target="../slideLayouts/slideLayout8.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13.xml"/><Relationship Id="rId5" Type="http://schemas.openxmlformats.org/officeDocument/2006/relationships/image" Target="../media/image162.png"/><Relationship Id="rId4" Type="http://schemas.openxmlformats.org/officeDocument/2006/relationships/image" Target="../media/image161.jpeg"/></Relationships>
</file>

<file path=ppt/slides/_rels/slide12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jpeg"/><Relationship Id="rId1" Type="http://schemas.openxmlformats.org/officeDocument/2006/relationships/slideLayout" Target="../slideLayouts/slideLayout8.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4.xml"/><Relationship Id="rId4" Type="http://schemas.openxmlformats.org/officeDocument/2006/relationships/image" Target="../media/image172.png"/></Relationships>
</file>

<file path=ppt/slides/_rels/slide12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8.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s>
</file>

<file path=ppt/slides/_rels/slide12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13.xml"/><Relationship Id="rId4" Type="http://schemas.openxmlformats.org/officeDocument/2006/relationships/image" Target="../media/image182.png"/></Relationships>
</file>

<file path=ppt/slides/_rels/slide128.xml.rels><?xml version="1.0" encoding="UTF-8" standalone="yes"?>
<Relationships xmlns="http://schemas.openxmlformats.org/package/2006/relationships"><Relationship Id="rId8" Type="http://schemas.openxmlformats.org/officeDocument/2006/relationships/image" Target="../media/image189.jpeg"/><Relationship Id="rId3" Type="http://schemas.openxmlformats.org/officeDocument/2006/relationships/image" Target="../media/image184.jpeg"/><Relationship Id="rId7" Type="http://schemas.openxmlformats.org/officeDocument/2006/relationships/image" Target="../media/image188.emf"/><Relationship Id="rId2" Type="http://schemas.openxmlformats.org/officeDocument/2006/relationships/image" Target="../media/image183.jpeg"/><Relationship Id="rId1" Type="http://schemas.openxmlformats.org/officeDocument/2006/relationships/slideLayout" Target="../slideLayouts/slideLayout12.xml"/><Relationship Id="rId6" Type="http://schemas.openxmlformats.org/officeDocument/2006/relationships/image" Target="../media/image187.emf"/><Relationship Id="rId11" Type="http://schemas.openxmlformats.org/officeDocument/2006/relationships/image" Target="../media/image192.png"/><Relationship Id="rId5" Type="http://schemas.openxmlformats.org/officeDocument/2006/relationships/image" Target="../media/image186.emf"/><Relationship Id="rId10" Type="http://schemas.openxmlformats.org/officeDocument/2006/relationships/image" Target="../media/image191.png"/><Relationship Id="rId4" Type="http://schemas.openxmlformats.org/officeDocument/2006/relationships/image" Target="../media/image185.emf"/><Relationship Id="rId9" Type="http://schemas.openxmlformats.org/officeDocument/2006/relationships/image" Target="../media/image190.png"/></Relationships>
</file>

<file path=ppt/slides/_rels/slide1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emf"/><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197.emf"/><Relationship Id="rId2" Type="http://schemas.openxmlformats.org/officeDocument/2006/relationships/hyperlink" Target="http://www.stichtingweidegang.nl/images/RobotenWeiden/Eindproducten/RobotWeiden_Concepten_102015.pdf" TargetMode="External"/><Relationship Id="rId1" Type="http://schemas.openxmlformats.org/officeDocument/2006/relationships/slideLayout" Target="../slideLayouts/slideLayout13.xml"/><Relationship Id="rId4" Type="http://schemas.openxmlformats.org/officeDocument/2006/relationships/image" Target="../media/image198.png"/></Relationships>
</file>

<file path=ppt/slides/_rels/slide13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68.xml"/><Relationship Id="rId5" Type="http://schemas.openxmlformats.org/officeDocument/2006/relationships/image" Target="../media/image202.png"/><Relationship Id="rId4" Type="http://schemas.openxmlformats.org/officeDocument/2006/relationships/image" Target="../media/image201.png"/></Relationships>
</file>

<file path=ppt/slides/_rels/slide13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72.xml"/><Relationship Id="rId5" Type="http://schemas.openxmlformats.org/officeDocument/2006/relationships/image" Target="../media/image206.png"/><Relationship Id="rId4" Type="http://schemas.openxmlformats.org/officeDocument/2006/relationships/image" Target="../media/image205.png"/></Relationships>
</file>

<file path=ppt/slides/_rels/slide134.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image" Target="../media/image207.emf"/><Relationship Id="rId1" Type="http://schemas.openxmlformats.org/officeDocument/2006/relationships/slideLayout" Target="../slideLayouts/slideLayout73.xml"/><Relationship Id="rId6" Type="http://schemas.openxmlformats.org/officeDocument/2006/relationships/image" Target="../media/image211.png"/><Relationship Id="rId5" Type="http://schemas.openxmlformats.org/officeDocument/2006/relationships/image" Target="../media/image210.emf"/><Relationship Id="rId4" Type="http://schemas.openxmlformats.org/officeDocument/2006/relationships/image" Target="../media/image209.png"/></Relationships>
</file>

<file path=ppt/slides/_rels/slide135.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212.png"/><Relationship Id="rId7" Type="http://schemas.openxmlformats.org/officeDocument/2006/relationships/image" Target="../media/image215.png"/><Relationship Id="rId2" Type="http://schemas.openxmlformats.org/officeDocument/2006/relationships/slideLayout" Target="../slideLayouts/slideLayout74.xml"/><Relationship Id="rId1" Type="http://schemas.openxmlformats.org/officeDocument/2006/relationships/tags" Target="../tags/tag3.xml"/><Relationship Id="rId6" Type="http://schemas.openxmlformats.org/officeDocument/2006/relationships/image" Target="../media/image214.png"/><Relationship Id="rId5" Type="http://schemas.openxmlformats.org/officeDocument/2006/relationships/slide" Target="slide135.xml"/><Relationship Id="rId4" Type="http://schemas.openxmlformats.org/officeDocument/2006/relationships/image" Target="../media/image213.png"/><Relationship Id="rId9" Type="http://schemas.openxmlformats.org/officeDocument/2006/relationships/image" Target="../media/image217.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220.png"/><Relationship Id="rId4" Type="http://schemas.openxmlformats.org/officeDocument/2006/relationships/image" Target="../media/image219.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14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6.xml"/><Relationship Id="rId1" Type="http://schemas.openxmlformats.org/officeDocument/2006/relationships/slideLayout" Target="../slideLayouts/slideLayout57.xml"/></Relationships>
</file>

<file path=ppt/slides/_rels/slide14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14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14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229.jpeg"/><Relationship Id="rId2" Type="http://schemas.openxmlformats.org/officeDocument/2006/relationships/slideLayout" Target="../slideLayouts/slideLayout4.xml"/><Relationship Id="rId1" Type="http://schemas.openxmlformats.org/officeDocument/2006/relationships/vmlDrawing" Target="../drawings/vmlDrawing11.vml"/><Relationship Id="rId6" Type="http://schemas.openxmlformats.org/officeDocument/2006/relationships/image" Target="../media/image219.emf"/><Relationship Id="rId5" Type="http://schemas.openxmlformats.org/officeDocument/2006/relationships/image" Target="../media/image228.emf"/><Relationship Id="rId4" Type="http://schemas.openxmlformats.org/officeDocument/2006/relationships/oleObject" Target="../embeddings/oleObject11.bin"/></Relationships>
</file>

<file path=ppt/slides/_rels/slide147.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3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14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229.jpeg"/></Relationships>
</file>

<file path=ppt/slides/_rels/slide14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238.jpeg"/><Relationship Id="rId4" Type="http://schemas.openxmlformats.org/officeDocument/2006/relationships/image" Target="../media/image237.jpeg"/></Relationships>
</file>

<file path=ppt/slides/_rels/slide15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40.png"/></Relationships>
</file>

<file path=ppt/slides/_rels/slide156.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241.png"/><Relationship Id="rId4" Type="http://schemas.openxmlformats.org/officeDocument/2006/relationships/image" Target="../media/image219.emf"/></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19.emf"/></Relationships>
</file>

<file path=ppt/slides/_rels/slide161.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245.gif"/><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48.jpeg"/><Relationship Id="rId5" Type="http://schemas.openxmlformats.org/officeDocument/2006/relationships/image" Target="../media/image247.gif"/><Relationship Id="rId4" Type="http://schemas.openxmlformats.org/officeDocument/2006/relationships/image" Target="../media/image246.gif"/></Relationships>
</file>

<file path=ppt/slides/_rels/slide16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23.xml"/><Relationship Id="rId6" Type="http://schemas.openxmlformats.org/officeDocument/2006/relationships/image" Target="../media/image254.png"/><Relationship Id="rId5" Type="http://schemas.openxmlformats.org/officeDocument/2006/relationships/image" Target="../media/image253.png"/><Relationship Id="rId4" Type="http://schemas.openxmlformats.org/officeDocument/2006/relationships/image" Target="../media/image252.png"/></Relationships>
</file>

<file path=ppt/slides/_rels/slide17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3.xml"/><Relationship Id="rId4" Type="http://schemas.openxmlformats.org/officeDocument/2006/relationships/image" Target="../media/image257.png"/></Relationships>
</file>

<file path=ppt/slides/_rels/slide17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jpeg"/><Relationship Id="rId1" Type="http://schemas.openxmlformats.org/officeDocument/2006/relationships/slideLayout" Target="../slideLayouts/slideLayout23.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jpeg"/><Relationship Id="rId1" Type="http://schemas.openxmlformats.org/officeDocument/2006/relationships/slideLayout" Target="../slideLayouts/slideLayout23.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81.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23.xml"/></Relationships>
</file>

<file path=ppt/slides/_rels/slide185.x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slideLayout" Target="../slideLayouts/slideLayout2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3.xml"/></Relationships>
</file>

<file path=ppt/slides/_rels/slide18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3.xml"/></Relationships>
</file>

<file path=ppt/slides/_rels/slide189.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2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0.jpeg"/><Relationship Id="rId1" Type="http://schemas.openxmlformats.org/officeDocument/2006/relationships/slideLayout" Target="../slideLayouts/slideLayout23.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19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23.xml"/></Relationships>
</file>

<file path=ppt/slides/_rels/slide197.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3.xml"/></Relationships>
</file>

<file path=ppt/slides/_rels/slide198.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image" Target="../media/image278.emf"/><Relationship Id="rId1" Type="http://schemas.openxmlformats.org/officeDocument/2006/relationships/slideLayout" Target="../slideLayouts/slideLayout23.xml"/></Relationships>
</file>

<file path=ppt/slides/_rels/slide199.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3.xml"/><Relationship Id="rId4" Type="http://schemas.openxmlformats.org/officeDocument/2006/relationships/image" Target="../media/image282.png"/></Relationships>
</file>

<file path=ppt/slides/_rels/slide201.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3.xml"/></Relationships>
</file>

<file path=ppt/slides/_rels/slide202.xml.rels><?xml version="1.0" encoding="UTF-8" standalone="yes"?>
<Relationships xmlns="http://schemas.openxmlformats.org/package/2006/relationships"><Relationship Id="rId2" Type="http://schemas.openxmlformats.org/officeDocument/2006/relationships/image" Target="../media/image285.pn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3" Type="http://schemas.openxmlformats.org/officeDocument/2006/relationships/image" Target="../media/image287.jpeg"/><Relationship Id="rId7" Type="http://schemas.openxmlformats.org/officeDocument/2006/relationships/image" Target="../media/image291.png"/><Relationship Id="rId2" Type="http://schemas.openxmlformats.org/officeDocument/2006/relationships/image" Target="../media/image286.jpeg"/><Relationship Id="rId1" Type="http://schemas.openxmlformats.org/officeDocument/2006/relationships/slideLayout" Target="../slideLayouts/slideLayout23.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288.jpe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23.xml"/></Relationships>
</file>

<file path=ppt/slides/_rels/slide207.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3.xml"/><Relationship Id="rId4" Type="http://schemas.openxmlformats.org/officeDocument/2006/relationships/image" Target="../media/image294.png"/></Relationships>
</file>

<file path=ppt/slides/_rels/slide20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23.xml"/></Relationships>
</file>

<file path=ppt/slides/_rels/slide20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23.xml"/><Relationship Id="rId5" Type="http://schemas.openxmlformats.org/officeDocument/2006/relationships/image" Target="../media/image302.png"/><Relationship Id="rId4" Type="http://schemas.openxmlformats.org/officeDocument/2006/relationships/image" Target="../media/image301.png"/></Relationships>
</file>

<file path=ppt/slides/_rels/slide211.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3.xml"/></Relationships>
</file>

<file path=ppt/slides/_rels/slide212.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2" Type="http://schemas.openxmlformats.org/officeDocument/2006/relationships/image" Target="../media/image304.pn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2" Type="http://schemas.openxmlformats.org/officeDocument/2006/relationships/image" Target="../media/image305.png"/><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1.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3.xml"/></Relationships>
</file>

<file path=ppt/slides/_rels/slide222.xml.rels><?xml version="1.0" encoding="UTF-8" standalone="yes"?>
<Relationships xmlns="http://schemas.openxmlformats.org/package/2006/relationships"><Relationship Id="rId2" Type="http://schemas.openxmlformats.org/officeDocument/2006/relationships/image" Target="../media/image307.png"/><Relationship Id="rId1" Type="http://schemas.openxmlformats.org/officeDocument/2006/relationships/slideLayout" Target="../slideLayouts/slideLayout23.xml"/></Relationships>
</file>

<file path=ppt/slides/_rels/slide223.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4.xml"/><Relationship Id="rId5" Type="http://schemas.openxmlformats.org/officeDocument/2006/relationships/image" Target="../media/image314.png"/><Relationship Id="rId4" Type="http://schemas.openxmlformats.org/officeDocument/2006/relationships/image" Target="../media/image313.png"/></Relationships>
</file>

<file path=ppt/slides/_rels/slide228.xml.rels><?xml version="1.0" encoding="UTF-8" standalone="yes"?>
<Relationships xmlns="http://schemas.openxmlformats.org/package/2006/relationships"><Relationship Id="rId3" Type="http://schemas.openxmlformats.org/officeDocument/2006/relationships/image" Target="../media/image315.emf"/><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1.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23.xml"/></Relationships>
</file>

<file path=ppt/slides/_rels/slide242.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63.xml"/><Relationship Id="rId1" Type="http://schemas.openxmlformats.org/officeDocument/2006/relationships/slideLayout" Target="../slideLayouts/slideLayout29.xml"/><Relationship Id="rId4" Type="http://schemas.openxmlformats.org/officeDocument/2006/relationships/image" Target="../media/image327.jpe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4.xml"/><Relationship Id="rId1" Type="http://schemas.openxmlformats.org/officeDocument/2006/relationships/vmlDrawing" Target="../drawings/vmlDrawing12.vml"/><Relationship Id="rId6" Type="http://schemas.openxmlformats.org/officeDocument/2006/relationships/image" Target="../media/image327.jpeg"/><Relationship Id="rId5" Type="http://schemas.openxmlformats.org/officeDocument/2006/relationships/image" Target="../media/image329.emf"/><Relationship Id="rId4" Type="http://schemas.openxmlformats.org/officeDocument/2006/relationships/oleObject" Target="../embeddings/oleObject12.bin"/></Relationships>
</file>

<file path=ppt/slides/_rels/slide24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24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327.jpeg"/></Relationships>
</file>

<file path=ppt/slides/_rels/slide248.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68.xml"/><Relationship Id="rId1" Type="http://schemas.openxmlformats.org/officeDocument/2006/relationships/slideLayout" Target="../slideLayouts/slideLayout30.xml"/></Relationships>
</file>

<file path=ppt/slides/_rels/slide2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327.jpeg"/><Relationship Id="rId1" Type="http://schemas.openxmlformats.org/officeDocument/2006/relationships/slideLayout" Target="../slideLayouts/slideLayout24.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image" Target="../media/image327.jpeg"/><Relationship Id="rId1" Type="http://schemas.openxmlformats.org/officeDocument/2006/relationships/slideLayout" Target="../slideLayouts/slideLayout24.xml"/><Relationship Id="rId5" Type="http://schemas.openxmlformats.org/officeDocument/2006/relationships/image" Target="../media/image332.jpeg"/><Relationship Id="rId4" Type="http://schemas.openxmlformats.org/officeDocument/2006/relationships/image" Target="../media/image331.jpeg"/></Relationships>
</file>

<file path=ppt/slides/_rels/slide251.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52.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53.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54.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3" Type="http://schemas.openxmlformats.org/officeDocument/2006/relationships/image" Target="../media/image335.jpeg"/><Relationship Id="rId2" Type="http://schemas.openxmlformats.org/officeDocument/2006/relationships/image" Target="../media/image334.png"/><Relationship Id="rId1" Type="http://schemas.openxmlformats.org/officeDocument/2006/relationships/slideLayout" Target="../slideLayouts/slideLayout28.xml"/><Relationship Id="rId5" Type="http://schemas.openxmlformats.org/officeDocument/2006/relationships/image" Target="../media/image337.jpeg"/><Relationship Id="rId4" Type="http://schemas.openxmlformats.org/officeDocument/2006/relationships/image" Target="../media/image336.jpeg"/></Relationships>
</file>

<file path=ppt/slides/_rels/slide261.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1.xml"/><Relationship Id="rId1" Type="http://schemas.openxmlformats.org/officeDocument/2006/relationships/slideLayout" Target="../slideLayouts/slideLayout30.xml"/><Relationship Id="rId4" Type="http://schemas.openxmlformats.org/officeDocument/2006/relationships/image" Target="../media/image338.png"/></Relationships>
</file>

<file path=ppt/slides/_rels/slide26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327.jpeg"/></Relationships>
</file>

<file path=ppt/slides/_rels/slide263.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3.xml"/><Relationship Id="rId1" Type="http://schemas.openxmlformats.org/officeDocument/2006/relationships/slideLayout" Target="../slideLayouts/slideLayout30.xml"/></Relationships>
</file>

<file path=ppt/slides/_rels/slide264.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265.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266.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267.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7.xml"/><Relationship Id="rId1" Type="http://schemas.openxmlformats.org/officeDocument/2006/relationships/slideLayout" Target="../slideLayouts/slideLayout30.xml"/></Relationships>
</file>

<file path=ppt/slides/_rels/slide268.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8.xml"/><Relationship Id="rId1" Type="http://schemas.openxmlformats.org/officeDocument/2006/relationships/slideLayout" Target="../slideLayouts/slideLayout30.xml"/></Relationships>
</file>

<file path=ppt/slides/_rels/slide26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79.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30.xml"/><Relationship Id="rId6" Type="http://schemas.openxmlformats.org/officeDocument/2006/relationships/image" Target="../media/image327.jpeg"/><Relationship Id="rId5" Type="http://schemas.openxmlformats.org/officeDocument/2006/relationships/image" Target="../media/image342.png"/><Relationship Id="rId4" Type="http://schemas.openxmlformats.org/officeDocument/2006/relationships/image" Target="../media/image341.png"/></Relationships>
</file>

<file path=ppt/slides/_rels/slide271.xml.rels><?xml version="1.0" encoding="UTF-8" standalone="yes"?>
<Relationships xmlns="http://schemas.openxmlformats.org/package/2006/relationships"><Relationship Id="rId8" Type="http://schemas.openxmlformats.org/officeDocument/2006/relationships/image" Target="../media/image349.jpeg"/><Relationship Id="rId3" Type="http://schemas.openxmlformats.org/officeDocument/2006/relationships/image" Target="../media/image344.jpeg"/><Relationship Id="rId7" Type="http://schemas.openxmlformats.org/officeDocument/2006/relationships/image" Target="../media/image348.jpeg"/><Relationship Id="rId2" Type="http://schemas.openxmlformats.org/officeDocument/2006/relationships/image" Target="../media/image343.jpeg"/><Relationship Id="rId1" Type="http://schemas.openxmlformats.org/officeDocument/2006/relationships/slideLayout" Target="../slideLayouts/slideLayout28.xml"/><Relationship Id="rId6" Type="http://schemas.openxmlformats.org/officeDocument/2006/relationships/image" Target="../media/image347.jpeg"/><Relationship Id="rId5" Type="http://schemas.openxmlformats.org/officeDocument/2006/relationships/image" Target="../media/image346.jpeg"/><Relationship Id="rId4" Type="http://schemas.openxmlformats.org/officeDocument/2006/relationships/image" Target="../media/image345.jpeg"/></Relationships>
</file>

<file path=ppt/slides/_rels/slide27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80.xml"/><Relationship Id="rId1" Type="http://schemas.openxmlformats.org/officeDocument/2006/relationships/slideLayout" Target="../slideLayouts/slideLayout30.xml"/><Relationship Id="rId6" Type="http://schemas.openxmlformats.org/officeDocument/2006/relationships/image" Target="../media/image352.jpeg"/><Relationship Id="rId5" Type="http://schemas.openxmlformats.org/officeDocument/2006/relationships/image" Target="../media/image351.jpeg"/><Relationship Id="rId4" Type="http://schemas.openxmlformats.org/officeDocument/2006/relationships/image" Target="../media/image350.png"/></Relationships>
</file>

<file path=ppt/slides/_rels/slide273.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8.xml"/><Relationship Id="rId5" Type="http://schemas.openxmlformats.org/officeDocument/2006/relationships/image" Target="../media/image356.png"/><Relationship Id="rId4" Type="http://schemas.openxmlformats.org/officeDocument/2006/relationships/image" Target="../media/image355.png"/></Relationships>
</file>

<file path=ppt/slides/_rels/slide274.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30.xml"/></Relationships>
</file>

<file path=ppt/slides/_rels/slide275.xml.rels><?xml version="1.0" encoding="UTF-8" standalone="yes"?>
<Relationships xmlns="http://schemas.openxmlformats.org/package/2006/relationships"><Relationship Id="rId3" Type="http://schemas.openxmlformats.org/officeDocument/2006/relationships/image" Target="../media/image357.jpe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_rels/slide27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82.xml"/><Relationship Id="rId1" Type="http://schemas.openxmlformats.org/officeDocument/2006/relationships/slideLayout" Target="../slideLayouts/slideLayout30.xml"/><Relationship Id="rId4" Type="http://schemas.openxmlformats.org/officeDocument/2006/relationships/image" Target="../media/image327.jpeg"/></Relationships>
</file>

<file path=ppt/slides/_rels/slide277.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83.xml"/><Relationship Id="rId1" Type="http://schemas.openxmlformats.org/officeDocument/2006/relationships/slideLayout" Target="../slideLayouts/slideLayout30.xml"/><Relationship Id="rId5" Type="http://schemas.openxmlformats.org/officeDocument/2006/relationships/image" Target="../media/image359.png"/><Relationship Id="rId4" Type="http://schemas.openxmlformats.org/officeDocument/2006/relationships/image" Target="../media/image358.jpeg"/></Relationships>
</file>

<file path=ppt/slides/_rels/slide278.xml.rels><?xml version="1.0" encoding="UTF-8" standalone="yes"?>
<Relationships xmlns="http://schemas.openxmlformats.org/package/2006/relationships"><Relationship Id="rId3" Type="http://schemas.openxmlformats.org/officeDocument/2006/relationships/image" Target="../media/image361.emf"/><Relationship Id="rId7" Type="http://schemas.openxmlformats.org/officeDocument/2006/relationships/image" Target="../media/image327.jpeg"/><Relationship Id="rId2" Type="http://schemas.openxmlformats.org/officeDocument/2006/relationships/image" Target="../media/image360.png"/><Relationship Id="rId1" Type="http://schemas.openxmlformats.org/officeDocument/2006/relationships/slideLayout" Target="../slideLayouts/slideLayout29.xml"/><Relationship Id="rId6" Type="http://schemas.openxmlformats.org/officeDocument/2006/relationships/image" Target="../media/image364.jpeg"/><Relationship Id="rId5" Type="http://schemas.openxmlformats.org/officeDocument/2006/relationships/image" Target="../media/image363.jpeg"/><Relationship Id="rId4" Type="http://schemas.openxmlformats.org/officeDocument/2006/relationships/image" Target="../media/image362.wmf"/></Relationships>
</file>

<file path=ppt/slides/_rels/slide279.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png"/><Relationship Id="rId1" Type="http://schemas.openxmlformats.org/officeDocument/2006/relationships/slideLayout" Target="../slideLayouts/slideLayout28.xml"/><Relationship Id="rId6" Type="http://schemas.openxmlformats.org/officeDocument/2006/relationships/image" Target="../media/image369.png"/><Relationship Id="rId5" Type="http://schemas.openxmlformats.org/officeDocument/2006/relationships/image" Target="../media/image368.png"/><Relationship Id="rId4" Type="http://schemas.openxmlformats.org/officeDocument/2006/relationships/image" Target="../media/image3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notesSlide" Target="../notesSlides/notesSlide84.xml"/><Relationship Id="rId1" Type="http://schemas.openxmlformats.org/officeDocument/2006/relationships/slideLayout" Target="../slideLayouts/slideLayout30.xml"/><Relationship Id="rId4" Type="http://schemas.openxmlformats.org/officeDocument/2006/relationships/image" Target="../media/image370.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2.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8" Type="http://schemas.openxmlformats.org/officeDocument/2006/relationships/image" Target="../media/image374.jpeg"/><Relationship Id="rId3" Type="http://schemas.openxmlformats.org/officeDocument/2006/relationships/notesSlide" Target="../notesSlides/notesSlide85.xml"/><Relationship Id="rId7" Type="http://schemas.openxmlformats.org/officeDocument/2006/relationships/image" Target="../media/image373.jpeg"/><Relationship Id="rId2" Type="http://schemas.openxmlformats.org/officeDocument/2006/relationships/slideLayout" Target="../slideLayouts/slideLayout29.xml"/><Relationship Id="rId1" Type="http://schemas.openxmlformats.org/officeDocument/2006/relationships/vmlDrawing" Target="../drawings/vmlDrawing13.vml"/><Relationship Id="rId6" Type="http://schemas.openxmlformats.org/officeDocument/2006/relationships/image" Target="../media/image371.emf"/><Relationship Id="rId5" Type="http://schemas.openxmlformats.org/officeDocument/2006/relationships/oleObject" Target="../embeddings/oleObject13.bin"/><Relationship Id="rId10" Type="http://schemas.openxmlformats.org/officeDocument/2006/relationships/image" Target="../media/image327.jpeg"/><Relationship Id="rId4" Type="http://schemas.openxmlformats.org/officeDocument/2006/relationships/image" Target="../media/image372.png"/><Relationship Id="rId9" Type="http://schemas.openxmlformats.org/officeDocument/2006/relationships/image" Target="../media/image375.jpeg"/></Relationships>
</file>

<file path=ppt/slides/_rels/slide284.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86.xml"/><Relationship Id="rId1" Type="http://schemas.openxmlformats.org/officeDocument/2006/relationships/slideLayout" Target="../slideLayouts/slideLayout29.xml"/><Relationship Id="rId4" Type="http://schemas.openxmlformats.org/officeDocument/2006/relationships/image" Target="../media/image327.jpeg"/></Relationships>
</file>

<file path=ppt/slides/_rels/slide285.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2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7.xml.rels><?xml version="1.0" encoding="UTF-8" standalone="yes"?>
<Relationships xmlns="http://schemas.openxmlformats.org/package/2006/relationships"><Relationship Id="rId8" Type="http://schemas.openxmlformats.org/officeDocument/2006/relationships/image" Target="../media/image382.jpeg"/><Relationship Id="rId3" Type="http://schemas.openxmlformats.org/officeDocument/2006/relationships/image" Target="../media/image377.jpeg"/><Relationship Id="rId7" Type="http://schemas.openxmlformats.org/officeDocument/2006/relationships/image" Target="../media/image381.jpeg"/><Relationship Id="rId2" Type="http://schemas.openxmlformats.org/officeDocument/2006/relationships/notesSlide" Target="../notesSlides/notesSlide87.xml"/><Relationship Id="rId1" Type="http://schemas.openxmlformats.org/officeDocument/2006/relationships/slideLayout" Target="../slideLayouts/slideLayout24.xml"/><Relationship Id="rId6" Type="http://schemas.openxmlformats.org/officeDocument/2006/relationships/image" Target="../media/image380.jpeg"/><Relationship Id="rId5" Type="http://schemas.openxmlformats.org/officeDocument/2006/relationships/image" Target="../media/image379.jpeg"/><Relationship Id="rId4" Type="http://schemas.openxmlformats.org/officeDocument/2006/relationships/image" Target="../media/image378.jpeg"/><Relationship Id="rId9" Type="http://schemas.openxmlformats.org/officeDocument/2006/relationships/image" Target="../media/image327.jpeg"/></Relationships>
</file>

<file path=ppt/slides/_rels/slide288.xml.rels><?xml version="1.0" encoding="UTF-8" standalone="yes"?>
<Relationships xmlns="http://schemas.openxmlformats.org/package/2006/relationships"><Relationship Id="rId8" Type="http://schemas.openxmlformats.org/officeDocument/2006/relationships/image" Target="../media/image388.jpeg"/><Relationship Id="rId3" Type="http://schemas.openxmlformats.org/officeDocument/2006/relationships/image" Target="../media/image383.jpeg"/><Relationship Id="rId7" Type="http://schemas.openxmlformats.org/officeDocument/2006/relationships/image" Target="../media/image387.jpeg"/><Relationship Id="rId2" Type="http://schemas.openxmlformats.org/officeDocument/2006/relationships/notesSlide" Target="../notesSlides/notesSlide88.xml"/><Relationship Id="rId1" Type="http://schemas.openxmlformats.org/officeDocument/2006/relationships/slideLayout" Target="../slideLayouts/slideLayout24.xml"/><Relationship Id="rId6" Type="http://schemas.openxmlformats.org/officeDocument/2006/relationships/image" Target="../media/image386.jpeg"/><Relationship Id="rId5" Type="http://schemas.openxmlformats.org/officeDocument/2006/relationships/image" Target="../media/image385.jpeg"/><Relationship Id="rId4" Type="http://schemas.openxmlformats.org/officeDocument/2006/relationships/image" Target="../media/image384.jpeg"/><Relationship Id="rId9" Type="http://schemas.openxmlformats.org/officeDocument/2006/relationships/image" Target="../media/image327.jpeg"/></Relationships>
</file>

<file path=ppt/slides/_rels/slide28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389.png"/><Relationship Id="rId1" Type="http://schemas.openxmlformats.org/officeDocument/2006/relationships/slideLayout" Target="../slideLayouts/slideLayout29.xml"/><Relationship Id="rId6" Type="http://schemas.openxmlformats.org/officeDocument/2006/relationships/image" Target="../media/image327.jpeg"/><Relationship Id="rId5" Type="http://schemas.openxmlformats.org/officeDocument/2006/relationships/image" Target="../media/image392.jpeg"/><Relationship Id="rId4" Type="http://schemas.openxmlformats.org/officeDocument/2006/relationships/image" Target="../media/image391.png"/></Relationships>
</file>

<file path=ppt/slides/_rels/slide29.xml.rels><?xml version="1.0" encoding="UTF-8" standalone="yes"?>
<Relationships xmlns="http://schemas.openxmlformats.org/package/2006/relationships"><Relationship Id="rId2" Type="http://schemas.openxmlformats.org/officeDocument/2006/relationships/hyperlink" Target="https://autograssmilk.dk/" TargetMode="External"/><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3.png"/><Relationship Id="rId1" Type="http://schemas.openxmlformats.org/officeDocument/2006/relationships/slideLayout" Target="../slideLayouts/slideLayout29.xml"/><Relationship Id="rId5" Type="http://schemas.openxmlformats.org/officeDocument/2006/relationships/image" Target="../media/image327.jpeg"/><Relationship Id="rId4" Type="http://schemas.openxmlformats.org/officeDocument/2006/relationships/image" Target="../media/image394.jpeg"/></Relationships>
</file>

<file path=ppt/slides/_rels/slide291.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notesSlide" Target="../notesSlides/notesSlide89.xml"/><Relationship Id="rId1" Type="http://schemas.openxmlformats.org/officeDocument/2006/relationships/slideLayout" Target="../slideLayouts/slideLayout31.xml"/><Relationship Id="rId5" Type="http://schemas.openxmlformats.org/officeDocument/2006/relationships/image" Target="../media/image397.jpeg"/><Relationship Id="rId4" Type="http://schemas.openxmlformats.org/officeDocument/2006/relationships/image" Target="../media/image396.jpeg"/></Relationships>
</file>

<file path=ppt/slides/_rels/slide292.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98.png"/><Relationship Id="rId1" Type="http://schemas.openxmlformats.org/officeDocument/2006/relationships/slideLayout" Target="../slideLayouts/slideLayout24.xml"/></Relationships>
</file>

<file path=ppt/slides/_rels/slide293.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1.png"/><Relationship Id="rId1" Type="http://schemas.openxmlformats.org/officeDocument/2006/relationships/slideLayout" Target="../slideLayouts/slideLayout24.xml"/><Relationship Id="rId4" Type="http://schemas.openxmlformats.org/officeDocument/2006/relationships/image" Target="../media/image327.jpe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5.xml.rels><?xml version="1.0" encoding="UTF-8" standalone="yes"?>
<Relationships xmlns="http://schemas.openxmlformats.org/package/2006/relationships"><Relationship Id="rId3" Type="http://schemas.openxmlformats.org/officeDocument/2006/relationships/image" Target="../media/image401.jpeg"/><Relationship Id="rId2" Type="http://schemas.openxmlformats.org/officeDocument/2006/relationships/image" Target="../media/image400.jpeg"/><Relationship Id="rId1" Type="http://schemas.openxmlformats.org/officeDocument/2006/relationships/slideLayout" Target="../slideLayouts/slideLayout24.xml"/><Relationship Id="rId6" Type="http://schemas.openxmlformats.org/officeDocument/2006/relationships/image" Target="../media/image327.jpeg"/><Relationship Id="rId5" Type="http://schemas.openxmlformats.org/officeDocument/2006/relationships/image" Target="../media/image403.emf"/><Relationship Id="rId4" Type="http://schemas.openxmlformats.org/officeDocument/2006/relationships/image" Target="../media/image402.jpeg"/></Relationships>
</file>

<file path=ppt/slides/_rels/slide296.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404.png"/><Relationship Id="rId1" Type="http://schemas.openxmlformats.org/officeDocument/2006/relationships/slideLayout" Target="../slideLayouts/slideLayout29.xml"/></Relationships>
</file>

<file path=ppt/slides/_rels/slide297.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90.xml"/><Relationship Id="rId1" Type="http://schemas.openxmlformats.org/officeDocument/2006/relationships/slideLayout" Target="../slideLayouts/slideLayout31.xml"/><Relationship Id="rId4" Type="http://schemas.openxmlformats.org/officeDocument/2006/relationships/image" Target="../media/image327.jpe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99.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40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slide" Target="slide305.xml"/><Relationship Id="rId3" Type="http://schemas.openxmlformats.org/officeDocument/2006/relationships/slide" Target="slide47.xml"/><Relationship Id="rId7" Type="http://schemas.openxmlformats.org/officeDocument/2006/relationships/slide" Target="slide240.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slide" Target="slide175.xml"/><Relationship Id="rId5" Type="http://schemas.openxmlformats.org/officeDocument/2006/relationships/slide" Target="slide136.xml"/><Relationship Id="rId4" Type="http://schemas.openxmlformats.org/officeDocument/2006/relationships/slide" Target="slide92.xml"/><Relationship Id="rId9" Type="http://schemas.openxmlformats.org/officeDocument/2006/relationships/slide" Target="slide316.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407.png"/><Relationship Id="rId1" Type="http://schemas.openxmlformats.org/officeDocument/2006/relationships/slideLayout" Target="../slideLayouts/slideLayout24.xml"/></Relationships>
</file>

<file path=ppt/slides/_rels/slide301.xml.rels><?xml version="1.0" encoding="UTF-8" standalone="yes"?>
<Relationships xmlns="http://schemas.openxmlformats.org/package/2006/relationships"><Relationship Id="rId3" Type="http://schemas.openxmlformats.org/officeDocument/2006/relationships/image" Target="../media/image408.jpeg"/><Relationship Id="rId2" Type="http://schemas.openxmlformats.org/officeDocument/2006/relationships/image" Target="../media/image327.jpeg"/><Relationship Id="rId1" Type="http://schemas.openxmlformats.org/officeDocument/2006/relationships/slideLayout" Target="../slideLayouts/slideLayout32.xml"/><Relationship Id="rId6" Type="http://schemas.openxmlformats.org/officeDocument/2006/relationships/image" Target="../media/image411.png"/><Relationship Id="rId5" Type="http://schemas.openxmlformats.org/officeDocument/2006/relationships/image" Target="../media/image410.jpeg"/><Relationship Id="rId4" Type="http://schemas.openxmlformats.org/officeDocument/2006/relationships/image" Target="../media/image409.jpeg"/></Relationships>
</file>

<file path=ppt/slides/_rels/slide302.xml.rels><?xml version="1.0" encoding="UTF-8" standalone="yes"?>
<Relationships xmlns="http://schemas.openxmlformats.org/package/2006/relationships"><Relationship Id="rId8" Type="http://schemas.openxmlformats.org/officeDocument/2006/relationships/image" Target="../media/image418.jpeg"/><Relationship Id="rId3" Type="http://schemas.openxmlformats.org/officeDocument/2006/relationships/image" Target="../media/image413.jpeg"/><Relationship Id="rId7" Type="http://schemas.openxmlformats.org/officeDocument/2006/relationships/image" Target="../media/image417.jpeg"/><Relationship Id="rId2" Type="http://schemas.openxmlformats.org/officeDocument/2006/relationships/image" Target="../media/image412.jpeg"/><Relationship Id="rId1" Type="http://schemas.openxmlformats.org/officeDocument/2006/relationships/slideLayout" Target="../slideLayouts/slideLayout24.xml"/><Relationship Id="rId6" Type="http://schemas.openxmlformats.org/officeDocument/2006/relationships/image" Target="../media/image416.jpeg"/><Relationship Id="rId5" Type="http://schemas.openxmlformats.org/officeDocument/2006/relationships/image" Target="../media/image415.jpeg"/><Relationship Id="rId10" Type="http://schemas.openxmlformats.org/officeDocument/2006/relationships/image" Target="../media/image327.jpeg"/><Relationship Id="rId4" Type="http://schemas.openxmlformats.org/officeDocument/2006/relationships/image" Target="../media/image414.png"/><Relationship Id="rId9" Type="http://schemas.openxmlformats.org/officeDocument/2006/relationships/image" Target="../media/image419.jpeg"/></Relationships>
</file>

<file path=ppt/slides/_rels/slide30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image" Target="../media/image420.jpeg"/><Relationship Id="rId1" Type="http://schemas.openxmlformats.org/officeDocument/2006/relationships/slideLayout" Target="../slideLayouts/slideLayout24.xml"/><Relationship Id="rId4" Type="http://schemas.openxmlformats.org/officeDocument/2006/relationships/image" Target="../media/image422.jpeg"/></Relationships>
</file>

<file path=ppt/slides/_rels/slide304.xml.rels><?xml version="1.0" encoding="UTF-8" standalone="yes"?>
<Relationships xmlns="http://schemas.openxmlformats.org/package/2006/relationships"><Relationship Id="rId2" Type="http://schemas.openxmlformats.org/officeDocument/2006/relationships/image" Target="../media/image327.jpeg"/><Relationship Id="rId1" Type="http://schemas.openxmlformats.org/officeDocument/2006/relationships/slideLayout" Target="../slideLayouts/slideLayout3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6.xml.rels><?xml version="1.0" encoding="UTF-8" standalone="yes"?>
<Relationships xmlns="http://schemas.openxmlformats.org/package/2006/relationships"><Relationship Id="rId3" Type="http://schemas.openxmlformats.org/officeDocument/2006/relationships/image" Target="../media/image424.png"/><Relationship Id="rId2" Type="http://schemas.openxmlformats.org/officeDocument/2006/relationships/image" Target="../media/image423.png"/><Relationship Id="rId1" Type="http://schemas.openxmlformats.org/officeDocument/2006/relationships/slideLayout" Target="../slideLayouts/slideLayout25.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08.xml.rels><?xml version="1.0" encoding="UTF-8" standalone="yes"?>
<Relationships xmlns="http://schemas.openxmlformats.org/package/2006/relationships"><Relationship Id="rId2" Type="http://schemas.openxmlformats.org/officeDocument/2006/relationships/image" Target="../media/image425.png"/><Relationship Id="rId1" Type="http://schemas.openxmlformats.org/officeDocument/2006/relationships/slideLayout" Target="../slideLayouts/slideLayout56.xml"/></Relationships>
</file>

<file path=ppt/slides/_rels/slide309.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pn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56.xml"/></Relationships>
</file>

<file path=ppt/slides/_rels/slide311.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56.xml"/><Relationship Id="rId5" Type="http://schemas.openxmlformats.org/officeDocument/2006/relationships/image" Target="../media/image432.png"/><Relationship Id="rId4" Type="http://schemas.openxmlformats.org/officeDocument/2006/relationships/image" Target="../media/image431.png"/></Relationships>
</file>

<file path=ppt/slides/_rels/slide312.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56.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6.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56.xml"/><Relationship Id="rId1" Type="http://schemas.openxmlformats.org/officeDocument/2006/relationships/vmlDrawing" Target="../drawings/vmlDrawing14.vml"/><Relationship Id="rId4" Type="http://schemas.openxmlformats.org/officeDocument/2006/relationships/image" Target="../media/image434.png"/></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8.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57.xml"/></Relationships>
</file>

<file path=ppt/slides/_rels/slide319.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57.xml"/></Relationships>
</file>

<file path=ppt/slides/_rels/slide321.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5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3.xml.rels><?xml version="1.0" encoding="UTF-8" standalone="yes"?>
<Relationships xmlns="http://schemas.openxmlformats.org/package/2006/relationships"><Relationship Id="rId3" Type="http://schemas.openxmlformats.org/officeDocument/2006/relationships/image" Target="../media/image441.png"/><Relationship Id="rId2" Type="http://schemas.openxmlformats.org/officeDocument/2006/relationships/image" Target="../media/image440.png"/><Relationship Id="rId1" Type="http://schemas.openxmlformats.org/officeDocument/2006/relationships/slideLayout" Target="../slideLayouts/slideLayout57.xml"/></Relationships>
</file>

<file path=ppt/slides/_rels/slide324.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57.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6.xml.rels><?xml version="1.0" encoding="UTF-8" standalone="yes"?>
<Relationships xmlns="http://schemas.openxmlformats.org/package/2006/relationships"><Relationship Id="rId3" Type="http://schemas.openxmlformats.org/officeDocument/2006/relationships/image" Target="../media/image444.png"/><Relationship Id="rId2" Type="http://schemas.openxmlformats.org/officeDocument/2006/relationships/image" Target="../media/image443.png"/><Relationship Id="rId1" Type="http://schemas.openxmlformats.org/officeDocument/2006/relationships/slideLayout" Target="../slideLayouts/slideLayout57.xml"/><Relationship Id="rId5" Type="http://schemas.openxmlformats.org/officeDocument/2006/relationships/image" Target="../media/image446.png"/><Relationship Id="rId4" Type="http://schemas.openxmlformats.org/officeDocument/2006/relationships/image" Target="../media/image445.png"/></Relationships>
</file>

<file path=ppt/slides/_rels/slide327.xml.rels><?xml version="1.0" encoding="UTF-8" standalone="yes"?>
<Relationships xmlns="http://schemas.openxmlformats.org/package/2006/relationships"><Relationship Id="rId3" Type="http://schemas.openxmlformats.org/officeDocument/2006/relationships/image" Target="../media/image448.png"/><Relationship Id="rId2" Type="http://schemas.openxmlformats.org/officeDocument/2006/relationships/image" Target="../media/image447.png"/><Relationship Id="rId1" Type="http://schemas.openxmlformats.org/officeDocument/2006/relationships/slideLayout" Target="../slideLayouts/slideLayout57.xml"/></Relationships>
</file>

<file path=ppt/slides/_rels/slide328.xml.rels><?xml version="1.0" encoding="UTF-8" standalone="yes"?>
<Relationships xmlns="http://schemas.openxmlformats.org/package/2006/relationships"><Relationship Id="rId2" Type="http://schemas.openxmlformats.org/officeDocument/2006/relationships/image" Target="../media/image449.jpeg"/><Relationship Id="rId1" Type="http://schemas.openxmlformats.org/officeDocument/2006/relationships/slideLayout" Target="../slideLayouts/slideLayout57.xml"/></Relationships>
</file>

<file path=ppt/slides/_rels/slide329.xml.rels><?xml version="1.0" encoding="UTF-8" standalone="yes"?>
<Relationships xmlns="http://schemas.openxmlformats.org/package/2006/relationships"><Relationship Id="rId3" Type="http://schemas.openxmlformats.org/officeDocument/2006/relationships/image" Target="../media/image451.jpeg"/><Relationship Id="rId2" Type="http://schemas.openxmlformats.org/officeDocument/2006/relationships/image" Target="../media/image450.jpeg"/><Relationship Id="rId1" Type="http://schemas.openxmlformats.org/officeDocument/2006/relationships/slideLayout" Target="../slideLayouts/slideLayout57.xml"/><Relationship Id="rId6" Type="http://schemas.openxmlformats.org/officeDocument/2006/relationships/image" Target="../media/image454.jpeg"/><Relationship Id="rId5" Type="http://schemas.openxmlformats.org/officeDocument/2006/relationships/image" Target="../media/image453.jpeg"/><Relationship Id="rId4" Type="http://schemas.openxmlformats.org/officeDocument/2006/relationships/image" Target="../media/image452.jpeg"/></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330.xml.rels><?xml version="1.0" encoding="UTF-8" standalone="yes"?>
<Relationships xmlns="http://schemas.openxmlformats.org/package/2006/relationships"><Relationship Id="rId2" Type="http://schemas.openxmlformats.org/officeDocument/2006/relationships/image" Target="../media/image455.wmf"/><Relationship Id="rId1" Type="http://schemas.openxmlformats.org/officeDocument/2006/relationships/slideLayout" Target="../slideLayouts/slideLayout57.xml"/></Relationships>
</file>

<file path=ppt/slides/_rels/slide331.xml.rels><?xml version="1.0" encoding="UTF-8" standalone="yes"?>
<Relationships xmlns="http://schemas.openxmlformats.org/package/2006/relationships"><Relationship Id="rId3" Type="http://schemas.openxmlformats.org/officeDocument/2006/relationships/image" Target="../media/image457.jpeg"/><Relationship Id="rId2" Type="http://schemas.openxmlformats.org/officeDocument/2006/relationships/image" Target="../media/image456.jpeg"/><Relationship Id="rId1" Type="http://schemas.openxmlformats.org/officeDocument/2006/relationships/slideLayout" Target="../slideLayouts/slideLayout57.xml"/><Relationship Id="rId5" Type="http://schemas.openxmlformats.org/officeDocument/2006/relationships/image" Target="../media/image459.png"/><Relationship Id="rId4" Type="http://schemas.openxmlformats.org/officeDocument/2006/relationships/image" Target="../media/image458.jpeg"/></Relationships>
</file>

<file path=ppt/slides/_rels/slide332.xml.rels><?xml version="1.0" encoding="UTF-8" standalone="yes"?>
<Relationships xmlns="http://schemas.openxmlformats.org/package/2006/relationships"><Relationship Id="rId3" Type="http://schemas.openxmlformats.org/officeDocument/2006/relationships/image" Target="../media/image461.png"/><Relationship Id="rId2" Type="http://schemas.openxmlformats.org/officeDocument/2006/relationships/image" Target="../media/image460.jpeg"/><Relationship Id="rId1" Type="http://schemas.openxmlformats.org/officeDocument/2006/relationships/slideLayout" Target="../slideLayouts/slideLayout57.xml"/></Relationships>
</file>

<file path=ppt/slides/_rels/slide333.xml.rels><?xml version="1.0" encoding="UTF-8" standalone="yes"?>
<Relationships xmlns="http://schemas.openxmlformats.org/package/2006/relationships"><Relationship Id="rId3" Type="http://schemas.openxmlformats.org/officeDocument/2006/relationships/image" Target="../media/image463.jpeg"/><Relationship Id="rId2" Type="http://schemas.openxmlformats.org/officeDocument/2006/relationships/image" Target="../media/image462.png"/><Relationship Id="rId1" Type="http://schemas.openxmlformats.org/officeDocument/2006/relationships/slideLayout" Target="../slideLayouts/slideLayout57.xml"/><Relationship Id="rId4" Type="http://schemas.openxmlformats.org/officeDocument/2006/relationships/image" Target="../media/image464.png"/></Relationships>
</file>

<file path=ppt/slides/_rels/slide334.xml.rels><?xml version="1.0" encoding="UTF-8" standalone="yes"?>
<Relationships xmlns="http://schemas.openxmlformats.org/package/2006/relationships"><Relationship Id="rId2" Type="http://schemas.openxmlformats.org/officeDocument/2006/relationships/image" Target="../media/image465.wmf"/><Relationship Id="rId1" Type="http://schemas.openxmlformats.org/officeDocument/2006/relationships/slideLayout" Target="../slideLayouts/slideLayout57.xml"/></Relationships>
</file>

<file path=ppt/slides/_rels/slide335.xml.rels><?xml version="1.0" encoding="UTF-8" standalone="yes"?>
<Relationships xmlns="http://schemas.openxmlformats.org/package/2006/relationships"><Relationship Id="rId2" Type="http://schemas.openxmlformats.org/officeDocument/2006/relationships/image" Target="../media/image466.png"/><Relationship Id="rId1" Type="http://schemas.openxmlformats.org/officeDocument/2006/relationships/slideLayout" Target="../slideLayouts/slideLayout57.xml"/></Relationships>
</file>

<file path=ppt/slides/_rels/slide336.xml.rels><?xml version="1.0" encoding="UTF-8" standalone="yes"?>
<Relationships xmlns="http://schemas.openxmlformats.org/package/2006/relationships"><Relationship Id="rId8" Type="http://schemas.openxmlformats.org/officeDocument/2006/relationships/image" Target="../media/image473.png"/><Relationship Id="rId3" Type="http://schemas.openxmlformats.org/officeDocument/2006/relationships/image" Target="../media/image468.png"/><Relationship Id="rId7" Type="http://schemas.openxmlformats.org/officeDocument/2006/relationships/image" Target="../media/image472.wmf"/><Relationship Id="rId2" Type="http://schemas.openxmlformats.org/officeDocument/2006/relationships/image" Target="../media/image467.png"/><Relationship Id="rId1" Type="http://schemas.openxmlformats.org/officeDocument/2006/relationships/slideLayout" Target="../slideLayouts/slideLayout57.xml"/><Relationship Id="rId6" Type="http://schemas.openxmlformats.org/officeDocument/2006/relationships/image" Target="../media/image471.png"/><Relationship Id="rId5" Type="http://schemas.openxmlformats.org/officeDocument/2006/relationships/image" Target="../media/image470.png"/><Relationship Id="rId4" Type="http://schemas.openxmlformats.org/officeDocument/2006/relationships/image" Target="../media/image469.png"/></Relationships>
</file>

<file path=ppt/slides/_rels/slide337.xml.rels><?xml version="1.0" encoding="UTF-8" standalone="yes"?>
<Relationships xmlns="http://schemas.openxmlformats.org/package/2006/relationships"><Relationship Id="rId3" Type="http://schemas.openxmlformats.org/officeDocument/2006/relationships/image" Target="../media/image468.png"/><Relationship Id="rId7" Type="http://schemas.openxmlformats.org/officeDocument/2006/relationships/image" Target="../media/image477.jpeg"/><Relationship Id="rId2" Type="http://schemas.openxmlformats.org/officeDocument/2006/relationships/image" Target="../media/image467.png"/><Relationship Id="rId1" Type="http://schemas.openxmlformats.org/officeDocument/2006/relationships/slideLayout" Target="../slideLayouts/slideLayout57.xml"/><Relationship Id="rId6" Type="http://schemas.openxmlformats.org/officeDocument/2006/relationships/image" Target="../media/image476.jpeg"/><Relationship Id="rId5" Type="http://schemas.openxmlformats.org/officeDocument/2006/relationships/image" Target="../media/image475.jpeg"/><Relationship Id="rId4" Type="http://schemas.openxmlformats.org/officeDocument/2006/relationships/image" Target="../media/image474.jpeg"/></Relationships>
</file>

<file path=ppt/slides/_rels/slide338.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image" Target="../media/image467.png"/><Relationship Id="rId1" Type="http://schemas.openxmlformats.org/officeDocument/2006/relationships/slideLayout" Target="../slideLayouts/slideLayout57.xml"/><Relationship Id="rId5" Type="http://schemas.openxmlformats.org/officeDocument/2006/relationships/image" Target="../media/image479.png"/><Relationship Id="rId4" Type="http://schemas.openxmlformats.org/officeDocument/2006/relationships/image" Target="../media/image478.wmf"/></Relationships>
</file>

<file path=ppt/slides/_rels/slide339.xml.rels><?xml version="1.0" encoding="UTF-8" standalone="yes"?>
<Relationships xmlns="http://schemas.openxmlformats.org/package/2006/relationships"><Relationship Id="rId2" Type="http://schemas.openxmlformats.org/officeDocument/2006/relationships/image" Target="../media/image480.jpe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image" Target="../media/image481.jpeg"/><Relationship Id="rId1" Type="http://schemas.openxmlformats.org/officeDocument/2006/relationships/slideLayout" Target="../slideLayouts/slideLayout57.xml"/></Relationships>
</file>

<file path=ppt/slides/_rels/slide341.xml.rels><?xml version="1.0" encoding="UTF-8" standalone="yes"?>
<Relationships xmlns="http://schemas.openxmlformats.org/package/2006/relationships"><Relationship Id="rId3" Type="http://schemas.openxmlformats.org/officeDocument/2006/relationships/image" Target="../media/image483.jpeg"/><Relationship Id="rId2" Type="http://schemas.openxmlformats.org/officeDocument/2006/relationships/image" Target="../media/image482.jpeg"/><Relationship Id="rId1" Type="http://schemas.openxmlformats.org/officeDocument/2006/relationships/slideLayout" Target="../slideLayouts/slideLayout57.xml"/><Relationship Id="rId5" Type="http://schemas.openxmlformats.org/officeDocument/2006/relationships/image" Target="../media/image485.jpeg"/><Relationship Id="rId4" Type="http://schemas.openxmlformats.org/officeDocument/2006/relationships/image" Target="../media/image484.jpeg"/></Relationships>
</file>

<file path=ppt/slides/_rels/slide342.xml.rels><?xml version="1.0" encoding="UTF-8" standalone="yes"?>
<Relationships xmlns="http://schemas.openxmlformats.org/package/2006/relationships"><Relationship Id="rId3" Type="http://schemas.openxmlformats.org/officeDocument/2006/relationships/image" Target="../media/image487.jpeg"/><Relationship Id="rId2" Type="http://schemas.openxmlformats.org/officeDocument/2006/relationships/image" Target="../media/image486.jpeg"/><Relationship Id="rId1" Type="http://schemas.openxmlformats.org/officeDocument/2006/relationships/slideLayout" Target="../slideLayouts/slideLayout57.xml"/><Relationship Id="rId5" Type="http://schemas.openxmlformats.org/officeDocument/2006/relationships/image" Target="../media/image489.jpeg"/><Relationship Id="rId4" Type="http://schemas.openxmlformats.org/officeDocument/2006/relationships/image" Target="../media/image488.jpe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48.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60.xml"/></Relationships>
</file>

<file path=ppt/slides/_rels/slide349.xml.rels><?xml version="1.0" encoding="UTF-8" standalone="yes"?>
<Relationships xmlns="http://schemas.openxmlformats.org/package/2006/relationships"><Relationship Id="rId2" Type="http://schemas.openxmlformats.org/officeDocument/2006/relationships/image" Target="../media/image491.png"/><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50.xml.rels><?xml version="1.0" encoding="UTF-8" standalone="yes"?>
<Relationships xmlns="http://schemas.openxmlformats.org/package/2006/relationships"><Relationship Id="rId3" Type="http://schemas.openxmlformats.org/officeDocument/2006/relationships/image" Target="../media/image493.jpeg"/><Relationship Id="rId7" Type="http://schemas.openxmlformats.org/officeDocument/2006/relationships/image" Target="../media/image497.jpeg"/><Relationship Id="rId2" Type="http://schemas.openxmlformats.org/officeDocument/2006/relationships/image" Target="../media/image492.jpeg"/><Relationship Id="rId1" Type="http://schemas.openxmlformats.org/officeDocument/2006/relationships/slideLayout" Target="../slideLayouts/slideLayout60.xml"/><Relationship Id="rId6" Type="http://schemas.openxmlformats.org/officeDocument/2006/relationships/image" Target="../media/image496.jpeg"/><Relationship Id="rId5" Type="http://schemas.openxmlformats.org/officeDocument/2006/relationships/image" Target="../media/image495.jpeg"/><Relationship Id="rId4" Type="http://schemas.openxmlformats.org/officeDocument/2006/relationships/image" Target="../media/image494.jpeg"/></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4.xml.rels><?xml version="1.0" encoding="UTF-8" standalone="yes"?>
<Relationships xmlns="http://schemas.openxmlformats.org/package/2006/relationships"><Relationship Id="rId2" Type="http://schemas.openxmlformats.org/officeDocument/2006/relationships/image" Target="../media/image498.png"/><Relationship Id="rId1" Type="http://schemas.openxmlformats.org/officeDocument/2006/relationships/slideLayout" Target="../slideLayouts/slideLayout60.xml"/></Relationships>
</file>

<file path=ppt/slides/_rels/slide355.xml.rels><?xml version="1.0" encoding="UTF-8" standalone="yes"?>
<Relationships xmlns="http://schemas.openxmlformats.org/package/2006/relationships"><Relationship Id="rId3" Type="http://schemas.openxmlformats.org/officeDocument/2006/relationships/image" Target="../media/image500.jpeg"/><Relationship Id="rId2" Type="http://schemas.openxmlformats.org/officeDocument/2006/relationships/image" Target="../media/image499.jpeg"/><Relationship Id="rId1" Type="http://schemas.openxmlformats.org/officeDocument/2006/relationships/slideLayout" Target="../slideLayouts/slideLayout60.xml"/><Relationship Id="rId4" Type="http://schemas.openxmlformats.org/officeDocument/2006/relationships/image" Target="../media/image501.jpeg"/></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57.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image" Target="../media/image502.png"/><Relationship Id="rId1" Type="http://schemas.openxmlformats.org/officeDocument/2006/relationships/slideLayout" Target="../slideLayouts/slideLayout60.xml"/></Relationships>
</file>

<file path=ppt/slides/_rels/slide358.xml.rels><?xml version="1.0" encoding="UTF-8" standalone="yes"?>
<Relationships xmlns="http://schemas.openxmlformats.org/package/2006/relationships"><Relationship Id="rId3" Type="http://schemas.openxmlformats.org/officeDocument/2006/relationships/image" Target="../media/image505.jpeg"/><Relationship Id="rId2" Type="http://schemas.openxmlformats.org/officeDocument/2006/relationships/image" Target="../media/image504.jpeg"/><Relationship Id="rId1" Type="http://schemas.openxmlformats.org/officeDocument/2006/relationships/slideLayout" Target="../slideLayouts/slideLayout60.xml"/><Relationship Id="rId4" Type="http://schemas.openxmlformats.org/officeDocument/2006/relationships/image" Target="../media/image506.jpeg"/></Relationships>
</file>

<file path=ppt/slides/_rels/slide359.xml.rels><?xml version="1.0" encoding="UTF-8" standalone="yes"?>
<Relationships xmlns="http://schemas.openxmlformats.org/package/2006/relationships"><Relationship Id="rId2" Type="http://schemas.openxmlformats.org/officeDocument/2006/relationships/image" Target="../media/image507.png"/><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1.xml.rels><?xml version="1.0" encoding="UTF-8" standalone="yes"?>
<Relationships xmlns="http://schemas.openxmlformats.org/package/2006/relationships"><Relationship Id="rId3" Type="http://schemas.openxmlformats.org/officeDocument/2006/relationships/image" Target="../media/image509.emf"/><Relationship Id="rId2" Type="http://schemas.openxmlformats.org/officeDocument/2006/relationships/image" Target="../media/image508.emf"/><Relationship Id="rId1" Type="http://schemas.openxmlformats.org/officeDocument/2006/relationships/slideLayout" Target="../slideLayouts/slideLayout60.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65.xml.rels><?xml version="1.0" encoding="UTF-8" standalone="yes"?>
<Relationships xmlns="http://schemas.openxmlformats.org/package/2006/relationships"><Relationship Id="rId2" Type="http://schemas.openxmlformats.org/officeDocument/2006/relationships/image" Target="../media/image510.emf"/><Relationship Id="rId1" Type="http://schemas.openxmlformats.org/officeDocument/2006/relationships/slideLayout" Target="../slideLayouts/slideLayout60.xml"/></Relationships>
</file>

<file path=ppt/slides/_rels/slide366.xml.rels><?xml version="1.0" encoding="UTF-8" standalone="yes"?>
<Relationships xmlns="http://schemas.openxmlformats.org/package/2006/relationships"><Relationship Id="rId3" Type="http://schemas.openxmlformats.org/officeDocument/2006/relationships/image" Target="../media/image512.jpeg"/><Relationship Id="rId2" Type="http://schemas.openxmlformats.org/officeDocument/2006/relationships/image" Target="../media/image511.jpeg"/><Relationship Id="rId1" Type="http://schemas.openxmlformats.org/officeDocument/2006/relationships/slideLayout" Target="../slideLayouts/slideLayout60.xml"/></Relationships>
</file>

<file path=ppt/slides/_rels/slide367.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60.xml"/><Relationship Id="rId5" Type="http://schemas.openxmlformats.org/officeDocument/2006/relationships/image" Target="../media/image516.jpeg"/><Relationship Id="rId4" Type="http://schemas.openxmlformats.org/officeDocument/2006/relationships/image" Target="../media/image515.jpeg"/></Relationships>
</file>

<file path=ppt/slides/_rels/slide368.xml.rels><?xml version="1.0" encoding="UTF-8" standalone="yes"?>
<Relationships xmlns="http://schemas.openxmlformats.org/package/2006/relationships"><Relationship Id="rId2" Type="http://schemas.openxmlformats.org/officeDocument/2006/relationships/image" Target="../media/image517.png"/><Relationship Id="rId1" Type="http://schemas.openxmlformats.org/officeDocument/2006/relationships/slideLayout" Target="../slideLayouts/slideLayout60.xml"/></Relationships>
</file>

<file path=ppt/slides/_rels/slide369.xml.rels><?xml version="1.0" encoding="UTF-8" standalone="yes"?>
<Relationships xmlns="http://schemas.openxmlformats.org/package/2006/relationships"><Relationship Id="rId2" Type="http://schemas.openxmlformats.org/officeDocument/2006/relationships/image" Target="../media/image518.png"/><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37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60.xml"/></Relationships>
</file>

<file path=ppt/slides/_rels/slide374.xml.rels><?xml version="1.0" encoding="UTF-8" standalone="yes"?>
<Relationships xmlns="http://schemas.openxmlformats.org/package/2006/relationships"><Relationship Id="rId3" Type="http://schemas.openxmlformats.org/officeDocument/2006/relationships/image" Target="../media/image520.jpg"/><Relationship Id="rId2" Type="http://schemas.openxmlformats.org/officeDocument/2006/relationships/image" Target="../media/image519.jpg"/><Relationship Id="rId1" Type="http://schemas.openxmlformats.org/officeDocument/2006/relationships/slideLayout" Target="../slideLayouts/slideLayout60.xml"/><Relationship Id="rId4" Type="http://schemas.openxmlformats.org/officeDocument/2006/relationships/image" Target="../media/image521.jpg"/></Relationships>
</file>

<file path=ppt/slides/_rels/slide375.xml.rels><?xml version="1.0" encoding="UTF-8" standalone="yes"?>
<Relationships xmlns="http://schemas.openxmlformats.org/package/2006/relationships"><Relationship Id="rId3" Type="http://schemas.openxmlformats.org/officeDocument/2006/relationships/image" Target="../media/image523.jpeg"/><Relationship Id="rId7" Type="http://schemas.openxmlformats.org/officeDocument/2006/relationships/image" Target="../media/image527.jpg"/><Relationship Id="rId2" Type="http://schemas.openxmlformats.org/officeDocument/2006/relationships/image" Target="../media/image522.png"/><Relationship Id="rId1" Type="http://schemas.openxmlformats.org/officeDocument/2006/relationships/slideLayout" Target="../slideLayouts/slideLayout60.xml"/><Relationship Id="rId6" Type="http://schemas.openxmlformats.org/officeDocument/2006/relationships/image" Target="../media/image526.jpg"/><Relationship Id="rId5" Type="http://schemas.openxmlformats.org/officeDocument/2006/relationships/image" Target="../media/image525.jpg"/><Relationship Id="rId4" Type="http://schemas.openxmlformats.org/officeDocument/2006/relationships/image" Target="../media/image524.jpeg"/></Relationships>
</file>

<file path=ppt/slides/_rels/slide376.xml.rels><?xml version="1.0" encoding="UTF-8" standalone="yes"?>
<Relationships xmlns="http://schemas.openxmlformats.org/package/2006/relationships"><Relationship Id="rId2" Type="http://schemas.openxmlformats.org/officeDocument/2006/relationships/image" Target="../media/image528.png"/><Relationship Id="rId1" Type="http://schemas.openxmlformats.org/officeDocument/2006/relationships/slideLayout" Target="../slideLayouts/slideLayout60.xml"/></Relationships>
</file>

<file path=ppt/slides/_rels/slide377.xml.rels><?xml version="1.0" encoding="UTF-8" standalone="yes"?>
<Relationships xmlns="http://schemas.openxmlformats.org/package/2006/relationships"><Relationship Id="rId3" Type="http://schemas.openxmlformats.org/officeDocument/2006/relationships/image" Target="../media/image530.jpg"/><Relationship Id="rId2" Type="http://schemas.openxmlformats.org/officeDocument/2006/relationships/image" Target="../media/image529.jpeg"/><Relationship Id="rId1" Type="http://schemas.openxmlformats.org/officeDocument/2006/relationships/slideLayout" Target="../slideLayouts/slideLayout60.xml"/></Relationships>
</file>

<file path=ppt/slides/_rels/slide378.xml.rels><?xml version="1.0" encoding="UTF-8" standalone="yes"?>
<Relationships xmlns="http://schemas.openxmlformats.org/package/2006/relationships"><Relationship Id="rId2" Type="http://schemas.openxmlformats.org/officeDocument/2006/relationships/image" Target="../media/image531.emf"/><Relationship Id="rId1" Type="http://schemas.openxmlformats.org/officeDocument/2006/relationships/slideLayout" Target="../slideLayouts/slideLayout60.xml"/></Relationships>
</file>

<file path=ppt/slides/_rels/slide379.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80.xml.rels><?xml version="1.0" encoding="UTF-8" standalone="yes"?>
<Relationships xmlns="http://schemas.openxmlformats.org/package/2006/relationships"><Relationship Id="rId3" Type="http://schemas.openxmlformats.org/officeDocument/2006/relationships/image" Target="../media/image534.png"/><Relationship Id="rId2" Type="http://schemas.openxmlformats.org/officeDocument/2006/relationships/image" Target="../media/image533.png"/><Relationship Id="rId1" Type="http://schemas.openxmlformats.org/officeDocument/2006/relationships/slideLayout" Target="../slideLayouts/slideLayout60.xml"/></Relationships>
</file>

<file path=ppt/slides/_rels/slide381.xml.rels><?xml version="1.0" encoding="UTF-8" standalone="yes"?>
<Relationships xmlns="http://schemas.openxmlformats.org/package/2006/relationships"><Relationship Id="rId3" Type="http://schemas.openxmlformats.org/officeDocument/2006/relationships/image" Target="../media/image536.jpeg"/><Relationship Id="rId2" Type="http://schemas.openxmlformats.org/officeDocument/2006/relationships/image" Target="../media/image535.jpeg"/><Relationship Id="rId1" Type="http://schemas.openxmlformats.org/officeDocument/2006/relationships/slideLayout" Target="../slideLayouts/slideLayout60.xml"/></Relationships>
</file>

<file path=ppt/slides/_rels/slide382.xml.rels><?xml version="1.0" encoding="UTF-8" standalone="yes"?>
<Relationships xmlns="http://schemas.openxmlformats.org/package/2006/relationships"><Relationship Id="rId3" Type="http://schemas.openxmlformats.org/officeDocument/2006/relationships/image" Target="../media/image538.jpeg"/><Relationship Id="rId2" Type="http://schemas.openxmlformats.org/officeDocument/2006/relationships/image" Target="../media/image537.jpeg"/><Relationship Id="rId1" Type="http://schemas.openxmlformats.org/officeDocument/2006/relationships/slideLayout" Target="../slideLayouts/slideLayout60.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1.xml"/><Relationship Id="rId1" Type="http://schemas.openxmlformats.org/officeDocument/2006/relationships/vmlDrawing" Target="../drawings/vmlDrawing2.v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0.xml"/><Relationship Id="rId1" Type="http://schemas.openxmlformats.org/officeDocument/2006/relationships/vmlDrawing" Target="../drawings/vmlDrawing3.v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56.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0.xml"/><Relationship Id="rId1" Type="http://schemas.openxmlformats.org/officeDocument/2006/relationships/vmlDrawing" Target="../drawings/vmlDrawing5.vml"/><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0.xml"/><Relationship Id="rId1" Type="http://schemas.openxmlformats.org/officeDocument/2006/relationships/vmlDrawing" Target="../drawings/vmlDrawing6.vml"/><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7.bin"/><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69.emf"/><Relationship Id="rId4" Type="http://schemas.openxmlformats.org/officeDocument/2006/relationships/oleObject" Target="../embeddings/oleObject8.bin"/></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xml"/><Relationship Id="rId1" Type="http://schemas.openxmlformats.org/officeDocument/2006/relationships/vmlDrawing" Target="../drawings/vmlDrawing9.vml"/><Relationship Id="rId4" Type="http://schemas.openxmlformats.org/officeDocument/2006/relationships/image" Target="../media/image70.emf"/></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89.jpeg"/></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www.google.ie/url?sa=i&amp;rct=j&amp;q=&amp;esrc=s&amp;source=images&amp;cd=&amp;cad=rja&amp;uact=8&amp;ved=0ahUKEwiLodyshL_YAhWIA8AKHbiVB4QQjRwIBw&amp;url=https://www.grasstecgroup.com/agri-services/2014/01/01/grass-rotation-planner/&amp;psig=AOvVaw0xrFQpbFTDBP2ifxPIMVoH&amp;ust=1515180222955498" TargetMode="External"/><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7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8.xml"/><Relationship Id="rId1" Type="http://schemas.openxmlformats.org/officeDocument/2006/relationships/tags" Target="../tags/tag2.xml"/><Relationship Id="rId5" Type="http://schemas.openxmlformats.org/officeDocument/2006/relationships/image" Target="../media/image103.png"/><Relationship Id="rId4" Type="http://schemas.openxmlformats.org/officeDocument/2006/relationships/image" Target="../media/image102.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0.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xml"/><Relationship Id="rId1" Type="http://schemas.openxmlformats.org/officeDocument/2006/relationships/vmlDrawing" Target="../drawings/vmlDrawing10.vml"/><Relationship Id="rId5" Type="http://schemas.openxmlformats.org/officeDocument/2006/relationships/image" Target="../media/image114.emf"/><Relationship Id="rId4" Type="http://schemas.openxmlformats.org/officeDocument/2006/relationships/oleObject" Target="../embeddings/oleObject10.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4255" y="1671783"/>
            <a:ext cx="7823673" cy="3879272"/>
          </a:xfrm>
        </p:spPr>
        <p:txBody>
          <a:bodyPr/>
          <a:lstStyle/>
          <a:p>
            <a:pPr algn="l"/>
            <a:r>
              <a:rPr lang="en-GB" sz="1600" dirty="0"/>
              <a:t>Shared Innovation Space for Sustainable Productivity of Grasslands in Europe</a:t>
            </a:r>
            <a:r>
              <a:rPr lang="nl-NL" sz="1600" dirty="0"/>
              <a:t/>
            </a:r>
            <a:br>
              <a:rPr lang="nl-NL" sz="1600" dirty="0"/>
            </a:br>
            <a:r>
              <a:rPr lang="nl-NL" sz="1600" dirty="0" smtClean="0"/>
              <a:t/>
            </a:r>
            <a:br>
              <a:rPr lang="nl-NL" sz="1600" dirty="0" smtClean="0"/>
            </a:br>
            <a:r>
              <a:rPr lang="en-GB" sz="1600" dirty="0" smtClean="0"/>
              <a:t>Project </a:t>
            </a:r>
            <a:r>
              <a:rPr lang="en-GB" sz="1600" dirty="0"/>
              <a:t>Acronym: </a:t>
            </a:r>
            <a:r>
              <a:rPr lang="en-GB" sz="1600" u="sng" dirty="0"/>
              <a:t>Inno4Grass</a:t>
            </a:r>
            <a:r>
              <a:rPr lang="nl-NL" sz="1600" dirty="0"/>
              <a:t/>
            </a:r>
            <a:br>
              <a:rPr lang="nl-NL" sz="1600" dirty="0"/>
            </a:br>
            <a:r>
              <a:rPr lang="en-GB" sz="1600" dirty="0"/>
              <a:t>Project Number: 727368</a:t>
            </a:r>
            <a:r>
              <a:rPr lang="nl-NL" sz="1600" dirty="0"/>
              <a:t/>
            </a:r>
            <a:br>
              <a:rPr lang="nl-NL" sz="1600" dirty="0"/>
            </a:br>
            <a:r>
              <a:rPr lang="nl-NL" sz="1600" dirty="0" smtClean="0"/>
              <a:t/>
            </a:r>
            <a:br>
              <a:rPr lang="nl-NL" sz="1600" dirty="0" smtClean="0"/>
            </a:br>
            <a:r>
              <a:rPr lang="en-GB" sz="1600" dirty="0" smtClean="0"/>
              <a:t>Deliverable </a:t>
            </a:r>
            <a:r>
              <a:rPr lang="en-GB" sz="1600" dirty="0"/>
              <a:t>5.3. </a:t>
            </a:r>
            <a:r>
              <a:rPr lang="en-GB" sz="1600" dirty="0" smtClean="0"/>
              <a:t>Power </a:t>
            </a:r>
            <a:r>
              <a:rPr lang="en-GB" sz="1600" dirty="0"/>
              <a:t>point presentations available for young farmers and advisors</a:t>
            </a:r>
            <a:r>
              <a:rPr lang="nl-NL" sz="1600" dirty="0"/>
              <a:t/>
            </a:r>
            <a:br>
              <a:rPr lang="nl-NL" sz="1600" dirty="0"/>
            </a:br>
            <a:r>
              <a:rPr lang="nl-NL" sz="1600" dirty="0" smtClean="0"/>
              <a:t/>
            </a:r>
            <a:br>
              <a:rPr lang="nl-NL" sz="1600" dirty="0" smtClean="0"/>
            </a:br>
            <a:r>
              <a:rPr lang="en-GB" sz="1600" dirty="0" smtClean="0"/>
              <a:t>Responsible </a:t>
            </a:r>
            <a:r>
              <a:rPr lang="en-GB" sz="1600" dirty="0"/>
              <a:t>partner: TEAGASC (WP leader</a:t>
            </a:r>
            <a:r>
              <a:rPr lang="en-GB" sz="1600" dirty="0" smtClean="0"/>
              <a:t>)</a:t>
            </a:r>
            <a:br>
              <a:rPr lang="en-GB" sz="1600" dirty="0" smtClean="0"/>
            </a:br>
            <a:r>
              <a:rPr lang="en-GB" sz="1600" dirty="0" smtClean="0"/>
              <a:t/>
            </a:r>
            <a:br>
              <a:rPr lang="en-GB" sz="1600" dirty="0" smtClean="0"/>
            </a:br>
            <a:r>
              <a:rPr lang="en-GB" sz="1600" dirty="0" smtClean="0"/>
              <a:t>Task </a:t>
            </a:r>
            <a:r>
              <a:rPr lang="en-GB" sz="1600" dirty="0" smtClean="0"/>
              <a:t>leader and lead editor: AERES (</a:t>
            </a:r>
            <a:r>
              <a:rPr lang="en-GB" sz="1600" dirty="0" err="1" smtClean="0"/>
              <a:t>Eds</a:t>
            </a:r>
            <a:r>
              <a:rPr lang="en-GB" sz="1600" dirty="0" smtClean="0"/>
              <a:t>)</a:t>
            </a:r>
            <a:r>
              <a:rPr lang="nl-NL" sz="1600" dirty="0"/>
              <a:t/>
            </a:r>
            <a:br>
              <a:rPr lang="nl-NL" sz="1600" dirty="0"/>
            </a:br>
            <a:r>
              <a:rPr lang="nl-NL" sz="1600" dirty="0" smtClean="0"/>
              <a:t/>
            </a:r>
            <a:br>
              <a:rPr lang="nl-NL" sz="1600" dirty="0" smtClean="0"/>
            </a:br>
            <a:r>
              <a:rPr lang="en-GB" sz="1600" dirty="0" smtClean="0"/>
              <a:t>Contributors</a:t>
            </a:r>
            <a:r>
              <a:rPr lang="en-GB" sz="1600" dirty="0"/>
              <a:t>: </a:t>
            </a:r>
            <a:r>
              <a:rPr lang="en-GB" sz="1600" dirty="0" smtClean="0"/>
              <a:t>AERES</a:t>
            </a:r>
            <a:r>
              <a:rPr lang="en-GB" sz="1600" dirty="0" smtClean="0"/>
              <a:t>, GLZ, TEAGASC, WR, </a:t>
            </a:r>
            <a:r>
              <a:rPr lang="en-GB" sz="1600" dirty="0"/>
              <a:t>RHEA, IDELE, APCA, LWK, UGOE, TRAME, AWE, SLU, NLTO, CNR, PULS, WIR, AIA, LRC</a:t>
            </a:r>
            <a:r>
              <a:rPr lang="nl-NL" sz="1600" dirty="0"/>
              <a:t/>
            </a:r>
            <a:br>
              <a:rPr lang="nl-NL" sz="1600" dirty="0"/>
            </a:br>
            <a:r>
              <a:rPr lang="nl-NL" sz="1600" dirty="0" smtClean="0"/>
              <a:t/>
            </a:r>
            <a:br>
              <a:rPr lang="nl-NL" sz="1600" dirty="0" smtClean="0"/>
            </a:br>
            <a:r>
              <a:rPr lang="en-GB" sz="1600" dirty="0" smtClean="0"/>
              <a:t>Submission </a:t>
            </a:r>
            <a:r>
              <a:rPr lang="en-GB" sz="1600" dirty="0"/>
              <a:t>date: 28 February 2019</a:t>
            </a:r>
            <a:r>
              <a:rPr lang="nl-NL" dirty="0"/>
              <a:t/>
            </a:r>
            <a:br>
              <a:rPr lang="nl-NL" dirty="0"/>
            </a:br>
            <a:endParaRPr lang="nl-NL" dirty="0"/>
          </a:p>
        </p:txBody>
      </p:sp>
    </p:spTree>
    <p:extLst>
      <p:ext uri="{BB962C8B-B14F-4D97-AF65-F5344CB8AC3E}">
        <p14:creationId xmlns:p14="http://schemas.microsoft.com/office/powerpoint/2010/main" val="367091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ell 13"/>
          <p:cNvGraphicFramePr>
            <a:graphicFrameLocks noGrp="1"/>
          </p:cNvGraphicFramePr>
          <p:nvPr>
            <p:extLst>
              <p:ext uri="{D42A27DB-BD31-4B8C-83A1-F6EECF244321}">
                <p14:modId xmlns:p14="http://schemas.microsoft.com/office/powerpoint/2010/main" val="3153052129"/>
              </p:ext>
            </p:extLst>
          </p:nvPr>
        </p:nvGraphicFramePr>
        <p:xfrm>
          <a:off x="127920" y="3303525"/>
          <a:ext cx="8911305" cy="3106470"/>
        </p:xfrm>
        <a:graphic>
          <a:graphicData uri="http://schemas.openxmlformats.org/drawingml/2006/table">
            <a:tbl>
              <a:tblPr firstRow="1" firstCol="1" bandRow="1">
                <a:tableStyleId>{F5AB1C69-6EDB-4FF4-983F-18BD219EF322}</a:tableStyleId>
              </a:tblPr>
              <a:tblGrid>
                <a:gridCol w="884374">
                  <a:extLst>
                    <a:ext uri="{9D8B030D-6E8A-4147-A177-3AD203B41FA5}">
                      <a16:colId xmlns:a16="http://schemas.microsoft.com/office/drawing/2014/main" val="20000"/>
                    </a:ext>
                  </a:extLst>
                </a:gridCol>
                <a:gridCol w="5217056">
                  <a:extLst>
                    <a:ext uri="{9D8B030D-6E8A-4147-A177-3AD203B41FA5}">
                      <a16:colId xmlns:a16="http://schemas.microsoft.com/office/drawing/2014/main" val="20001"/>
                    </a:ext>
                  </a:extLst>
                </a:gridCol>
                <a:gridCol w="2809875">
                  <a:extLst>
                    <a:ext uri="{9D8B030D-6E8A-4147-A177-3AD203B41FA5}">
                      <a16:colId xmlns:a16="http://schemas.microsoft.com/office/drawing/2014/main" val="20002"/>
                    </a:ext>
                  </a:extLst>
                </a:gridCol>
              </a:tblGrid>
              <a:tr h="436465">
                <a:tc>
                  <a:txBody>
                    <a:bodyPr/>
                    <a:lstStyle/>
                    <a:p>
                      <a:pPr algn="just">
                        <a:spcAft>
                          <a:spcPts val="0"/>
                        </a:spcAft>
                      </a:pPr>
                      <a:r>
                        <a:rPr lang="en-GB" sz="1800" dirty="0" smtClean="0">
                          <a:effectLst/>
                        </a:rPr>
                        <a:t>Année</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Ration</a:t>
                      </a:r>
                      <a:r>
                        <a:rPr lang="en-GB" sz="1800" dirty="0" smtClean="0">
                          <a:effectLst/>
                        </a:rPr>
                        <a:t> alimentaire</a:t>
                      </a:r>
                      <a:endParaRPr lang="sv-SE" sz="1800" dirty="0">
                        <a:effectLst/>
                        <a:latin typeface="+mn-lt"/>
                        <a:ea typeface="Calibri"/>
                      </a:endParaRPr>
                    </a:p>
                  </a:txBody>
                  <a:tcPr marL="68580" marR="68580" marT="0" marB="0"/>
                </a:tc>
                <a:tc>
                  <a:txBody>
                    <a:bodyPr/>
                    <a:lstStyle/>
                    <a:p>
                      <a:pPr algn="l">
                        <a:spcAft>
                          <a:spcPts val="0"/>
                        </a:spcAft>
                      </a:pPr>
                      <a:r>
                        <a:rPr lang="en-GB" sz="1800" dirty="0" smtClean="0">
                          <a:effectLst/>
                        </a:rPr>
                        <a:t>Production (kg/</a:t>
                      </a:r>
                      <a:r>
                        <a:rPr lang="en-GB" sz="1800" dirty="0" err="1" smtClean="0">
                          <a:effectLst/>
                        </a:rPr>
                        <a:t>vache</a:t>
                      </a:r>
                      <a:r>
                        <a:rPr lang="en-GB" sz="1800" dirty="0" smtClean="0">
                          <a:effectLst/>
                        </a:rPr>
                        <a:t>/an)</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600" dirty="0">
                          <a:effectLst/>
                        </a:rPr>
                        <a:t>7 kg de foin + 10 kg de concentré* (passage </a:t>
                      </a:r>
                      <a:r>
                        <a:rPr lang="en-GB" sz="1600" dirty="0" smtClean="0">
                          <a:effectLst/>
                        </a:rPr>
                        <a:t>du foin </a:t>
                      </a:r>
                      <a:r>
                        <a:rPr lang="en-GB" sz="1600" dirty="0">
                          <a:effectLst/>
                        </a:rPr>
                        <a:t>à l'ensilage)</a:t>
                      </a:r>
                      <a:endParaRPr lang="sv-SE" sz="16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5500</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600" dirty="0">
                          <a:effectLst/>
                        </a:rPr>
                        <a:t>11 kg </a:t>
                      </a:r>
                      <a:r>
                        <a:rPr lang="en-GB" sz="1600" dirty="0" smtClean="0">
                          <a:effectLst/>
                        </a:rPr>
                        <a:t>MS </a:t>
                      </a:r>
                      <a:r>
                        <a:rPr lang="en-GB" sz="1600" dirty="0" err="1" smtClean="0">
                          <a:effectLst/>
                        </a:rPr>
                        <a:t>d'ensilage</a:t>
                      </a:r>
                      <a:r>
                        <a:rPr lang="en-GB" sz="1600" dirty="0" smtClean="0">
                          <a:effectLst/>
                        </a:rPr>
                        <a:t> + </a:t>
                      </a:r>
                      <a:r>
                        <a:rPr lang="en-GB" sz="1600" dirty="0">
                          <a:effectLst/>
                        </a:rPr>
                        <a:t>10 kg de concentré (75/10/15)*.</a:t>
                      </a:r>
                      <a:endParaRPr lang="sv-SE" sz="16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6200</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600" dirty="0">
                          <a:effectLst/>
                        </a:rPr>
                        <a:t>9 </a:t>
                      </a:r>
                      <a:r>
                        <a:rPr lang="en-GB" sz="1600" dirty="0" smtClean="0">
                          <a:effectLst/>
                        </a:rPr>
                        <a:t>kg MS </a:t>
                      </a:r>
                      <a:r>
                        <a:rPr lang="en-GB" sz="1600" dirty="0" err="1">
                          <a:effectLst/>
                        </a:rPr>
                        <a:t>d'ensilage</a:t>
                      </a:r>
                      <a:r>
                        <a:rPr lang="en-GB" sz="1600" dirty="0">
                          <a:effectLst/>
                        </a:rPr>
                        <a:t> </a:t>
                      </a:r>
                      <a:r>
                        <a:rPr lang="en-GB" sz="1600" dirty="0" smtClean="0">
                          <a:effectLst/>
                        </a:rPr>
                        <a:t>+ </a:t>
                      </a:r>
                      <a:r>
                        <a:rPr lang="en-GB" sz="1600" dirty="0">
                          <a:effectLst/>
                        </a:rPr>
                        <a:t>13 kg de concentré (</a:t>
                      </a:r>
                      <a:r>
                        <a:rPr lang="en-GB" sz="1600" dirty="0" smtClean="0">
                          <a:effectLst/>
                        </a:rPr>
                        <a:t>60/20/20</a:t>
                      </a:r>
                      <a:r>
                        <a:rPr lang="en-GB" sz="1600" dirty="0">
                          <a:effectLst/>
                        </a:rPr>
                        <a:t>)*.</a:t>
                      </a:r>
                      <a:endParaRPr lang="sv-SE" sz="16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6700</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600" dirty="0">
                          <a:effectLst/>
                        </a:rPr>
                        <a:t>7 kg </a:t>
                      </a:r>
                      <a:r>
                        <a:rPr lang="en-GB" sz="1600" dirty="0" smtClean="0">
                          <a:effectLst/>
                        </a:rPr>
                        <a:t>MS </a:t>
                      </a:r>
                      <a:r>
                        <a:rPr lang="en-GB" sz="1600" dirty="0" err="1" smtClean="0">
                          <a:effectLst/>
                        </a:rPr>
                        <a:t>d'ensilage</a:t>
                      </a:r>
                      <a:r>
                        <a:rPr lang="en-GB" sz="1600" dirty="0" smtClean="0">
                          <a:effectLst/>
                        </a:rPr>
                        <a:t> + </a:t>
                      </a:r>
                      <a:r>
                        <a:rPr lang="en-GB" sz="1600" dirty="0">
                          <a:effectLst/>
                        </a:rPr>
                        <a:t>16 kg de concentré (50/30/20)*.</a:t>
                      </a:r>
                      <a:endParaRPr lang="sv-SE" sz="16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7600</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600" dirty="0">
                          <a:effectLst/>
                        </a:rPr>
                        <a:t>9 kg </a:t>
                      </a:r>
                      <a:r>
                        <a:rPr lang="en-GB" sz="1600" dirty="0" smtClean="0">
                          <a:effectLst/>
                        </a:rPr>
                        <a:t>MS </a:t>
                      </a:r>
                      <a:r>
                        <a:rPr lang="en-GB" sz="1600" dirty="0" err="1" smtClean="0">
                          <a:effectLst/>
                        </a:rPr>
                        <a:t>d'ensilage</a:t>
                      </a:r>
                      <a:r>
                        <a:rPr lang="en-GB" sz="1600" dirty="0" smtClean="0">
                          <a:effectLst/>
                        </a:rPr>
                        <a:t> + </a:t>
                      </a:r>
                      <a:r>
                        <a:rPr lang="en-GB" sz="1600" dirty="0">
                          <a:effectLst/>
                        </a:rPr>
                        <a:t>16 kg de </a:t>
                      </a:r>
                      <a:r>
                        <a:rPr lang="en-GB" sz="1600" dirty="0" err="1">
                          <a:effectLst/>
                        </a:rPr>
                        <a:t>concentré</a:t>
                      </a:r>
                      <a:r>
                        <a:rPr lang="en-GB" sz="1600" dirty="0">
                          <a:effectLst/>
                        </a:rPr>
                        <a:t> (50/30/20)*.</a:t>
                      </a:r>
                      <a:endParaRPr lang="sv-SE" sz="1600" dirty="0">
                        <a:effectLst/>
                        <a:latin typeface="+mn-lt"/>
                        <a:ea typeface="Calibri"/>
                      </a:endParaRPr>
                    </a:p>
                  </a:txBody>
                  <a:tcPr marL="68580" marR="68580" marT="0" marB="0"/>
                </a:tc>
                <a:tc>
                  <a:txBody>
                    <a:bodyPr/>
                    <a:lstStyle/>
                    <a:p>
                      <a:pPr algn="ctr">
                        <a:spcAft>
                          <a:spcPts val="0"/>
                        </a:spcAft>
                        <a:tabLst>
                          <a:tab pos="421005" algn="dec"/>
                        </a:tabLst>
                      </a:pPr>
                      <a:r>
                        <a:rPr lang="en-GB" sz="1800" dirty="0" smtClean="0">
                          <a:effectLst/>
                        </a:rPr>
                        <a:t>8500</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600" dirty="0" smtClean="0">
                          <a:effectLst/>
                        </a:rPr>
                        <a:t>12 kg MS </a:t>
                      </a:r>
                      <a:r>
                        <a:rPr lang="en-GB" sz="1600" dirty="0" err="1" smtClean="0">
                          <a:effectLst/>
                        </a:rPr>
                        <a:t>d'ensilage</a:t>
                      </a:r>
                      <a:r>
                        <a:rPr lang="en-GB" sz="1600" dirty="0" smtClean="0">
                          <a:effectLst/>
                        </a:rPr>
                        <a:t> + 15 kg de concentré (50/30/20)*.</a:t>
                      </a:r>
                      <a:endParaRPr lang="sv-SE" sz="1600" dirty="0">
                        <a:effectLst/>
                        <a:latin typeface="+mn-lt"/>
                        <a:ea typeface="Calibri"/>
                      </a:endParaRPr>
                    </a:p>
                  </a:txBody>
                  <a:tcPr marL="68580" marR="68580" marT="0" marB="0"/>
                </a:tc>
                <a:tc>
                  <a:txBody>
                    <a:bodyPr/>
                    <a:lstStyle/>
                    <a:p>
                      <a:pPr algn="ctr">
                        <a:spcAft>
                          <a:spcPts val="0"/>
                        </a:spcAft>
                        <a:tabLst>
                          <a:tab pos="421005" algn="dec"/>
                        </a:tabLst>
                      </a:pPr>
                      <a:r>
                        <a:rPr lang="en-GB" sz="1800" dirty="0">
                          <a:effectLst/>
                        </a:rPr>
                        <a:t>10 000</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Rendement laitier typique pour les vaches laitières à haut rendement</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buSzPct val="130000"/>
              <a:defRPr/>
            </a:pPr>
            <a:r>
              <a:rPr lang="en-GB" altLang="sv-SE" sz="2000" dirty="0">
                <a:solidFill>
                  <a:prstClr val="black"/>
                </a:solidFill>
              </a:rPr>
              <a:t>11-13 kg MS </a:t>
            </a:r>
            <a:r>
              <a:rPr lang="en-GB" altLang="sv-SE" sz="2000" dirty="0" err="1">
                <a:solidFill>
                  <a:prstClr val="black"/>
                </a:solidFill>
              </a:rPr>
              <a:t>d'ensilage</a:t>
            </a:r>
            <a:r>
              <a:rPr lang="en-GB" altLang="sv-SE" sz="2000" dirty="0">
                <a:solidFill>
                  <a:prstClr val="black"/>
                </a:solidFill>
              </a:rPr>
              <a:t> Gram/</a:t>
            </a:r>
            <a:r>
              <a:rPr lang="en-GB" altLang="sv-SE" sz="2000" dirty="0" err="1">
                <a:solidFill>
                  <a:prstClr val="black"/>
                </a:solidFill>
              </a:rPr>
              <a:t>lég</a:t>
            </a:r>
            <a:r>
              <a:rPr lang="en-GB" altLang="sv-SE" sz="2000" dirty="0">
                <a:solidFill>
                  <a:prstClr val="black"/>
                </a:solidFill>
              </a:rPr>
              <a:t>, </a:t>
            </a:r>
            <a:r>
              <a:rPr lang="en-GB" altLang="sv-SE" sz="2000" dirty="0" err="1">
                <a:solidFill>
                  <a:prstClr val="black"/>
                </a:solidFill>
              </a:rPr>
              <a:t>pré-fanné</a:t>
            </a:r>
            <a:endParaRPr lang="en-GB" altLang="sv-SE" sz="2000" dirty="0">
              <a:solidFill>
                <a:prstClr val="black"/>
              </a:solidFill>
            </a:endParaRPr>
          </a:p>
          <a:p>
            <a:pPr lvl="0">
              <a:buSzPct val="130000"/>
              <a:defRPr/>
            </a:pPr>
            <a:r>
              <a:rPr lang="en-GB" altLang="sv-SE" sz="2000" dirty="0">
                <a:solidFill>
                  <a:prstClr val="black"/>
                </a:solidFill>
              </a:rPr>
              <a:t>7-9 kg de </a:t>
            </a:r>
            <a:r>
              <a:rPr lang="en-GB" altLang="sv-SE" sz="2000" dirty="0" err="1">
                <a:solidFill>
                  <a:prstClr val="black"/>
                </a:solidFill>
              </a:rPr>
              <a:t>céréales</a:t>
            </a:r>
            <a:r>
              <a:rPr lang="en-GB" altLang="sv-SE" sz="2000" dirty="0">
                <a:solidFill>
                  <a:prstClr val="black"/>
                </a:solidFill>
              </a:rPr>
              <a:t> </a:t>
            </a:r>
            <a:r>
              <a:rPr lang="en-GB" altLang="sv-SE" sz="2000" dirty="0" err="1">
                <a:solidFill>
                  <a:prstClr val="black"/>
                </a:solidFill>
              </a:rPr>
              <a:t>applaties</a:t>
            </a:r>
            <a:r>
              <a:rPr lang="en-GB" altLang="sv-SE" sz="2000" dirty="0">
                <a:solidFill>
                  <a:prstClr val="black"/>
                </a:solidFill>
              </a:rPr>
              <a:t> : </a:t>
            </a:r>
            <a:r>
              <a:rPr lang="en-GB" altLang="sv-SE" sz="2000" dirty="0" err="1">
                <a:solidFill>
                  <a:prstClr val="black"/>
                </a:solidFill>
              </a:rPr>
              <a:t>orge</a:t>
            </a:r>
            <a:r>
              <a:rPr lang="en-GB" altLang="sv-SE" sz="2000" dirty="0">
                <a:solidFill>
                  <a:prstClr val="black"/>
                </a:solidFill>
              </a:rPr>
              <a:t>, </a:t>
            </a:r>
            <a:r>
              <a:rPr lang="en-GB" altLang="sv-SE" sz="2000" dirty="0" err="1">
                <a:solidFill>
                  <a:prstClr val="black"/>
                </a:solidFill>
              </a:rPr>
              <a:t>avoine</a:t>
            </a:r>
            <a:r>
              <a:rPr lang="en-GB" altLang="sv-SE" sz="2000" dirty="0">
                <a:solidFill>
                  <a:prstClr val="black"/>
                </a:solidFill>
              </a:rPr>
              <a:t>, </a:t>
            </a:r>
            <a:r>
              <a:rPr lang="en-GB" altLang="sv-SE" sz="2000" dirty="0" err="1">
                <a:solidFill>
                  <a:prstClr val="black"/>
                </a:solidFill>
              </a:rPr>
              <a:t>blé</a:t>
            </a:r>
            <a:endParaRPr lang="en-GB" altLang="sv-SE" sz="2000" dirty="0">
              <a:solidFill>
                <a:prstClr val="black"/>
              </a:solidFill>
            </a:endParaRPr>
          </a:p>
          <a:p>
            <a:pPr lvl="0">
              <a:buSzPct val="130000"/>
              <a:defRPr/>
            </a:pPr>
            <a:r>
              <a:rPr lang="en-GB" altLang="sv-SE" sz="2000" dirty="0">
                <a:solidFill>
                  <a:prstClr val="black"/>
                </a:solidFill>
              </a:rPr>
              <a:t>5-7 kg de </a:t>
            </a:r>
            <a:r>
              <a:rPr lang="en-GB" altLang="sv-SE" sz="2000" dirty="0" err="1">
                <a:solidFill>
                  <a:prstClr val="black"/>
                </a:solidFill>
              </a:rPr>
              <a:t>concentrés</a:t>
            </a:r>
            <a:r>
              <a:rPr lang="en-GB" altLang="sv-SE" sz="2000" dirty="0">
                <a:solidFill>
                  <a:prstClr val="black"/>
                </a:solidFill>
              </a:rPr>
              <a:t> </a:t>
            </a:r>
            <a:r>
              <a:rPr lang="en-GB" altLang="sv-SE" sz="2000" dirty="0" err="1">
                <a:solidFill>
                  <a:prstClr val="black"/>
                </a:solidFill>
              </a:rPr>
              <a:t>protéiques</a:t>
            </a:r>
            <a:endParaRPr lang="en-GB" altLang="sv-SE" sz="2000" dirty="0">
              <a:solidFill>
                <a:prstClr val="black"/>
              </a:solidFill>
            </a:endParaRPr>
          </a:p>
          <a:p>
            <a:pPr lvl="0">
              <a:buSzPct val="130000"/>
              <a:defRPr/>
            </a:pPr>
            <a:r>
              <a:rPr lang="en-GB" altLang="sv-SE" sz="2000" dirty="0">
                <a:solidFill>
                  <a:prstClr val="black"/>
                </a:solidFill>
              </a:rPr>
              <a:t>Le </a:t>
            </a:r>
            <a:r>
              <a:rPr lang="en-GB" altLang="sv-SE" sz="2000" dirty="0" err="1">
                <a:solidFill>
                  <a:prstClr val="black"/>
                </a:solidFill>
              </a:rPr>
              <a:t>tourteau</a:t>
            </a:r>
            <a:r>
              <a:rPr lang="en-GB" altLang="sv-SE" sz="2000" dirty="0">
                <a:solidFill>
                  <a:prstClr val="black"/>
                </a:solidFill>
              </a:rPr>
              <a:t> de colza </a:t>
            </a:r>
            <a:r>
              <a:rPr lang="en-GB" altLang="sv-SE" sz="2000" dirty="0" err="1">
                <a:solidFill>
                  <a:prstClr val="black"/>
                </a:solidFill>
              </a:rPr>
              <a:t>est</a:t>
            </a:r>
            <a:r>
              <a:rPr lang="en-GB" altLang="sv-SE" sz="2000" dirty="0">
                <a:solidFill>
                  <a:prstClr val="black"/>
                </a:solidFill>
              </a:rPr>
              <a:t> </a:t>
            </a:r>
            <a:r>
              <a:rPr lang="en-GB" altLang="sv-SE" sz="2000" dirty="0" err="1">
                <a:solidFill>
                  <a:prstClr val="black"/>
                </a:solidFill>
              </a:rPr>
              <a:t>l'aliment</a:t>
            </a:r>
            <a:r>
              <a:rPr lang="en-GB" altLang="sv-SE" sz="2000" dirty="0">
                <a:solidFill>
                  <a:prstClr val="black"/>
                </a:solidFill>
              </a:rPr>
              <a:t> </a:t>
            </a:r>
            <a:r>
              <a:rPr lang="en-GB" altLang="sv-SE" sz="2000" dirty="0" err="1">
                <a:solidFill>
                  <a:prstClr val="black"/>
                </a:solidFill>
              </a:rPr>
              <a:t>protéique</a:t>
            </a:r>
            <a:r>
              <a:rPr lang="en-GB" altLang="sv-SE" sz="2000" dirty="0">
                <a:solidFill>
                  <a:prstClr val="black"/>
                </a:solidFill>
              </a:rPr>
              <a:t> le plus courant, </a:t>
            </a:r>
            <a:r>
              <a:rPr lang="en-GB" altLang="sv-SE" sz="2000" dirty="0" err="1">
                <a:solidFill>
                  <a:prstClr val="black"/>
                </a:solidFill>
              </a:rPr>
              <a:t>suivie</a:t>
            </a:r>
            <a:r>
              <a:rPr lang="en-GB" altLang="sv-SE" sz="2000" dirty="0">
                <a:solidFill>
                  <a:prstClr val="black"/>
                </a:solidFill>
              </a:rPr>
              <a:t> du </a:t>
            </a:r>
            <a:r>
              <a:rPr lang="en-GB" altLang="sv-SE" sz="2000" dirty="0" err="1">
                <a:solidFill>
                  <a:prstClr val="black"/>
                </a:solidFill>
              </a:rPr>
              <a:t>tourteau</a:t>
            </a:r>
            <a:r>
              <a:rPr lang="en-GB" altLang="sv-SE" sz="2000" dirty="0">
                <a:solidFill>
                  <a:prstClr val="black"/>
                </a:solidFill>
              </a:rPr>
              <a:t> de </a:t>
            </a:r>
            <a:r>
              <a:rPr lang="en-GB" altLang="sv-SE" sz="2000" dirty="0" err="1">
                <a:solidFill>
                  <a:prstClr val="black"/>
                </a:solidFill>
              </a:rPr>
              <a:t>soja</a:t>
            </a:r>
            <a:r>
              <a:rPr lang="en-GB" altLang="sv-SE" sz="2000" dirty="0">
                <a:solidFill>
                  <a:prstClr val="black"/>
                </a:solidFill>
              </a:rPr>
              <a:t>. Le </a:t>
            </a:r>
            <a:r>
              <a:rPr lang="en-GB" altLang="sv-SE" sz="2000" dirty="0" err="1">
                <a:solidFill>
                  <a:prstClr val="black"/>
                </a:solidFill>
              </a:rPr>
              <a:t>tourteau</a:t>
            </a:r>
            <a:r>
              <a:rPr lang="en-GB" altLang="sv-SE" sz="2000" dirty="0">
                <a:solidFill>
                  <a:prstClr val="black"/>
                </a:solidFill>
              </a:rPr>
              <a:t> de </a:t>
            </a:r>
            <a:r>
              <a:rPr lang="en-GB" altLang="sv-SE" sz="2000" dirty="0" err="1">
                <a:solidFill>
                  <a:prstClr val="black"/>
                </a:solidFill>
              </a:rPr>
              <a:t>palme</a:t>
            </a:r>
            <a:r>
              <a:rPr lang="en-GB" altLang="sv-SE" sz="2000" dirty="0">
                <a:solidFill>
                  <a:prstClr val="black"/>
                </a:solidFill>
              </a:rPr>
              <a:t> et la </a:t>
            </a:r>
            <a:r>
              <a:rPr lang="en-GB" altLang="sv-SE" sz="2000" dirty="0" err="1">
                <a:solidFill>
                  <a:prstClr val="black"/>
                </a:solidFill>
              </a:rPr>
              <a:t>pulpe</a:t>
            </a:r>
            <a:r>
              <a:rPr lang="en-GB" altLang="sv-SE" sz="2000" dirty="0">
                <a:solidFill>
                  <a:prstClr val="black"/>
                </a:solidFill>
              </a:rPr>
              <a:t> de </a:t>
            </a:r>
            <a:r>
              <a:rPr lang="en-GB" altLang="sv-SE" sz="2000" dirty="0" err="1">
                <a:solidFill>
                  <a:prstClr val="black"/>
                </a:solidFill>
              </a:rPr>
              <a:t>betterave</a:t>
            </a:r>
            <a:r>
              <a:rPr lang="en-GB" altLang="sv-SE" sz="2000" dirty="0">
                <a:solidFill>
                  <a:prstClr val="black"/>
                </a:solidFill>
              </a:rPr>
              <a:t> </a:t>
            </a:r>
            <a:r>
              <a:rPr lang="en-GB" altLang="sv-SE" sz="2000" dirty="0" err="1">
                <a:solidFill>
                  <a:prstClr val="black"/>
                </a:solidFill>
              </a:rPr>
              <a:t>tiennent</a:t>
            </a:r>
            <a:r>
              <a:rPr lang="en-GB" altLang="sv-SE" sz="2000" dirty="0">
                <a:solidFill>
                  <a:prstClr val="black"/>
                </a:solidFill>
              </a:rPr>
              <a:t> </a:t>
            </a:r>
            <a:r>
              <a:rPr lang="en-GB" altLang="sv-SE" sz="2000" dirty="0" err="1">
                <a:solidFill>
                  <a:prstClr val="black"/>
                </a:solidFill>
              </a:rPr>
              <a:t>aussi</a:t>
            </a:r>
            <a:r>
              <a:rPr lang="en-GB" altLang="sv-SE" sz="2000" dirty="0">
                <a:solidFill>
                  <a:prstClr val="black"/>
                </a:solidFill>
              </a:rPr>
              <a:t> </a:t>
            </a:r>
            <a:r>
              <a:rPr lang="en-GB" altLang="sv-SE" sz="2000" dirty="0" err="1">
                <a:solidFill>
                  <a:prstClr val="black"/>
                </a:solidFill>
              </a:rPr>
              <a:t>une</a:t>
            </a:r>
            <a:r>
              <a:rPr lang="en-GB" altLang="sv-SE" sz="2000" dirty="0">
                <a:solidFill>
                  <a:prstClr val="black"/>
                </a:solidFill>
              </a:rPr>
              <a:t> part </a:t>
            </a:r>
            <a:r>
              <a:rPr lang="en-GB" altLang="sv-SE" sz="2000" dirty="0" err="1">
                <a:solidFill>
                  <a:prstClr val="black"/>
                </a:solidFill>
              </a:rPr>
              <a:t>importante</a:t>
            </a:r>
            <a:r>
              <a:rPr lang="en-GB" altLang="sv-SE" sz="2000" dirty="0">
                <a:solidFill>
                  <a:prstClr val="black"/>
                </a:solidFill>
              </a:rPr>
              <a:t> </a:t>
            </a:r>
            <a:r>
              <a:rPr lang="en-GB" altLang="sv-SE" sz="2000" dirty="0" err="1">
                <a:solidFill>
                  <a:prstClr val="black"/>
                </a:solidFill>
              </a:rPr>
              <a:t>dans</a:t>
            </a:r>
            <a:r>
              <a:rPr lang="en-GB" altLang="sv-SE" sz="2000" dirty="0">
                <a:solidFill>
                  <a:prstClr val="black"/>
                </a:solidFill>
              </a:rPr>
              <a:t> la formulation du </a:t>
            </a:r>
            <a:r>
              <a:rPr lang="en-GB" altLang="sv-SE" sz="2000" dirty="0" err="1">
                <a:solidFill>
                  <a:prstClr val="black"/>
                </a:solidFill>
              </a:rPr>
              <a:t>concentré</a:t>
            </a:r>
            <a:r>
              <a:rPr lang="en-GB" altLang="sv-SE" sz="2000" dirty="0" smtClean="0">
                <a:solidFill>
                  <a:prstClr val="black"/>
                </a:solidFill>
              </a:rPr>
              <a:t>.</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ktangel 1"/>
          <p:cNvSpPr/>
          <p:nvPr/>
        </p:nvSpPr>
        <p:spPr>
          <a:xfrm>
            <a:off x="70770" y="6488668"/>
            <a:ext cx="4488793" cy="369332"/>
          </a:xfrm>
          <a:prstGeom prst="rect">
            <a:avLst/>
          </a:prstGeom>
        </p:spPr>
        <p:txBody>
          <a:bodyPr wrap="none">
            <a:spAutoFit/>
          </a:bodyPr>
          <a:lstStyle/>
          <a:p>
            <a:pPr lvl="0">
              <a:defRPr/>
            </a:pPr>
            <a:r>
              <a:rPr lang="en-GB" dirty="0">
                <a:solidFill>
                  <a:prstClr val="black"/>
                </a:solidFill>
              </a:rPr>
              <a:t>* = </a:t>
            </a:r>
            <a:r>
              <a:rPr lang="en-GB" dirty="0" err="1">
                <a:solidFill>
                  <a:prstClr val="black"/>
                </a:solidFill>
              </a:rPr>
              <a:t>céréales</a:t>
            </a:r>
            <a:r>
              <a:rPr lang="en-GB" dirty="0">
                <a:solidFill>
                  <a:prstClr val="black"/>
                </a:solidFill>
              </a:rPr>
              <a:t>/</a:t>
            </a:r>
            <a:r>
              <a:rPr lang="en-GB" dirty="0" err="1">
                <a:solidFill>
                  <a:prstClr val="black"/>
                </a:solidFill>
              </a:rPr>
              <a:t>pulpe</a:t>
            </a:r>
            <a:r>
              <a:rPr lang="en-GB" dirty="0">
                <a:solidFill>
                  <a:prstClr val="black"/>
                </a:solidFill>
              </a:rPr>
              <a:t> de </a:t>
            </a:r>
            <a:r>
              <a:rPr lang="en-GB" dirty="0" err="1">
                <a:solidFill>
                  <a:prstClr val="black"/>
                </a:solidFill>
              </a:rPr>
              <a:t>betterave</a:t>
            </a:r>
            <a:r>
              <a:rPr lang="en-GB" dirty="0">
                <a:solidFill>
                  <a:prstClr val="black"/>
                </a:solidFill>
              </a:rPr>
              <a:t>/</a:t>
            </a:r>
            <a:r>
              <a:rPr lang="en-GB" dirty="0" err="1">
                <a:solidFill>
                  <a:prstClr val="black"/>
                </a:solidFill>
              </a:rPr>
              <a:t>tourteau</a:t>
            </a:r>
            <a:r>
              <a:rPr lang="en-GB" dirty="0">
                <a:solidFill>
                  <a:prstClr val="black"/>
                </a:solidFill>
              </a:rPr>
              <a:t> </a:t>
            </a:r>
            <a:r>
              <a:rPr lang="en-GB" dirty="0" smtClean="0">
                <a:solidFill>
                  <a:prstClr val="black"/>
                </a:solidFill>
              </a:rPr>
              <a:t>(%)</a:t>
            </a:r>
            <a:endParaRPr lang="sv-SE" dirty="0">
              <a:solidFill>
                <a:prstClr val="black"/>
              </a:solidFill>
            </a:endParaRPr>
          </a:p>
        </p:txBody>
      </p:sp>
    </p:spTree>
    <p:extLst>
      <p:ext uri="{BB962C8B-B14F-4D97-AF65-F5344CB8AC3E}">
        <p14:creationId xmlns:p14="http://schemas.microsoft.com/office/powerpoint/2010/main" val="5869525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err="1">
                <a:solidFill>
                  <a:schemeClr val="tx1"/>
                </a:solidFill>
              </a:rPr>
              <a:t>Pacte</a:t>
            </a:r>
            <a:r>
              <a:rPr lang="en-GB" sz="2800" b="1" dirty="0">
                <a:solidFill>
                  <a:schemeClr val="tx1"/>
                </a:solidFill>
              </a:rPr>
              <a:t> pour le pâturage</a:t>
            </a:r>
          </a:p>
        </p:txBody>
      </p:sp>
      <p:sp>
        <p:nvSpPr>
          <p:cNvPr id="3" name="Tijdelijke aanduiding voor inhoud 2"/>
          <p:cNvSpPr>
            <a:spLocks noGrp="1"/>
          </p:cNvSpPr>
          <p:nvPr>
            <p:ph idx="1"/>
          </p:nvPr>
        </p:nvSpPr>
        <p:spPr>
          <a:xfrm>
            <a:off x="276447" y="1035125"/>
            <a:ext cx="3935513" cy="4089600"/>
          </a:xfrm>
        </p:spPr>
        <p:txBody>
          <a:bodyPr/>
          <a:lstStyle/>
          <a:p>
            <a:pPr>
              <a:lnSpc>
                <a:spcPts val="2000"/>
              </a:lnSpc>
              <a:buFont typeface="Arial" panose="020B0604020202020204" pitchFamily="34" charset="0"/>
              <a:buChar char="•"/>
            </a:pPr>
            <a:r>
              <a:rPr lang="en-GB" sz="1600" dirty="0"/>
              <a:t>Producteurs laitiers : par exemple, LTO Nederland</a:t>
            </a:r>
          </a:p>
          <a:p>
            <a:pPr>
              <a:lnSpc>
                <a:spcPts val="2000"/>
              </a:lnSpc>
              <a:buFont typeface="Arial" panose="020B0604020202020204" pitchFamily="34" charset="0"/>
              <a:buChar char="•"/>
            </a:pPr>
            <a:r>
              <a:rPr lang="en-GB" sz="1600" dirty="0"/>
              <a:t>L'industrie laitière</a:t>
            </a:r>
          </a:p>
          <a:p>
            <a:pPr>
              <a:lnSpc>
                <a:spcPts val="2000"/>
              </a:lnSpc>
              <a:buFont typeface="Arial" panose="020B0604020202020204" pitchFamily="34" charset="0"/>
              <a:buChar char="•"/>
            </a:pPr>
            <a:r>
              <a:rPr lang="en-GB" sz="1600" dirty="0" err="1"/>
              <a:t>L’industrie</a:t>
            </a:r>
            <a:r>
              <a:rPr lang="en-GB" sz="1600" dirty="0"/>
              <a:t> de l'alimentation animale : par exemple, </a:t>
            </a:r>
            <a:r>
              <a:rPr lang="en-GB" sz="1600" dirty="0" err="1"/>
              <a:t>Agrifirm</a:t>
            </a:r>
            <a:r>
              <a:rPr lang="en-GB" sz="1600" dirty="0"/>
              <a:t>, </a:t>
            </a:r>
            <a:r>
              <a:rPr lang="en-GB" sz="1600" dirty="0" err="1"/>
              <a:t>ForFarmers</a:t>
            </a:r>
            <a:endParaRPr lang="en-GB" sz="1600" dirty="0"/>
          </a:p>
          <a:p>
            <a:pPr>
              <a:lnSpc>
                <a:spcPts val="2000"/>
              </a:lnSpc>
              <a:buFont typeface="Arial" panose="020B0604020202020204" pitchFamily="34" charset="0"/>
              <a:buChar char="•"/>
            </a:pPr>
            <a:r>
              <a:rPr lang="en-GB" sz="1600" dirty="0"/>
              <a:t>Banques : ABN AMRO, </a:t>
            </a:r>
            <a:r>
              <a:rPr lang="en-GB" sz="1600" dirty="0" err="1"/>
              <a:t>Rabobank, etc.</a:t>
            </a:r>
            <a:endParaRPr lang="en-GB" sz="1600" dirty="0"/>
          </a:p>
          <a:p>
            <a:pPr>
              <a:lnSpc>
                <a:spcPts val="2000"/>
              </a:lnSpc>
              <a:buFont typeface="Arial" panose="020B0604020202020204" pitchFamily="34" charset="0"/>
              <a:buChar char="•"/>
            </a:pPr>
            <a:r>
              <a:rPr lang="en-GB" sz="1600" dirty="0"/>
              <a:t>Comptables : </a:t>
            </a:r>
            <a:r>
              <a:rPr lang="en-GB" sz="1600" dirty="0" err="1"/>
              <a:t>Accon</a:t>
            </a:r>
            <a:r>
              <a:rPr lang="en-GB" sz="1600" dirty="0"/>
              <a:t> AVM, Alfa, etc.</a:t>
            </a:r>
          </a:p>
          <a:p>
            <a:pPr>
              <a:lnSpc>
                <a:spcPts val="2000"/>
              </a:lnSpc>
              <a:buFont typeface="Arial" panose="020B0604020202020204" pitchFamily="34" charset="0"/>
              <a:buChar char="•"/>
            </a:pPr>
            <a:r>
              <a:rPr lang="en-GB" sz="1600" dirty="0"/>
              <a:t>Industrie de </a:t>
            </a:r>
            <a:r>
              <a:rPr lang="en-GB" sz="1600" dirty="0" err="1"/>
              <a:t>semence</a:t>
            </a:r>
            <a:r>
              <a:rPr lang="en-GB" sz="1600" dirty="0"/>
              <a:t>, vétérinaires, vendeurs de fromages</a:t>
            </a:r>
          </a:p>
          <a:p>
            <a:pPr>
              <a:lnSpc>
                <a:spcPts val="2000"/>
              </a:lnSpc>
              <a:buFont typeface="Arial" panose="020B0604020202020204" pitchFamily="34" charset="0"/>
              <a:buChar char="•"/>
            </a:pPr>
            <a:r>
              <a:rPr lang="en-GB" sz="1600" dirty="0" err="1"/>
              <a:t>Industrie</a:t>
            </a:r>
            <a:r>
              <a:rPr lang="en-GB" sz="1600" dirty="0"/>
              <a:t> des robots de </a:t>
            </a:r>
            <a:r>
              <a:rPr lang="en-GB" sz="1600" dirty="0" err="1"/>
              <a:t>traite</a:t>
            </a:r>
            <a:r>
              <a:rPr lang="en-GB" sz="1600" dirty="0"/>
              <a:t>: Lely, </a:t>
            </a:r>
            <a:r>
              <a:rPr lang="en-GB" sz="1600" dirty="0" err="1"/>
              <a:t>DeLaval</a:t>
            </a:r>
            <a:endParaRPr lang="en-GB" sz="1600" dirty="0"/>
          </a:p>
          <a:p>
            <a:pPr>
              <a:lnSpc>
                <a:spcPts val="2000"/>
              </a:lnSpc>
              <a:buFont typeface="Arial" panose="020B0604020202020204" pitchFamily="34" charset="0"/>
              <a:buChar char="•"/>
            </a:pPr>
            <a:r>
              <a:rPr lang="en-GB" sz="1600" dirty="0"/>
              <a:t>Vente au détail : Albert </a:t>
            </a:r>
            <a:r>
              <a:rPr lang="en-GB" sz="1600" dirty="0" err="1"/>
              <a:t>Heijn</a:t>
            </a:r>
            <a:r>
              <a:rPr lang="en-GB" sz="1600" dirty="0"/>
              <a:t>, Jumbo </a:t>
            </a:r>
            <a:r>
              <a:rPr lang="en-GB" sz="1600" dirty="0" err="1"/>
              <a:t>Supermarché</a:t>
            </a:r>
            <a:endParaRPr lang="en-GB" sz="1600" dirty="0"/>
          </a:p>
          <a:p>
            <a:pPr>
              <a:lnSpc>
                <a:spcPts val="2000"/>
              </a:lnSpc>
              <a:buFont typeface="Arial" panose="020B0604020202020204" pitchFamily="34" charset="0"/>
              <a:buChar char="•"/>
            </a:pPr>
            <a:r>
              <a:rPr lang="en-GB" sz="1600" dirty="0"/>
              <a:t>ONG : </a:t>
            </a:r>
            <a:r>
              <a:rPr lang="en-GB" sz="1600" dirty="0" err="1"/>
              <a:t>Dierenbescherming</a:t>
            </a:r>
            <a:r>
              <a:rPr lang="en-GB" sz="1600" dirty="0"/>
              <a:t>, </a:t>
            </a:r>
            <a:r>
              <a:rPr lang="en-GB" sz="1600" dirty="0" err="1"/>
              <a:t>Natuur</a:t>
            </a:r>
            <a:r>
              <a:rPr lang="en-GB" sz="1600" dirty="0"/>
              <a:t> &amp; Milieu</a:t>
            </a:r>
          </a:p>
          <a:p>
            <a:pPr>
              <a:lnSpc>
                <a:spcPts val="2000"/>
              </a:lnSpc>
              <a:buFont typeface="Arial" panose="020B0604020202020204" pitchFamily="34" charset="0"/>
              <a:buChar char="•"/>
            </a:pPr>
            <a:r>
              <a:rPr lang="en-GB" sz="1600" dirty="0"/>
              <a:t>Conservation de la nature : Administration </a:t>
            </a:r>
            <a:r>
              <a:rPr lang="en-GB" sz="1600" dirty="0" err="1"/>
              <a:t>forestière</a:t>
            </a:r>
            <a:r>
              <a:rPr lang="en-GB" sz="1600" dirty="0"/>
              <a:t>, </a:t>
            </a:r>
            <a:r>
              <a:rPr lang="en-GB" sz="1600" dirty="0" err="1"/>
              <a:t>Natuurmonumenten</a:t>
            </a:r>
            <a:endParaRPr lang="en-GB" sz="1600" dirty="0"/>
          </a:p>
          <a:p>
            <a:pPr>
              <a:lnSpc>
                <a:spcPts val="2000"/>
              </a:lnSpc>
              <a:buFont typeface="Arial" panose="020B0604020202020204" pitchFamily="34" charset="0"/>
              <a:buChar char="•"/>
            </a:pPr>
            <a:r>
              <a:rPr lang="en-GB" sz="1600" dirty="0"/>
              <a:t>Gouvernement</a:t>
            </a:r>
          </a:p>
          <a:p>
            <a:pPr>
              <a:lnSpc>
                <a:spcPts val="2000"/>
              </a:lnSpc>
              <a:buFont typeface="Arial" panose="020B0604020202020204" pitchFamily="34" charset="0"/>
              <a:buChar char="•"/>
            </a:pPr>
            <a:r>
              <a:rPr lang="en-GB" sz="1600" dirty="0"/>
              <a:t>Éducation et science</a:t>
            </a:r>
          </a:p>
          <a:p>
            <a:endParaRPr lang="en-GB" sz="1600" dirty="0"/>
          </a:p>
        </p:txBody>
      </p:sp>
      <p:pic>
        <p:nvPicPr>
          <p:cNvPr id="4" name="Afbeelding 3"/>
          <p:cNvPicPr>
            <a:picLocks noChangeAspect="1"/>
          </p:cNvPicPr>
          <p:nvPr/>
        </p:nvPicPr>
        <p:blipFill>
          <a:blip r:embed="rId2"/>
          <a:stretch>
            <a:fillRect/>
          </a:stretch>
        </p:blipFill>
        <p:spPr>
          <a:xfrm>
            <a:off x="4541762" y="99116"/>
            <a:ext cx="4602238" cy="3228008"/>
          </a:xfrm>
          <a:prstGeom prst="rect">
            <a:avLst/>
          </a:prstGeom>
        </p:spPr>
      </p:pic>
      <p:pic>
        <p:nvPicPr>
          <p:cNvPr id="5" name="Afbeelding 4"/>
          <p:cNvPicPr>
            <a:picLocks noChangeAspect="1"/>
          </p:cNvPicPr>
          <p:nvPr/>
        </p:nvPicPr>
        <p:blipFill>
          <a:blip r:embed="rId3"/>
          <a:stretch>
            <a:fillRect/>
          </a:stretch>
        </p:blipFill>
        <p:spPr>
          <a:xfrm>
            <a:off x="4564782" y="3428850"/>
            <a:ext cx="4579218" cy="3391750"/>
          </a:xfrm>
          <a:prstGeom prst="rect">
            <a:avLst/>
          </a:prstGeom>
        </p:spPr>
      </p:pic>
      <p:pic>
        <p:nvPicPr>
          <p:cNvPr id="7" name="Afbeelding 6"/>
          <p:cNvPicPr>
            <a:picLocks noChangeAspect="1"/>
          </p:cNvPicPr>
          <p:nvPr/>
        </p:nvPicPr>
        <p:blipFill>
          <a:blip r:embed="rId4"/>
          <a:stretch>
            <a:fillRect/>
          </a:stretch>
        </p:blipFill>
        <p:spPr>
          <a:xfrm>
            <a:off x="2389112" y="6061482"/>
            <a:ext cx="2152650" cy="752475"/>
          </a:xfrm>
          <a:prstGeom prst="rect">
            <a:avLst/>
          </a:prstGeom>
        </p:spPr>
      </p:pic>
    </p:spTree>
    <p:extLst>
      <p:ext uri="{BB962C8B-B14F-4D97-AF65-F5344CB8AC3E}">
        <p14:creationId xmlns:p14="http://schemas.microsoft.com/office/powerpoint/2010/main" val="138922828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a:solidFill>
                  <a:schemeClr val="tx1"/>
                </a:solidFill>
              </a:rPr>
              <a:t>Prime au pâturage</a:t>
            </a:r>
          </a:p>
        </p:txBody>
      </p:sp>
      <p:sp>
        <p:nvSpPr>
          <p:cNvPr id="4" name="Tijdelijke aanduiding voor tekst 3"/>
          <p:cNvSpPr>
            <a:spLocks noGrp="1"/>
          </p:cNvSpPr>
          <p:nvPr>
            <p:ph type="body" sz="quarter" idx="10"/>
          </p:nvPr>
        </p:nvSpPr>
        <p:spPr/>
        <p:txBody>
          <a:bodyPr/>
          <a:lstStyle/>
          <a:p>
            <a:r>
              <a:rPr lang="nl-NL" sz="2000" dirty="0"/>
              <a:t>Prime au </a:t>
            </a:r>
            <a:r>
              <a:rPr lang="nl-NL" sz="2000" dirty="0" err="1"/>
              <a:t>pâturage : </a:t>
            </a:r>
          </a:p>
          <a:p>
            <a:pPr lvl="1">
              <a:buFont typeface="Arial" panose="020B0604020202020204" pitchFamily="34" charset="0"/>
              <a:buChar char="•"/>
            </a:pPr>
            <a:r>
              <a:rPr lang="nl-NL" sz="1800" dirty="0"/>
              <a:t>CONO comme première entreprise</a:t>
            </a:r>
            <a:r>
              <a:rPr lang="nl-NL" sz="1800" dirty="0" err="1"/>
              <a:t> laitière</a:t>
            </a:r>
          </a:p>
          <a:p>
            <a:pPr lvl="1">
              <a:buFont typeface="Arial" panose="020B0604020202020204" pitchFamily="34" charset="0"/>
              <a:buChar char="•"/>
            </a:pPr>
            <a:r>
              <a:rPr lang="nl-NL" sz="1800" dirty="0"/>
              <a:t>2012 : </a:t>
            </a:r>
            <a:r>
              <a:rPr lang="nl-NL" sz="1800" dirty="0" err="1"/>
              <a:t>FriselandCampina</a:t>
            </a:r>
            <a:r>
              <a:rPr lang="nl-NL" sz="1800" dirty="0"/>
              <a:t> (0,5 </a:t>
            </a:r>
            <a:r>
              <a:rPr lang="nl-NL" sz="1800" dirty="0" err="1"/>
              <a:t>ct</a:t>
            </a:r>
            <a:r>
              <a:rPr lang="nl-NL" sz="1800" dirty="0"/>
              <a:t>/kg), Rouveen</a:t>
            </a:r>
          </a:p>
          <a:p>
            <a:pPr lvl="1">
              <a:buFont typeface="Arial" panose="020B0604020202020204" pitchFamily="34" charset="0"/>
              <a:buChar char="•"/>
            </a:pPr>
            <a:r>
              <a:rPr lang="nl-NL" sz="1800" dirty="0"/>
              <a:t>2013 : DOC Kaas, Vreugdenhil, Bel Leerdammer</a:t>
            </a:r>
          </a:p>
          <a:p>
            <a:pPr lvl="1">
              <a:buFont typeface="Arial" panose="020B0604020202020204" pitchFamily="34" charset="0"/>
              <a:buChar char="•"/>
            </a:pPr>
            <a:r>
              <a:rPr lang="nl-NL" sz="1800" dirty="0"/>
              <a:t>2015 : </a:t>
            </a:r>
            <a:r>
              <a:rPr lang="nl-NL" sz="1800" dirty="0" err="1"/>
              <a:t>FriselandCampina</a:t>
            </a:r>
            <a:r>
              <a:rPr lang="nl-NL" sz="1800" dirty="0"/>
              <a:t> (1 </a:t>
            </a:r>
            <a:r>
              <a:rPr lang="nl-NL" sz="1800" dirty="0" err="1"/>
              <a:t>ct</a:t>
            </a:r>
            <a:r>
              <a:rPr lang="nl-NL" sz="1800" dirty="0"/>
              <a:t>/kg)</a:t>
            </a:r>
          </a:p>
          <a:p>
            <a:pPr lvl="1">
              <a:buFont typeface="Arial" panose="020B0604020202020204" pitchFamily="34" charset="0"/>
              <a:buChar char="•"/>
            </a:pPr>
            <a:r>
              <a:rPr lang="nl-NL" sz="1800" dirty="0"/>
              <a:t>2016 : CONO (2 </a:t>
            </a:r>
            <a:r>
              <a:rPr lang="nl-NL" sz="1800" dirty="0" err="1"/>
              <a:t>ct/kg</a:t>
            </a:r>
            <a:r>
              <a:rPr lang="nl-NL" sz="1800" dirty="0"/>
              <a:t>)</a:t>
            </a:r>
          </a:p>
          <a:p>
            <a:pPr lvl="1">
              <a:buFont typeface="Arial" panose="020B0604020202020204" pitchFamily="34" charset="0"/>
              <a:buChar char="•"/>
            </a:pPr>
            <a:r>
              <a:rPr lang="nl-NL" sz="1800" dirty="0"/>
              <a:t>2017 et 2018 : </a:t>
            </a:r>
            <a:r>
              <a:rPr lang="nl-NL" sz="1800" dirty="0" err="1"/>
              <a:t>FriselandCampina</a:t>
            </a:r>
            <a:r>
              <a:rPr lang="nl-NL" sz="1800" dirty="0"/>
              <a:t> (1,5 </a:t>
            </a:r>
            <a:r>
              <a:rPr lang="nl-NL" sz="1800" dirty="0" err="1"/>
              <a:t>ct</a:t>
            </a:r>
            <a:r>
              <a:rPr lang="nl-NL" sz="1800" dirty="0"/>
              <a:t>/kg)</a:t>
            </a:r>
          </a:p>
          <a:p>
            <a:endParaRPr lang="nl-NL" sz="2000" dirty="0"/>
          </a:p>
          <a:p>
            <a:r>
              <a:rPr lang="nl-NL" sz="2000" dirty="0"/>
              <a:t>Ferme </a:t>
            </a:r>
            <a:r>
              <a:rPr lang="nl-NL" sz="2000" dirty="0" err="1"/>
              <a:t>laitière</a:t>
            </a:r>
            <a:r>
              <a:rPr lang="nl-NL" sz="2000" dirty="0"/>
              <a:t> de 1.000.000 kg de </a:t>
            </a:r>
            <a:r>
              <a:rPr lang="nl-NL" sz="2000" dirty="0" err="1"/>
              <a:t>lait</a:t>
            </a:r>
            <a:r>
              <a:rPr lang="nl-NL" sz="2000" dirty="0"/>
              <a:t> : 15.000 Euro</a:t>
            </a:r>
          </a:p>
          <a:p>
            <a:endParaRPr lang="nl-NL" sz="2000" dirty="0"/>
          </a:p>
          <a:p>
            <a:r>
              <a:rPr lang="nl-NL" sz="2000" dirty="0"/>
              <a:t>Définition du </a:t>
            </a:r>
            <a:r>
              <a:rPr lang="nl-NL" sz="2000" dirty="0" err="1"/>
              <a:t>pâturage</a:t>
            </a:r>
            <a:r>
              <a:rPr lang="nl-NL" sz="2000" dirty="0"/>
              <a:t> pour la prime:</a:t>
            </a:r>
          </a:p>
          <a:p>
            <a:pPr lvl="1">
              <a:buFont typeface="Arial" panose="020B0604020202020204" pitchFamily="34" charset="0"/>
              <a:buChar char="•"/>
            </a:pPr>
            <a:r>
              <a:rPr lang="nl-NL" sz="1800" dirty="0"/>
              <a:t>Minimum 120 </a:t>
            </a:r>
            <a:r>
              <a:rPr lang="nl-NL" sz="1800" dirty="0" err="1"/>
              <a:t>jours</a:t>
            </a:r>
            <a:r>
              <a:rPr lang="nl-NL" sz="1800" dirty="0"/>
              <a:t> 6 </a:t>
            </a:r>
            <a:r>
              <a:rPr lang="nl-NL" sz="1800" dirty="0" err="1"/>
              <a:t>heures</a:t>
            </a:r>
            <a:r>
              <a:rPr lang="nl-NL" sz="1800" dirty="0"/>
              <a:t> par </a:t>
            </a:r>
            <a:r>
              <a:rPr lang="nl-NL" sz="1800" dirty="0" err="1"/>
              <a:t>jour</a:t>
            </a:r>
            <a:endParaRPr lang="nl-NL" sz="1800" dirty="0"/>
          </a:p>
          <a:p>
            <a:pPr lvl="1">
              <a:buFont typeface="Arial" panose="020B0604020202020204" pitchFamily="34" charset="0"/>
              <a:buChar char="•"/>
            </a:pPr>
            <a:r>
              <a:rPr lang="nl-NL" sz="1800" dirty="0" err="1"/>
              <a:t>Une</a:t>
            </a:r>
            <a:r>
              <a:rPr lang="nl-NL" sz="1800" dirty="0"/>
              <a:t> prime plus faible est </a:t>
            </a:r>
            <a:r>
              <a:rPr lang="nl-NL" sz="1800" dirty="0" err="1"/>
              <a:t>également</a:t>
            </a:r>
            <a:r>
              <a:rPr lang="nl-NL" sz="1800" dirty="0"/>
              <a:t> </a:t>
            </a:r>
            <a:r>
              <a:rPr lang="nl-NL" sz="1800" dirty="0" err="1"/>
              <a:t>disponible</a:t>
            </a:r>
            <a:r>
              <a:rPr lang="nl-NL" sz="1800" dirty="0"/>
              <a:t> pour </a:t>
            </a:r>
            <a:r>
              <a:rPr lang="nl-NL" sz="1800" dirty="0" err="1"/>
              <a:t>le</a:t>
            </a:r>
            <a:r>
              <a:rPr lang="nl-NL" sz="1800" dirty="0"/>
              <a:t> </a:t>
            </a:r>
            <a:r>
              <a:rPr lang="nl-NL" sz="1800" dirty="0" err="1"/>
              <a:t>pâturage</a:t>
            </a:r>
            <a:r>
              <a:rPr lang="nl-NL" sz="1800" dirty="0"/>
              <a:t> par 25 % du </a:t>
            </a:r>
            <a:r>
              <a:rPr lang="nl-NL" sz="1800" dirty="0" err="1"/>
              <a:t>troupeau</a:t>
            </a:r>
            <a:r>
              <a:rPr lang="nl-NL" sz="1800" dirty="0"/>
              <a:t>.</a:t>
            </a:r>
          </a:p>
          <a:p>
            <a:endParaRPr lang="nl-NL" dirty="0"/>
          </a:p>
        </p:txBody>
      </p:sp>
    </p:spTree>
    <p:extLst>
      <p:ext uri="{BB962C8B-B14F-4D97-AF65-F5344CB8AC3E}">
        <p14:creationId xmlns:p14="http://schemas.microsoft.com/office/powerpoint/2010/main" val="4864520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9" name="Rectangle 7"/>
          <p:cNvSpPr>
            <a:spLocks noGrp="1" noChangeArrowheads="1"/>
          </p:cNvSpPr>
          <p:nvPr>
            <p:ph type="title"/>
          </p:nvPr>
        </p:nvSpPr>
        <p:spPr/>
        <p:txBody>
          <a:bodyPr/>
          <a:lstStyle/>
          <a:p>
            <a:pPr algn="l"/>
            <a:r>
              <a:rPr lang="nl-NL" sz="3200" b="1" dirty="0" err="1">
                <a:solidFill>
                  <a:schemeClr val="tx1"/>
                </a:solidFill>
              </a:rPr>
              <a:t>Raisons</a:t>
            </a:r>
            <a:r>
              <a:rPr lang="nl-NL" sz="3200" b="1" dirty="0">
                <a:solidFill>
                  <a:schemeClr val="tx1"/>
                </a:solidFill>
              </a:rPr>
              <a:t> de la </a:t>
            </a:r>
            <a:r>
              <a:rPr lang="nl-NL" sz="3200" b="1" dirty="0" err="1">
                <a:solidFill>
                  <a:schemeClr val="tx1"/>
                </a:solidFill>
              </a:rPr>
              <a:t>diminution</a:t>
            </a:r>
            <a:r>
              <a:rPr lang="nl-NL" sz="3200" b="1" dirty="0">
                <a:solidFill>
                  <a:schemeClr val="tx1"/>
                </a:solidFill>
              </a:rPr>
              <a:t> du </a:t>
            </a:r>
            <a:r>
              <a:rPr lang="nl-NL" sz="3200" b="1" dirty="0" err="1">
                <a:solidFill>
                  <a:schemeClr val="tx1"/>
                </a:solidFill>
              </a:rPr>
              <a:t>pâturage</a:t>
            </a:r>
            <a:endParaRPr lang="nl-NL" sz="3200" b="1" dirty="0">
              <a:solidFill>
                <a:schemeClr val="tx1"/>
              </a:solidFill>
            </a:endParaRPr>
          </a:p>
        </p:txBody>
      </p:sp>
      <p:sp>
        <p:nvSpPr>
          <p:cNvPr id="238600" name="Rectangle 8"/>
          <p:cNvSpPr>
            <a:spLocks noGrp="1" noChangeArrowheads="1"/>
          </p:cNvSpPr>
          <p:nvPr>
            <p:ph idx="4294967295"/>
          </p:nvPr>
        </p:nvSpPr>
        <p:spPr>
          <a:xfrm>
            <a:off x="491643" y="1347942"/>
            <a:ext cx="8218487" cy="4632325"/>
          </a:xfrm>
        </p:spPr>
        <p:txBody>
          <a:bodyPr/>
          <a:lstStyle/>
          <a:p>
            <a:pPr>
              <a:buFont typeface="Arial" panose="020B0604020202020204" pitchFamily="34" charset="0"/>
              <a:buChar char="•"/>
            </a:pPr>
            <a:r>
              <a:rPr lang="nl-NL" sz="2400" dirty="0"/>
              <a:t>Contrôler les </a:t>
            </a:r>
            <a:r>
              <a:rPr lang="nl-NL" sz="2400" dirty="0" err="1"/>
              <a:t>rations et optimiser l'utilisation des pâturages</a:t>
            </a:r>
            <a:endParaRPr lang="nl-NL" sz="2400" dirty="0"/>
          </a:p>
          <a:p>
            <a:pPr lvl="1">
              <a:buFont typeface="Arial" panose="020B0604020202020204" pitchFamily="34" charset="0"/>
              <a:buChar char="•"/>
            </a:pPr>
            <a:r>
              <a:rPr lang="en-US" sz="2400" dirty="0"/>
              <a:t>Lorsqu'il est nourri uniquement à l'herbe, CMS = </a:t>
            </a:r>
            <a:r>
              <a:rPr lang="en-US" sz="2400" dirty="0" err="1"/>
              <a:t>suffisant</a:t>
            </a:r>
            <a:r>
              <a:rPr lang="en-US" sz="2400" dirty="0"/>
              <a:t> pour répondre aux besoins d'entretien et 22-28 kg de lait.</a:t>
            </a:r>
          </a:p>
          <a:p>
            <a:pPr>
              <a:buFont typeface="Arial" panose="020B0604020202020204" pitchFamily="34" charset="0"/>
              <a:buChar char="•"/>
            </a:pPr>
            <a:r>
              <a:rPr lang="nl-NL" sz="2400" dirty="0" err="1"/>
              <a:t>Augmentation de la taille du troupeau</a:t>
            </a:r>
            <a:endParaRPr lang="nl-NL" sz="2400" dirty="0"/>
          </a:p>
          <a:p>
            <a:pPr>
              <a:buFont typeface="Arial" panose="020B0604020202020204" pitchFamily="34" charset="0"/>
              <a:buChar char="•"/>
            </a:pPr>
            <a:r>
              <a:rPr lang="nl-NL" sz="2400" dirty="0" err="1"/>
              <a:t>Utilisation accrue</a:t>
            </a:r>
            <a:r>
              <a:rPr lang="nl-NL" sz="2400" dirty="0"/>
              <a:t> des systèmes de</a:t>
            </a:r>
            <a:r>
              <a:rPr lang="nl-NL" sz="2400" dirty="0" err="1"/>
              <a:t> traite automatisés</a:t>
            </a:r>
          </a:p>
          <a:p>
            <a:pPr>
              <a:buFont typeface="Arial" panose="020B0604020202020204" pitchFamily="34" charset="0"/>
              <a:buChar char="•"/>
            </a:pPr>
            <a:r>
              <a:rPr lang="nl-NL" sz="2400" dirty="0" err="1"/>
              <a:t>Ralentissement de la croissance de l'herbe</a:t>
            </a:r>
            <a:r>
              <a:rPr lang="nl-NL" sz="2400" dirty="0"/>
              <a:t> en été</a:t>
            </a:r>
          </a:p>
          <a:p>
            <a:pPr>
              <a:buFont typeface="Arial" panose="020B0604020202020204" pitchFamily="34" charset="0"/>
              <a:buChar char="•"/>
            </a:pPr>
            <a:r>
              <a:rPr lang="nl-NL" sz="2400" dirty="0" err="1"/>
              <a:t>Le pâturage</a:t>
            </a:r>
            <a:r>
              <a:rPr lang="nl-NL" sz="2400" dirty="0"/>
              <a:t> "</a:t>
            </a:r>
            <a:r>
              <a:rPr lang="nl-NL" sz="2400" dirty="0" err="1"/>
              <a:t>ne se vend pas"</a:t>
            </a:r>
            <a:endParaRPr lang="nl-NL" sz="2400" dirty="0"/>
          </a:p>
          <a:p>
            <a:pPr>
              <a:buFont typeface="Arial" panose="020B0604020202020204" pitchFamily="34" charset="0"/>
              <a:buChar char="•"/>
            </a:pPr>
            <a:r>
              <a:rPr lang="nl-NL" sz="2400" dirty="0" err="1"/>
              <a:t>Nécessité de réduire les pertes minérales</a:t>
            </a:r>
            <a:endParaRPr lang="nl-NL" sz="2400" dirty="0"/>
          </a:p>
          <a:p>
            <a:pPr>
              <a:buFont typeface="Arial" panose="020B0604020202020204" pitchFamily="34" charset="0"/>
              <a:buChar char="•"/>
            </a:pPr>
            <a:r>
              <a:rPr lang="nl-NL" sz="2400" dirty="0"/>
              <a:t>Efficacité du travail</a:t>
            </a:r>
          </a:p>
        </p:txBody>
      </p:sp>
      <p:pic>
        <p:nvPicPr>
          <p:cNvPr id="23859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8070" y="4486316"/>
            <a:ext cx="3065929" cy="21414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2609" y="5005385"/>
            <a:ext cx="2195513" cy="16224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23118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6899654" cy="966564"/>
          </a:xfrm>
          <a:noFill/>
        </p:spPr>
        <p:txBody>
          <a:bodyPr/>
          <a:lstStyle/>
          <a:p>
            <a:pPr algn="l"/>
            <a:r>
              <a:rPr lang="en-GB" sz="2800" b="1" dirty="0">
                <a:solidFill>
                  <a:schemeClr val="tx1"/>
                </a:solidFill>
              </a:rPr>
              <a:t>Pâturage aux Pays-Bas, % de vaches au pâturage</a:t>
            </a:r>
          </a:p>
        </p:txBody>
      </p:sp>
      <p:pic>
        <p:nvPicPr>
          <p:cNvPr id="4" name="Tijdelijke aanduiding voor inhoud 3"/>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432" y="1769971"/>
            <a:ext cx="4148541" cy="4274097"/>
          </a:xfrm>
          <a:prstGeom prst="rect">
            <a:avLst/>
          </a:prstGeom>
        </p:spPr>
      </p:pic>
      <p:pic>
        <p:nvPicPr>
          <p:cNvPr id="5" name="Afbeelding 4"/>
          <p:cNvPicPr>
            <a:picLocks noChangeAspect="1"/>
          </p:cNvPicPr>
          <p:nvPr/>
        </p:nvPicPr>
        <p:blipFill>
          <a:blip r:embed="rId3"/>
          <a:stretch>
            <a:fillRect/>
          </a:stretch>
        </p:blipFill>
        <p:spPr>
          <a:xfrm>
            <a:off x="7391296" y="5822174"/>
            <a:ext cx="944962" cy="377985"/>
          </a:xfrm>
          <a:prstGeom prst="rect">
            <a:avLst/>
          </a:prstGeom>
        </p:spPr>
      </p:pic>
      <p:sp>
        <p:nvSpPr>
          <p:cNvPr id="6" name="Titel 1"/>
          <p:cNvSpPr txBox="1">
            <a:spLocks/>
          </p:cNvSpPr>
          <p:nvPr/>
        </p:nvSpPr>
        <p:spPr>
          <a:xfrm>
            <a:off x="4644008" y="2403011"/>
            <a:ext cx="4248472" cy="810496"/>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j-ea"/>
                <a:cs typeface="+mj-cs"/>
              </a:rPr>
              <a:t>Effet de la taille du </a:t>
            </a:r>
            <a:r>
              <a:rPr kumimoji="0" lang="nl-NL" sz="1800" b="0" i="0" u="none" strike="noStrike" kern="1200" cap="none" spc="0" normalizeH="0" baseline="0" noProof="0" dirty="0" err="1">
                <a:ln>
                  <a:noFill/>
                </a:ln>
                <a:solidFill>
                  <a:prstClr val="black"/>
                </a:solidFill>
                <a:effectLst/>
                <a:uLnTx/>
                <a:uFillTx/>
                <a:latin typeface="Calibri"/>
                <a:ea typeface="+mj-ea"/>
                <a:cs typeface="+mj-cs"/>
              </a:rPr>
              <a:t>troupeau</a:t>
            </a:r>
            <a:r>
              <a:rPr kumimoji="0" lang="nl-NL" sz="1800" b="0" i="0" u="none" strike="noStrike" kern="1200" cap="none" spc="0" normalizeH="0" baseline="0" noProof="0" dirty="0">
                <a:ln>
                  <a:noFill/>
                </a:ln>
                <a:solidFill>
                  <a:prstClr val="black"/>
                </a:solidFill>
                <a:effectLst/>
                <a:uLnTx/>
                <a:uFillTx/>
                <a:latin typeface="Calibri"/>
                <a:ea typeface="+mj-ea"/>
                <a:cs typeface="+mj-cs"/>
              </a:rPr>
              <a:t> - les grands </a:t>
            </a:r>
            <a:r>
              <a:rPr kumimoji="0" lang="nl-NL" sz="1800" b="0" i="0" u="none" strike="noStrike" kern="1200" cap="none" spc="0" normalizeH="0" baseline="0" noProof="0" dirty="0" err="1">
                <a:ln>
                  <a:noFill/>
                </a:ln>
                <a:solidFill>
                  <a:prstClr val="black"/>
                </a:solidFill>
                <a:effectLst/>
                <a:uLnTx/>
                <a:uFillTx/>
                <a:latin typeface="Calibri"/>
                <a:ea typeface="+mj-ea"/>
                <a:cs typeface="+mj-cs"/>
              </a:rPr>
              <a:t>troupeaux</a:t>
            </a:r>
            <a:r>
              <a:rPr kumimoji="0" lang="nl-NL" sz="1800" b="0" i="0" u="none" strike="noStrike" kern="1200" cap="none" spc="0" normalizeH="0" baseline="0" noProof="0" dirty="0">
                <a:ln>
                  <a:noFill/>
                </a:ln>
                <a:solidFill>
                  <a:prstClr val="black"/>
                </a:solidFill>
                <a:effectLst/>
                <a:uLnTx/>
                <a:uFillTx/>
                <a:latin typeface="Calibri"/>
                <a:ea typeface="+mj-ea"/>
                <a:cs typeface="+mj-cs"/>
              </a:rPr>
              <a:t> </a:t>
            </a:r>
            <a:r>
              <a:rPr kumimoji="0" lang="nl-NL" sz="1800" b="0" i="0" u="none" strike="noStrike" kern="1200" cap="none" spc="0" normalizeH="0" baseline="0" noProof="0" dirty="0" err="1">
                <a:ln>
                  <a:noFill/>
                </a:ln>
                <a:solidFill>
                  <a:prstClr val="black"/>
                </a:solidFill>
                <a:effectLst/>
                <a:uLnTx/>
                <a:uFillTx/>
                <a:latin typeface="Calibri"/>
                <a:ea typeface="+mj-ea"/>
                <a:cs typeface="+mj-cs"/>
              </a:rPr>
              <a:t>recommencent</a:t>
            </a:r>
            <a:r>
              <a:rPr kumimoji="0" lang="nl-NL" sz="1800" b="0" i="0" u="none" strike="noStrike" kern="1200" cap="none" spc="0" normalizeH="0" baseline="0" noProof="0" dirty="0">
                <a:ln>
                  <a:noFill/>
                </a:ln>
                <a:solidFill>
                  <a:prstClr val="black"/>
                </a:solidFill>
                <a:effectLst/>
                <a:uLnTx/>
                <a:uFillTx/>
                <a:latin typeface="Calibri"/>
                <a:ea typeface="+mj-ea"/>
                <a:cs typeface="+mj-cs"/>
              </a:rPr>
              <a:t> à </a:t>
            </a:r>
            <a:r>
              <a:rPr kumimoji="0" lang="nl-NL" sz="1800" b="0" i="0" u="none" strike="noStrike" kern="1200" cap="none" spc="0" normalizeH="0" baseline="0" noProof="0" dirty="0" err="1">
                <a:ln>
                  <a:noFill/>
                </a:ln>
                <a:solidFill>
                  <a:prstClr val="black"/>
                </a:solidFill>
                <a:effectLst/>
                <a:uLnTx/>
                <a:uFillTx/>
                <a:latin typeface="Calibri"/>
                <a:ea typeface="+mj-ea"/>
                <a:cs typeface="+mj-cs"/>
              </a:rPr>
              <a:t>paître</a:t>
            </a:r>
            <a:r>
              <a:rPr kumimoji="0" lang="nl-NL" sz="1800" b="0" i="0" u="none" strike="noStrike" kern="1200" cap="none" spc="0" normalizeH="0" baseline="0" noProof="0" dirty="0">
                <a:ln>
                  <a:noFill/>
                </a:ln>
                <a:solidFill>
                  <a:prstClr val="black"/>
                </a:solidFill>
                <a:effectLst/>
                <a:uLnTx/>
                <a:uFillTx/>
                <a:latin typeface="Calibri"/>
                <a:ea typeface="+mj-ea"/>
                <a:cs typeface="+mj-cs"/>
              </a:rPr>
              <a:t> (% de non </a:t>
            </a:r>
            <a:r>
              <a:rPr kumimoji="0" lang="nl-NL" sz="1800" b="0" i="0" u="none" strike="noStrike" kern="1200" cap="none" spc="0" normalizeH="0" baseline="0" noProof="0" dirty="0" err="1">
                <a:ln>
                  <a:noFill/>
                </a:ln>
                <a:solidFill>
                  <a:prstClr val="black"/>
                </a:solidFill>
                <a:effectLst/>
                <a:uLnTx/>
                <a:uFillTx/>
                <a:latin typeface="Calibri"/>
                <a:ea typeface="+mj-ea"/>
                <a:cs typeface="+mj-cs"/>
              </a:rPr>
              <a:t>pâturage</a:t>
            </a:r>
            <a:r>
              <a:rPr kumimoji="0" lang="nl-NL" sz="1800" b="0" i="0" u="none" strike="noStrike" kern="1200" cap="none" spc="0" normalizeH="0" baseline="0" noProof="0" dirty="0">
                <a:ln>
                  <a:noFill/>
                </a:ln>
                <a:solidFill>
                  <a:prstClr val="black"/>
                </a:solidFill>
                <a:effectLst/>
                <a:uLnTx/>
                <a:uFillTx/>
                <a:latin typeface="Calibri"/>
                <a:ea typeface="+mj-ea"/>
                <a:cs typeface="+mj-cs"/>
              </a:rPr>
              <a:t>)</a:t>
            </a:r>
          </a:p>
        </p:txBody>
      </p:sp>
      <p:pic>
        <p:nvPicPr>
          <p:cNvPr id="7" name="Afbeelding 6"/>
          <p:cNvPicPr>
            <a:picLocks noChangeAspect="1"/>
          </p:cNvPicPr>
          <p:nvPr/>
        </p:nvPicPr>
        <p:blipFill>
          <a:blip r:embed="rId4"/>
          <a:stretch>
            <a:fillRect/>
          </a:stretch>
        </p:blipFill>
        <p:spPr>
          <a:xfrm>
            <a:off x="4160973" y="3356992"/>
            <a:ext cx="4886879" cy="2510690"/>
          </a:xfrm>
          <a:prstGeom prst="rect">
            <a:avLst/>
          </a:prstGeom>
        </p:spPr>
      </p:pic>
      <p:pic>
        <p:nvPicPr>
          <p:cNvPr id="8" name="Afbeelding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16018" y="6906874"/>
            <a:ext cx="566030" cy="226412"/>
          </a:xfrm>
          <a:prstGeom prst="rect">
            <a:avLst/>
          </a:prstGeom>
        </p:spPr>
      </p:pic>
      <p:sp>
        <p:nvSpPr>
          <p:cNvPr id="3" name="Rechthoek 2"/>
          <p:cNvSpPr/>
          <p:nvPr/>
        </p:nvSpPr>
        <p:spPr>
          <a:xfrm>
            <a:off x="320484" y="1380071"/>
            <a:ext cx="317054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 de vaches paissant par région</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988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512" y="1145309"/>
            <a:ext cx="5344500" cy="2781321"/>
          </a:xfrm>
          <a:prstGeom prst="rect">
            <a:avLst/>
          </a:prstGeom>
        </p:spPr>
      </p:pic>
      <p:sp>
        <p:nvSpPr>
          <p:cNvPr id="2" name="Titel 1"/>
          <p:cNvSpPr>
            <a:spLocks noGrp="1"/>
          </p:cNvSpPr>
          <p:nvPr>
            <p:ph type="title"/>
          </p:nvPr>
        </p:nvSpPr>
        <p:spPr>
          <a:xfrm>
            <a:off x="491642" y="230188"/>
            <a:ext cx="8442796" cy="791650"/>
          </a:xfrm>
          <a:noFill/>
        </p:spPr>
        <p:txBody>
          <a:bodyPr/>
          <a:lstStyle/>
          <a:p>
            <a:pPr algn="l"/>
            <a:r>
              <a:rPr lang="en-GB" sz="3200" b="1" dirty="0">
                <a:solidFill>
                  <a:schemeClr val="tx1"/>
                </a:solidFill>
              </a:rPr>
              <a:t>Le pâturage aux Pays-Bas</a:t>
            </a:r>
          </a:p>
        </p:txBody>
      </p:sp>
      <p:sp>
        <p:nvSpPr>
          <p:cNvPr id="3" name="Tekstvak 2"/>
          <p:cNvSpPr txBox="1"/>
          <p:nvPr/>
        </p:nvSpPr>
        <p:spPr>
          <a:xfrm>
            <a:off x="323528" y="3851132"/>
            <a:ext cx="910827" cy="323165"/>
          </a:xfrm>
          <a:prstGeom prst="rect">
            <a:avLst/>
          </a:prstGeom>
          <a:noFill/>
          <a:ln>
            <a:noFill/>
          </a:ln>
        </p:spPr>
        <p:txBody>
          <a:bodyPr wrap="none" rtlCol="0">
            <a:spAutoFit/>
          </a:bodyPr>
          <a:lstStyle/>
          <a:p>
            <a:pPr marL="0" marR="0" lvl="0" indent="0" algn="l" defTabSz="914400" rtl="0" eaLnBrk="1" fontAlgn="base" latinLnBrk="0" hangingPunct="1">
              <a:lnSpc>
                <a:spcPts val="1800"/>
              </a:lnSpc>
              <a:spcBef>
                <a:spcPct val="0"/>
              </a:spcBef>
              <a:spcAft>
                <a:spcPct val="0"/>
              </a:spcAft>
              <a:buClrTx/>
              <a:buSzTx/>
              <a:buFontTx/>
              <a:buNone/>
              <a:tabLst/>
              <a:defRPr/>
            </a:pPr>
            <a:r>
              <a:rPr kumimoji="0" lang="nl-NL" sz="1400" b="0" i="0" u="none" strike="noStrike" kern="1200" cap="none" spc="0" normalizeH="0" baseline="0" noProof="0" dirty="0">
                <a:ln>
                  <a:noFill/>
                </a:ln>
                <a:solidFill>
                  <a:srgbClr val="005172"/>
                </a:solidFill>
                <a:effectLst/>
                <a:uLnTx/>
                <a:uFillTx/>
                <a:latin typeface="Calibri"/>
                <a:ea typeface="+mn-ea"/>
                <a:cs typeface="+mn-cs"/>
              </a:rPr>
              <a:t>SCS, 2017</a:t>
            </a:r>
          </a:p>
        </p:txBody>
      </p:sp>
      <p:pic>
        <p:nvPicPr>
          <p:cNvPr id="5" name="Afbeelding 4"/>
          <p:cNvPicPr>
            <a:picLocks noChangeAspect="1"/>
          </p:cNvPicPr>
          <p:nvPr/>
        </p:nvPicPr>
        <p:blipFill>
          <a:blip r:embed="rId3"/>
          <a:stretch>
            <a:fillRect/>
          </a:stretch>
        </p:blipFill>
        <p:spPr>
          <a:xfrm>
            <a:off x="4070163" y="3817030"/>
            <a:ext cx="5098004" cy="3007211"/>
          </a:xfrm>
          <a:prstGeom prst="rect">
            <a:avLst/>
          </a:prstGeom>
        </p:spPr>
      </p:pic>
      <p:sp>
        <p:nvSpPr>
          <p:cNvPr id="6" name="Titel 1"/>
          <p:cNvSpPr txBox="1">
            <a:spLocks/>
          </p:cNvSpPr>
          <p:nvPr/>
        </p:nvSpPr>
        <p:spPr>
          <a:xfrm>
            <a:off x="4345710" y="3582140"/>
            <a:ext cx="4546910" cy="647019"/>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j-ea"/>
                <a:cs typeface="+mj-cs"/>
              </a:rPr>
              <a:t>Pourcentage d'exploitations </a:t>
            </a:r>
            <a:r>
              <a:rPr kumimoji="0" lang="nl-NL" sz="1800" b="0" i="0" u="none" strike="noStrike" kern="1200" cap="none" spc="0" normalizeH="0" baseline="0" noProof="0" dirty="0" err="1">
                <a:ln>
                  <a:noFill/>
                </a:ln>
                <a:solidFill>
                  <a:prstClr val="black"/>
                </a:solidFill>
                <a:effectLst/>
                <a:uLnTx/>
                <a:uFillTx/>
                <a:latin typeface="Calibri"/>
                <a:ea typeface="+mj-ea"/>
                <a:cs typeface="+mj-cs"/>
              </a:rPr>
              <a:t>où le pâturage augmente à nouveau</a:t>
            </a:r>
            <a:endParaRPr kumimoji="0" lang="nl-NL" sz="1800" b="0" i="0" u="none" strike="noStrike" kern="1200" cap="none" spc="0" normalizeH="0" baseline="0" noProof="0" dirty="0">
              <a:ln>
                <a:noFill/>
              </a:ln>
              <a:solidFill>
                <a:prstClr val="black"/>
              </a:solidFill>
              <a:effectLst/>
              <a:uLnTx/>
              <a:uFillTx/>
              <a:latin typeface="Calibri"/>
              <a:ea typeface="+mj-ea"/>
              <a:cs typeface="+mj-cs"/>
            </a:endParaRPr>
          </a:p>
        </p:txBody>
      </p:sp>
      <p:sp>
        <p:nvSpPr>
          <p:cNvPr id="7" name="Tekstvak 6"/>
          <p:cNvSpPr txBox="1"/>
          <p:nvPr/>
        </p:nvSpPr>
        <p:spPr>
          <a:xfrm>
            <a:off x="7151463" y="6633623"/>
            <a:ext cx="1797287" cy="24820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l-NL" sz="1013" b="0" i="0" u="none" strike="noStrike" kern="1200" cap="none" spc="0" normalizeH="0" baseline="0" noProof="0" dirty="0">
                <a:ln>
                  <a:noFill/>
                </a:ln>
                <a:solidFill>
                  <a:prstClr val="black"/>
                </a:solidFill>
                <a:effectLst/>
                <a:uLnTx/>
                <a:uFillTx/>
                <a:latin typeface="Calibri" panose="020F0502020204030204"/>
                <a:ea typeface="+mn-ea"/>
                <a:cs typeface="+mn-cs"/>
              </a:rPr>
              <a:t>Source : Chaîne laitière durable</a:t>
            </a:r>
          </a:p>
        </p:txBody>
      </p:sp>
      <p:sp>
        <p:nvSpPr>
          <p:cNvPr id="8" name="Rectangle 7">
            <a:extLst>
              <a:ext uri="{FF2B5EF4-FFF2-40B4-BE49-F238E27FC236}">
                <a16:creationId xmlns:a16="http://schemas.microsoft.com/office/drawing/2014/main" id="{1E4057DF-528F-0B40-88D7-D49726E985FF}"/>
              </a:ext>
            </a:extLst>
          </p:cNvPr>
          <p:cNvSpPr/>
          <p:nvPr/>
        </p:nvSpPr>
        <p:spPr>
          <a:xfrm>
            <a:off x="117745" y="1258507"/>
            <a:ext cx="1322392" cy="269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 de vaches laitières</a:t>
            </a:r>
          </a:p>
        </p:txBody>
      </p:sp>
      <p:sp>
        <p:nvSpPr>
          <p:cNvPr id="9" name="Rectangle 8">
            <a:extLst>
              <a:ext uri="{FF2B5EF4-FFF2-40B4-BE49-F238E27FC236}">
                <a16:creationId xmlns:a16="http://schemas.microsoft.com/office/drawing/2014/main" id="{0177F629-31E1-9B44-8432-9CF92984938E}"/>
              </a:ext>
            </a:extLst>
          </p:cNvPr>
          <p:cNvSpPr/>
          <p:nvPr/>
        </p:nvSpPr>
        <p:spPr>
          <a:xfrm>
            <a:off x="4528968" y="2150354"/>
            <a:ext cx="1322392" cy="269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Pas de pâturage</a:t>
            </a:r>
          </a:p>
        </p:txBody>
      </p:sp>
      <p:sp>
        <p:nvSpPr>
          <p:cNvPr id="10" name="Rectangle 9">
            <a:extLst>
              <a:ext uri="{FF2B5EF4-FFF2-40B4-BE49-F238E27FC236}">
                <a16:creationId xmlns:a16="http://schemas.microsoft.com/office/drawing/2014/main" id="{A773F723-A574-D948-99C7-A6ABADA188CE}"/>
              </a:ext>
            </a:extLst>
          </p:cNvPr>
          <p:cNvSpPr/>
          <p:nvPr/>
        </p:nvSpPr>
        <p:spPr>
          <a:xfrm>
            <a:off x="4528968" y="2401429"/>
            <a:ext cx="1322392" cy="269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Pâturage de jour</a:t>
            </a:r>
          </a:p>
        </p:txBody>
      </p:sp>
      <p:sp>
        <p:nvSpPr>
          <p:cNvPr id="11" name="Rectangle 10">
            <a:extLst>
              <a:ext uri="{FF2B5EF4-FFF2-40B4-BE49-F238E27FC236}">
                <a16:creationId xmlns:a16="http://schemas.microsoft.com/office/drawing/2014/main" id="{A5A21BFA-BD8E-A547-BC32-9420913C695E}"/>
              </a:ext>
            </a:extLst>
          </p:cNvPr>
          <p:cNvSpPr/>
          <p:nvPr/>
        </p:nvSpPr>
        <p:spPr>
          <a:xfrm>
            <a:off x="4528967" y="2659440"/>
            <a:ext cx="1678193" cy="269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Pâturage nuit et  jour</a:t>
            </a:r>
          </a:p>
        </p:txBody>
      </p:sp>
      <p:sp>
        <p:nvSpPr>
          <p:cNvPr id="12" name="Rectangle 11">
            <a:extLst>
              <a:ext uri="{FF2B5EF4-FFF2-40B4-BE49-F238E27FC236}">
                <a16:creationId xmlns:a16="http://schemas.microsoft.com/office/drawing/2014/main" id="{77BF99FE-0F26-C140-A661-6197F8C3F393}"/>
              </a:ext>
            </a:extLst>
          </p:cNvPr>
          <p:cNvSpPr/>
          <p:nvPr/>
        </p:nvSpPr>
        <p:spPr>
          <a:xfrm>
            <a:off x="6664885" y="4187495"/>
            <a:ext cx="1678193" cy="269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Pâturage partiel</a:t>
            </a:r>
          </a:p>
        </p:txBody>
      </p:sp>
      <p:sp>
        <p:nvSpPr>
          <p:cNvPr id="13" name="Rectangle 12">
            <a:extLst>
              <a:ext uri="{FF2B5EF4-FFF2-40B4-BE49-F238E27FC236}">
                <a16:creationId xmlns:a16="http://schemas.microsoft.com/office/drawing/2014/main" id="{5E0B896B-8453-244A-ADA9-2EFB2B571F1E}"/>
              </a:ext>
            </a:extLst>
          </p:cNvPr>
          <p:cNvSpPr/>
          <p:nvPr/>
        </p:nvSpPr>
        <p:spPr>
          <a:xfrm>
            <a:off x="5886933" y="4174911"/>
            <a:ext cx="605307" cy="2891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Complet</a:t>
            </a:r>
          </a:p>
        </p:txBody>
      </p:sp>
    </p:spTree>
    <p:extLst>
      <p:ext uri="{BB962C8B-B14F-4D97-AF65-F5344CB8AC3E}">
        <p14:creationId xmlns:p14="http://schemas.microsoft.com/office/powerpoint/2010/main" val="11975232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GB" sz="3200" b="1" dirty="0">
                <a:solidFill>
                  <a:schemeClr val="tx1"/>
                </a:solidFill>
              </a:rPr>
              <a:t> Croissance de l'herbe 2014-2017</a:t>
            </a:r>
            <a:r>
              <a:rPr lang="en-GB" sz="3200" b="1" dirty="0"/>
              <a:t/>
            </a:r>
            <a:br>
              <a:rPr lang="en-GB" sz="3200" b="1" dirty="0"/>
            </a:br>
            <a:r>
              <a:rPr lang="en-GB" sz="3200" dirty="0">
                <a:solidFill>
                  <a:schemeClr val="tx1"/>
                </a:solidFill>
              </a:rPr>
              <a:t>       </a:t>
            </a:r>
            <a:endParaRPr lang="en-GB" sz="3200" b="1" dirty="0">
              <a:solidFill>
                <a:schemeClr val="tx1"/>
              </a:solidFill>
            </a:endParaRPr>
          </a:p>
        </p:txBody>
      </p:sp>
      <p:pic>
        <p:nvPicPr>
          <p:cNvPr id="8" name="Tijdelijke aanduiding voor inhoud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5237" y="1645227"/>
            <a:ext cx="6864320" cy="4267540"/>
          </a:xfrm>
          <a:prstGeom prst="rect">
            <a:avLst/>
          </a:prstGeom>
        </p:spPr>
      </p:pic>
    </p:spTree>
    <p:extLst>
      <p:ext uri="{BB962C8B-B14F-4D97-AF65-F5344CB8AC3E}">
        <p14:creationId xmlns:p14="http://schemas.microsoft.com/office/powerpoint/2010/main" val="231072293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2800" b="1" dirty="0">
                <a:solidFill>
                  <a:schemeClr val="tx1"/>
                </a:solidFill>
              </a:rPr>
              <a:t>L'effet du pâturage sur différents aspects</a:t>
            </a:r>
          </a:p>
        </p:txBody>
      </p:sp>
      <p:pic>
        <p:nvPicPr>
          <p:cNvPr id="17410"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tretch>
            <a:fillRect/>
          </a:stretch>
        </p:blipFill>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vak 2"/>
          <p:cNvSpPr txBox="1"/>
          <p:nvPr/>
        </p:nvSpPr>
        <p:spPr>
          <a:xfrm>
            <a:off x="4267200" y="6026455"/>
            <a:ext cx="3144707" cy="323165"/>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mn-ea"/>
                <a:cs typeface="+mn-cs"/>
              </a:rPr>
              <a:t>Van den Pol-van </a:t>
            </a:r>
            <a:r>
              <a:rPr kumimoji="0" lang="en-GB" sz="1400" b="0" i="0" u="none" strike="noStrike" kern="1200" cap="none" spc="0" normalizeH="0" baseline="0" noProof="0" dirty="0" err="1">
                <a:ln>
                  <a:noFill/>
                </a:ln>
                <a:solidFill>
                  <a:prstClr val="black"/>
                </a:solidFill>
                <a:effectLst/>
                <a:uLnTx/>
                <a:uFillTx/>
                <a:latin typeface="Verdana" pitchFamily="34" charset="0"/>
                <a:ea typeface="+mn-ea"/>
                <a:cs typeface="+mn-cs"/>
              </a:rPr>
              <a:t>Dasselaar</a:t>
            </a:r>
            <a:r>
              <a:rPr kumimoji="0" lang="en-GB" sz="1400" b="0" i="0" u="none" strike="noStrike" kern="1200" cap="none" spc="0" normalizeH="0" baseline="0" noProof="0" dirty="0">
                <a:ln>
                  <a:noFill/>
                </a:ln>
                <a:solidFill>
                  <a:prstClr val="black"/>
                </a:solidFill>
                <a:effectLst/>
                <a:uLnTx/>
                <a:uFillTx/>
                <a:latin typeface="Verdana" pitchFamily="34" charset="0"/>
                <a:ea typeface="+mn-ea"/>
                <a:cs typeface="+mn-cs"/>
              </a:rPr>
              <a:t>, 2008</a:t>
            </a:r>
            <a:endParaRPr kumimoji="0" lang="nl-NL" sz="1400" b="0" i="0" u="none" strike="noStrike" kern="1200" cap="none" spc="0" normalizeH="0" baseline="0" noProof="0" dirty="0" err="1">
              <a:ln>
                <a:noFill/>
              </a:ln>
              <a:solidFill>
                <a:prstClr val="black"/>
              </a:solidFill>
              <a:effectLst/>
              <a:uLnTx/>
              <a:uFillTx/>
              <a:latin typeface="Verdana" pitchFamily="34" charset="0"/>
              <a:ea typeface="+mn-ea"/>
              <a:cs typeface="+mn-cs"/>
            </a:endParaRPr>
          </a:p>
        </p:txBody>
      </p:sp>
      <p:pic>
        <p:nvPicPr>
          <p:cNvPr id="5" name="Afbeelding 4"/>
          <p:cNvPicPr>
            <a:picLocks noChangeAspect="1"/>
          </p:cNvPicPr>
          <p:nvPr/>
        </p:nvPicPr>
        <p:blipFill>
          <a:blip r:embed="rId3"/>
          <a:stretch>
            <a:fillRect/>
          </a:stretch>
        </p:blipFill>
        <p:spPr>
          <a:xfrm>
            <a:off x="737310" y="1069977"/>
            <a:ext cx="7059780" cy="4956478"/>
          </a:xfrm>
          <a:prstGeom prst="rect">
            <a:avLst/>
          </a:prstGeom>
        </p:spPr>
      </p:pic>
    </p:spTree>
    <p:extLst>
      <p:ext uri="{BB962C8B-B14F-4D97-AF65-F5344CB8AC3E}">
        <p14:creationId xmlns:p14="http://schemas.microsoft.com/office/powerpoint/2010/main" val="1422069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800" b="1" dirty="0">
                <a:solidFill>
                  <a:schemeClr val="tx1"/>
                </a:solidFill>
              </a:rPr>
              <a:t>Economie - l'ingestion d'herbe est un facteur crucial </a:t>
            </a:r>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40836" y="1184303"/>
            <a:ext cx="7824858" cy="4778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vak 2"/>
          <p:cNvSpPr txBox="1"/>
          <p:nvPr/>
        </p:nvSpPr>
        <p:spPr>
          <a:xfrm>
            <a:off x="3688685" y="1248259"/>
            <a:ext cx="4426226" cy="323165"/>
          </a:xfrm>
          <a:prstGeom prst="rect">
            <a:avLst/>
          </a:prstGeom>
          <a:noFill/>
        </p:spPr>
        <p:txBody>
          <a:bodyPr wrap="squar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005172"/>
                </a:solidFill>
                <a:effectLst/>
                <a:uLnTx/>
                <a:uFillTx/>
                <a:latin typeface="Verdana" pitchFamily="34" charset="0"/>
                <a:ea typeface="+mn-ea"/>
                <a:cs typeface="+mn-cs"/>
              </a:rPr>
              <a:t>Source : Van den Pol-van Dasselaar </a:t>
            </a:r>
            <a:r>
              <a:rPr kumimoji="0" lang="nl-NL" sz="1400" b="0" i="1" u="none" strike="noStrike" kern="1200" cap="none" spc="0" normalizeH="0" baseline="0" noProof="0" dirty="0">
                <a:ln>
                  <a:noFill/>
                </a:ln>
                <a:solidFill>
                  <a:srgbClr val="005172"/>
                </a:solidFill>
                <a:effectLst/>
                <a:uLnTx/>
                <a:uFillTx/>
                <a:latin typeface="Verdana" pitchFamily="34" charset="0"/>
                <a:ea typeface="+mn-ea"/>
                <a:cs typeface="+mn-cs"/>
              </a:rPr>
              <a:t>et al</a:t>
            </a:r>
            <a:r>
              <a:rPr kumimoji="0" lang="nl-NL" sz="1400" b="0" i="0" u="none" strike="noStrike" kern="1200" cap="none" spc="0" normalizeH="0" baseline="0" noProof="0" dirty="0">
                <a:ln>
                  <a:noFill/>
                </a:ln>
                <a:solidFill>
                  <a:srgbClr val="005172"/>
                </a:solidFill>
                <a:effectLst/>
                <a:uLnTx/>
                <a:uFillTx/>
                <a:latin typeface="Verdana" pitchFamily="34" charset="0"/>
                <a:ea typeface="+mn-ea"/>
                <a:cs typeface="+mn-cs"/>
              </a:rPr>
              <a:t>, 2014</a:t>
            </a:r>
          </a:p>
        </p:txBody>
      </p:sp>
      <p:sp>
        <p:nvSpPr>
          <p:cNvPr id="5" name="Rectangle 4">
            <a:extLst>
              <a:ext uri="{FF2B5EF4-FFF2-40B4-BE49-F238E27FC236}">
                <a16:creationId xmlns:a16="http://schemas.microsoft.com/office/drawing/2014/main" id="{5E6B3A0F-9549-ED47-823F-29C8768B5002}"/>
              </a:ext>
            </a:extLst>
          </p:cNvPr>
          <p:cNvSpPr/>
          <p:nvPr/>
        </p:nvSpPr>
        <p:spPr>
          <a:xfrm>
            <a:off x="340836" y="1654747"/>
            <a:ext cx="1823244" cy="203333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a:ea typeface="+mn-ea"/>
                <a:cs typeface="+mn-cs"/>
              </a:rPr>
              <a:t>Différence de revenu pour le pâturage par rapport à l’alimentation en été (€/100 kg de lait)</a:t>
            </a:r>
          </a:p>
        </p:txBody>
      </p:sp>
    </p:spTree>
    <p:extLst>
      <p:ext uri="{BB962C8B-B14F-4D97-AF65-F5344CB8AC3E}">
        <p14:creationId xmlns:p14="http://schemas.microsoft.com/office/powerpoint/2010/main" val="39193849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p:cNvSpPr>
            <a:spLocks noGrp="1"/>
          </p:cNvSpPr>
          <p:nvPr>
            <p:ph type="title"/>
          </p:nvPr>
        </p:nvSpPr>
        <p:spPr>
          <a:xfrm>
            <a:off x="491643" y="230190"/>
            <a:ext cx="6481812" cy="839787"/>
          </a:xfrm>
        </p:spPr>
        <p:txBody>
          <a:bodyPr/>
          <a:lstStyle/>
          <a:p>
            <a:pPr algn="l"/>
            <a:r>
              <a:rPr lang="nl-NL" sz="2800" b="1" dirty="0">
                <a:solidFill>
                  <a:schemeClr val="tx1"/>
                </a:solidFill>
              </a:rPr>
              <a:t>Mais </a:t>
            </a:r>
            <a:r>
              <a:rPr lang="nl-NL" sz="2800" b="1" dirty="0" err="1">
                <a:solidFill>
                  <a:schemeClr val="tx1"/>
                </a:solidFill>
              </a:rPr>
              <a:t>qu'en est-il de l'économie dans des conditions moins favorables</a:t>
            </a:r>
            <a:r>
              <a:rPr lang="nl-NL" sz="2800" b="1" dirty="0">
                <a:solidFill>
                  <a:schemeClr val="tx1"/>
                </a:solidFill>
              </a:rPr>
              <a:t> ?</a:t>
            </a:r>
          </a:p>
        </p:txBody>
      </p:sp>
      <p:sp>
        <p:nvSpPr>
          <p:cNvPr id="2" name="Tijdelijke aanduiding voor tekst 1"/>
          <p:cNvSpPr>
            <a:spLocks noGrp="1"/>
          </p:cNvSpPr>
          <p:nvPr>
            <p:ph type="body" sz="quarter" idx="10"/>
          </p:nvPr>
        </p:nvSpPr>
        <p:spPr>
          <a:xfrm>
            <a:off x="491643" y="1526109"/>
            <a:ext cx="8521188" cy="4089600"/>
          </a:xfrm>
        </p:spPr>
        <p:txBody>
          <a:bodyPr/>
          <a:lstStyle/>
          <a:p>
            <a:r>
              <a:rPr lang="en-US" sz="2400" dirty="0"/>
              <a:t>Objectif : étudier les aspects économiques du pâturage et du zéro pâturage pour les exploitations dont les conditions de pâturage sont moins </a:t>
            </a:r>
            <a:r>
              <a:rPr lang="en-US" sz="2400" dirty="0" err="1"/>
              <a:t>favorables :</a:t>
            </a:r>
          </a:p>
          <a:p>
            <a:pPr lvl="1">
              <a:buFont typeface="Arial" panose="020B0604020202020204" pitchFamily="34" charset="0"/>
              <a:buChar char="•"/>
            </a:pPr>
            <a:r>
              <a:rPr lang="en-US" sz="2000" dirty="0"/>
              <a:t>Traite automatique</a:t>
            </a:r>
          </a:p>
          <a:p>
            <a:pPr lvl="1">
              <a:buFont typeface="Arial" panose="020B0604020202020204" pitchFamily="34" charset="0"/>
              <a:buChar char="•"/>
            </a:pPr>
            <a:r>
              <a:rPr lang="en-US" sz="2000" dirty="0"/>
              <a:t>Petite surface de pâturage (25% au lieu de 75%)</a:t>
            </a:r>
          </a:p>
          <a:p>
            <a:pPr lvl="1">
              <a:buFont typeface="Arial" panose="020B0604020202020204" pitchFamily="34" charset="0"/>
              <a:buChar char="•"/>
            </a:pPr>
            <a:r>
              <a:rPr lang="en-US" sz="2000" dirty="0"/>
              <a:t>Les grands troupeaux (150 animaux au lieu de 75)</a:t>
            </a:r>
          </a:p>
          <a:p>
            <a:pPr lvl="1">
              <a:buFont typeface="Arial" panose="020B0604020202020204" pitchFamily="34" charset="0"/>
              <a:buChar char="•"/>
            </a:pPr>
            <a:r>
              <a:rPr lang="en-US" sz="2000" dirty="0"/>
              <a:t>Rendement laitier plus élevé par vache (9 500 au lieu de 8 000)</a:t>
            </a:r>
          </a:p>
          <a:p>
            <a:pPr lvl="1">
              <a:buFont typeface="Arial" panose="020B0604020202020204" pitchFamily="34" charset="0"/>
              <a:buChar char="•"/>
            </a:pPr>
            <a:endParaRPr lang="nl-NL" dirty="0"/>
          </a:p>
        </p:txBody>
      </p:sp>
      <p:pic>
        <p:nvPicPr>
          <p:cNvPr id="21509" name="Picture 5" descr="10378"/>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70107" y="4251234"/>
            <a:ext cx="1820087" cy="13644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koppel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3080" y="4242229"/>
            <a:ext cx="1802994" cy="137348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384" y="4235829"/>
            <a:ext cx="1836838" cy="1379880"/>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56052" y="4242229"/>
            <a:ext cx="1818130" cy="137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1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p:txBody>
          <a:bodyPr/>
          <a:lstStyle/>
          <a:p>
            <a:pPr algn="l"/>
            <a:r>
              <a:rPr lang="nl-NL" sz="3200" dirty="0" err="1">
                <a:solidFill>
                  <a:schemeClr val="tx1"/>
                </a:solidFill>
              </a:rPr>
              <a:t>L'économie</a:t>
            </a:r>
            <a:r>
              <a:rPr lang="nl-NL" sz="3200" dirty="0">
                <a:solidFill>
                  <a:schemeClr val="tx1"/>
                </a:solidFill>
              </a:rPr>
              <a:t> du </a:t>
            </a:r>
            <a:r>
              <a:rPr lang="nl-NL" sz="3200" dirty="0" err="1">
                <a:solidFill>
                  <a:schemeClr val="tx1"/>
                </a:solidFill>
              </a:rPr>
              <a:t>pâturage</a:t>
            </a:r>
            <a:r>
              <a:rPr lang="nl-NL" sz="3200" b="1" dirty="0">
                <a:solidFill>
                  <a:schemeClr val="tx1"/>
                </a:solidFill>
              </a:rPr>
              <a:t/>
            </a:r>
            <a:br>
              <a:rPr lang="nl-NL" sz="3200" b="1" dirty="0">
                <a:solidFill>
                  <a:schemeClr val="tx1"/>
                </a:solidFill>
              </a:rPr>
            </a:br>
            <a:r>
              <a:rPr lang="nl-NL" sz="3200" dirty="0">
                <a:solidFill>
                  <a:schemeClr val="tx1"/>
                </a:solidFill>
              </a:rPr>
              <a:t>    </a:t>
            </a:r>
            <a:endParaRPr lang="nl-NL" sz="3200" b="1" dirty="0">
              <a:solidFill>
                <a:schemeClr val="tx1"/>
              </a:solidFill>
            </a:endParaRPr>
          </a:p>
        </p:txBody>
      </p:sp>
      <p:pic>
        <p:nvPicPr>
          <p:cNvPr id="23555" name="Picture 4"/>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2966" t="-2690" r="24197" b="2690"/>
          <a:stretch/>
        </p:blipFill>
        <p:spPr bwMode="auto">
          <a:xfrm>
            <a:off x="697583" y="1003877"/>
            <a:ext cx="7423345" cy="4464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robot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348038" y="1989138"/>
            <a:ext cx="719137" cy="54133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oppel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2725" y="1557338"/>
            <a:ext cx="792163" cy="520700"/>
          </a:xfrm>
          <a:prstGeom prst="rect">
            <a:avLst/>
          </a:prstGeom>
          <a:noFill/>
          <a:extLst>
            <a:ext uri="{909E8E84-426E-40DD-AFC4-6F175D3DCCD1}">
              <a14:hiddenFill xmlns:a14="http://schemas.microsoft.com/office/drawing/2010/main">
                <a:solidFill>
                  <a:srgbClr val="FFFFFF"/>
                </a:solidFill>
              </a14:hiddenFill>
            </a:ext>
          </a:extLst>
        </p:spPr>
      </p:pic>
      <p:pic>
        <p:nvPicPr>
          <p:cNvPr id="23559" name="Picture 7" descr="1037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6100" y="2349500"/>
            <a:ext cx="719138" cy="539750"/>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grazende koe"/>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2225" y="1412875"/>
            <a:ext cx="720725" cy="54451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A22EBAA-4DF7-404E-AFC6-A6A7714B7EB8}"/>
              </a:ext>
            </a:extLst>
          </p:cNvPr>
          <p:cNvSpPr/>
          <p:nvPr/>
        </p:nvSpPr>
        <p:spPr>
          <a:xfrm rot="18911750">
            <a:off x="1003192" y="4510577"/>
            <a:ext cx="1933305" cy="3759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Sans restriction</a:t>
            </a:r>
          </a:p>
        </p:txBody>
      </p:sp>
      <p:sp>
        <p:nvSpPr>
          <p:cNvPr id="12" name="Rectangle 11">
            <a:extLst>
              <a:ext uri="{FF2B5EF4-FFF2-40B4-BE49-F238E27FC236}">
                <a16:creationId xmlns:a16="http://schemas.microsoft.com/office/drawing/2014/main" id="{613DD68C-C677-444E-8B01-307FCB1E3784}"/>
              </a:ext>
            </a:extLst>
          </p:cNvPr>
          <p:cNvSpPr/>
          <p:nvPr/>
        </p:nvSpPr>
        <p:spPr>
          <a:xfrm rot="18911750">
            <a:off x="1922642" y="4510577"/>
            <a:ext cx="1933305" cy="3759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Traite robotisée</a:t>
            </a:r>
          </a:p>
        </p:txBody>
      </p:sp>
      <p:sp>
        <p:nvSpPr>
          <p:cNvPr id="13" name="Rectangle 12">
            <a:extLst>
              <a:ext uri="{FF2B5EF4-FFF2-40B4-BE49-F238E27FC236}">
                <a16:creationId xmlns:a16="http://schemas.microsoft.com/office/drawing/2014/main" id="{1B1FC92E-ACA1-574D-BD93-98F13DCFD81D}"/>
              </a:ext>
            </a:extLst>
          </p:cNvPr>
          <p:cNvSpPr/>
          <p:nvPr/>
        </p:nvSpPr>
        <p:spPr>
          <a:xfrm rot="18911750">
            <a:off x="1731763" y="5059348"/>
            <a:ext cx="3133374" cy="3288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Petites surfaces de pâturage</a:t>
            </a:r>
          </a:p>
        </p:txBody>
      </p:sp>
      <p:sp>
        <p:nvSpPr>
          <p:cNvPr id="14" name="Rectangle 13">
            <a:extLst>
              <a:ext uri="{FF2B5EF4-FFF2-40B4-BE49-F238E27FC236}">
                <a16:creationId xmlns:a16="http://schemas.microsoft.com/office/drawing/2014/main" id="{869A7D91-2965-234D-A65F-355C87C1ED4B}"/>
              </a:ext>
            </a:extLst>
          </p:cNvPr>
          <p:cNvSpPr/>
          <p:nvPr/>
        </p:nvSpPr>
        <p:spPr>
          <a:xfrm rot="18911750">
            <a:off x="3918834" y="4461080"/>
            <a:ext cx="1933305" cy="3759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Grand troupeau</a:t>
            </a:r>
          </a:p>
        </p:txBody>
      </p:sp>
      <p:sp>
        <p:nvSpPr>
          <p:cNvPr id="15" name="Rectangle 14">
            <a:extLst>
              <a:ext uri="{FF2B5EF4-FFF2-40B4-BE49-F238E27FC236}">
                <a16:creationId xmlns:a16="http://schemas.microsoft.com/office/drawing/2014/main" id="{53D605E6-366D-F943-B5E2-02E340EF99F9}"/>
              </a:ext>
            </a:extLst>
          </p:cNvPr>
          <p:cNvSpPr/>
          <p:nvPr/>
        </p:nvSpPr>
        <p:spPr>
          <a:xfrm rot="18911750">
            <a:off x="4357850" y="4763638"/>
            <a:ext cx="2608925" cy="25137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tIns="0" r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Forte production de lait</a:t>
            </a:r>
          </a:p>
        </p:txBody>
      </p:sp>
      <p:sp>
        <p:nvSpPr>
          <p:cNvPr id="2" name="Tekstvak 1"/>
          <p:cNvSpPr txBox="1"/>
          <p:nvPr/>
        </p:nvSpPr>
        <p:spPr>
          <a:xfrm>
            <a:off x="3831137" y="5783404"/>
            <a:ext cx="37453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Van den Pol-van </a:t>
            </a:r>
            <a:r>
              <a:rPr kumimoji="0" lang="en-GB" sz="1800" b="0" i="0" u="none" strike="noStrike" kern="1200" cap="none" spc="0" normalizeH="0" baseline="0" noProof="0" dirty="0" err="1">
                <a:ln>
                  <a:noFill/>
                </a:ln>
                <a:solidFill>
                  <a:prstClr val="black"/>
                </a:solidFill>
                <a:effectLst/>
                <a:uLnTx/>
                <a:uFillTx/>
                <a:latin typeface="Calibri"/>
                <a:ea typeface="+mn-ea"/>
                <a:cs typeface="+mn-cs"/>
              </a:rPr>
              <a:t>Dasselaar</a:t>
            </a:r>
            <a:r>
              <a:rPr kumimoji="0" lang="en-GB" sz="1800" b="0" i="1" u="none" strike="noStrike" kern="1200" cap="none" spc="0" normalizeH="0" baseline="0" noProof="0" dirty="0">
                <a:ln>
                  <a:noFill/>
                </a:ln>
                <a:solidFill>
                  <a:prstClr val="black"/>
                </a:solidFill>
                <a:effectLst/>
                <a:uLnTx/>
                <a:uFillTx/>
                <a:latin typeface="Calibri"/>
                <a:ea typeface="+mn-ea"/>
                <a:cs typeface="+mn-cs"/>
              </a:rPr>
              <a:t> et al</a:t>
            </a:r>
            <a:r>
              <a:rPr kumimoji="0" lang="en-GB" sz="1800" b="0" i="0" u="none" strike="noStrike" kern="1200" cap="none" spc="0" normalizeH="0" baseline="0" noProof="0" dirty="0">
                <a:ln>
                  <a:noFill/>
                </a:ln>
                <a:solidFill>
                  <a:prstClr val="black"/>
                </a:solidFill>
                <a:effectLst/>
                <a:uLnTx/>
                <a:uFillTx/>
                <a:latin typeface="Calibri"/>
                <a:ea typeface="+mn-ea"/>
                <a:cs typeface="+mn-cs"/>
              </a:rPr>
              <a:t>, 2010</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330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00535" y="696473"/>
            <a:ext cx="6887375" cy="1086639"/>
          </a:xfrm>
        </p:spPr>
        <p:txBody>
          <a:bodyPr/>
          <a:lstStyle/>
          <a:p>
            <a:r>
              <a:rPr lang="en-US" sz="2400" dirty="0" err="1" smtClean="0">
                <a:solidFill>
                  <a:schemeClr val="tx1"/>
                </a:solidFill>
                <a:latin typeface="+mn-lt"/>
              </a:rPr>
              <a:t>L’ingestion</a:t>
            </a:r>
            <a:r>
              <a:rPr lang="en-US" sz="2400" dirty="0" smtClean="0">
                <a:solidFill>
                  <a:schemeClr val="tx1"/>
                </a:solidFill>
                <a:latin typeface="+mn-lt"/>
              </a:rPr>
              <a:t> </a:t>
            </a:r>
            <a:r>
              <a:rPr lang="en-US" sz="2400" dirty="0" err="1" smtClean="0">
                <a:solidFill>
                  <a:schemeClr val="tx1"/>
                </a:solidFill>
                <a:latin typeface="+mn-lt"/>
              </a:rPr>
              <a:t>dépend</a:t>
            </a:r>
            <a:r>
              <a:rPr lang="en-US" sz="2400" dirty="0" smtClean="0">
                <a:solidFill>
                  <a:schemeClr val="tx1"/>
                </a:solidFill>
                <a:latin typeface="+mn-lt"/>
              </a:rPr>
              <a:t> de </a:t>
            </a:r>
            <a:r>
              <a:rPr lang="en-US" sz="2400" dirty="0">
                <a:solidFill>
                  <a:schemeClr val="tx1"/>
                </a:solidFill>
                <a:latin typeface="+mn-lt"/>
              </a:rPr>
              <a:t>la </a:t>
            </a:r>
            <a:r>
              <a:rPr lang="en-US" sz="2400" dirty="0" smtClean="0">
                <a:solidFill>
                  <a:schemeClr val="tx1"/>
                </a:solidFill>
                <a:latin typeface="+mn-lt"/>
              </a:rPr>
              <a:t>qualité du fourrage.</a:t>
            </a:r>
            <a:r>
              <a:rPr lang="en-US" sz="2400" dirty="0">
                <a:solidFill>
                  <a:schemeClr val="tx1"/>
                </a:solidFill>
                <a:latin typeface="+mn-lt"/>
              </a:rPr>
              <a:t/>
            </a:r>
            <a:br>
              <a:rPr lang="en-US" sz="2400" dirty="0">
                <a:solidFill>
                  <a:schemeClr val="tx1"/>
                </a:solidFill>
                <a:latin typeface="+mn-lt"/>
              </a:rPr>
            </a:br>
            <a:r>
              <a:rPr lang="en-US" sz="2400" dirty="0" smtClean="0">
                <a:solidFill>
                  <a:schemeClr val="tx1"/>
                </a:solidFill>
                <a:latin typeface="+mn-lt"/>
              </a:rPr>
              <a:t>- </a:t>
            </a:r>
            <a:r>
              <a:rPr lang="en-US" sz="2400" dirty="0" err="1" smtClean="0">
                <a:solidFill>
                  <a:schemeClr val="tx1"/>
                </a:solidFill>
                <a:latin typeface="+mn-lt"/>
              </a:rPr>
              <a:t>l’intérêt</a:t>
            </a:r>
            <a:r>
              <a:rPr lang="en-US" sz="2400" dirty="0" smtClean="0">
                <a:solidFill>
                  <a:schemeClr val="tx1"/>
                </a:solidFill>
                <a:latin typeface="+mn-lt"/>
              </a:rPr>
              <a:t> des mélanges</a:t>
            </a:r>
            <a:endParaRPr lang="en-US" sz="2400" dirty="0">
              <a:solidFill>
                <a:schemeClr val="tx1"/>
              </a:solidFill>
              <a:latin typeface="+mn-lt"/>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214184100"/>
              </p:ext>
            </p:extLst>
          </p:nvPr>
        </p:nvGraphicFramePr>
        <p:xfrm>
          <a:off x="701269" y="1664088"/>
          <a:ext cx="8071471" cy="4546600"/>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7"/>
          <p:cNvSpPr>
            <a:spLocks noChangeArrowheads="1"/>
          </p:cNvSpPr>
          <p:nvPr/>
        </p:nvSpPr>
        <p:spPr bwMode="auto">
          <a:xfrm>
            <a:off x="650449" y="6045200"/>
            <a:ext cx="81222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La date 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récolte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est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encore plus importante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dans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les prairies 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graminées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pures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que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dans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les prairies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d’association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graminées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légumineuses</a:t>
            </a:r>
            <a:r>
              <a:rPr lang="en-US" altLang="sv-SE" sz="2000" dirty="0">
                <a:solidFill>
                  <a:prstClr val="black"/>
                </a:solidFill>
                <a:latin typeface="Calibri"/>
              </a:rPr>
              <a:t>.</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931379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p:txBody>
          <a:bodyPr/>
          <a:lstStyle/>
          <a:p>
            <a:pPr algn="l"/>
            <a:r>
              <a:rPr lang="nl-NL" sz="3200" b="1" dirty="0" err="1">
                <a:solidFill>
                  <a:schemeClr val="tx1"/>
                </a:solidFill>
              </a:rPr>
              <a:t>Conclusions</a:t>
            </a:r>
            <a:endParaRPr lang="nl-NL" sz="3200" b="1" dirty="0">
              <a:solidFill>
                <a:schemeClr val="tx1"/>
              </a:solidFill>
            </a:endParaRPr>
          </a:p>
        </p:txBody>
      </p:sp>
      <p:sp>
        <p:nvSpPr>
          <p:cNvPr id="2" name="Tijdelijke aanduiding voor tekst 1"/>
          <p:cNvSpPr>
            <a:spLocks noGrp="1"/>
          </p:cNvSpPr>
          <p:nvPr>
            <p:ph type="body" sz="quarter" idx="10"/>
          </p:nvPr>
        </p:nvSpPr>
        <p:spPr>
          <a:xfrm>
            <a:off x="452447" y="1207177"/>
            <a:ext cx="8521188" cy="4089600"/>
          </a:xfrm>
        </p:spPr>
        <p:txBody>
          <a:bodyPr/>
          <a:lstStyle/>
          <a:p>
            <a:r>
              <a:rPr lang="en-US" sz="2000" dirty="0"/>
              <a:t>En général, le pâturage est économiquement plus attrayant que le zéro pâturage.</a:t>
            </a:r>
          </a:p>
          <a:p>
            <a:r>
              <a:rPr lang="en-US" sz="2000" dirty="0"/>
              <a:t>La seule exception est lorsque la surface de pâturage disponible est trop petite (prise d'herbe inférieure à 700 kg MS/ </a:t>
            </a:r>
            <a:r>
              <a:rPr lang="en-US" sz="2000" dirty="0" err="1"/>
              <a:t>vache</a:t>
            </a:r>
            <a:r>
              <a:rPr lang="en-US" sz="2000" dirty="0"/>
              <a:t> / an).</a:t>
            </a:r>
          </a:p>
          <a:p>
            <a:r>
              <a:rPr lang="en-US" sz="2000" dirty="0"/>
              <a:t>Plus les vaches mangent d'herbe dans le pâturage, plus les revenus sont élevés.</a:t>
            </a:r>
          </a:p>
          <a:p>
            <a:r>
              <a:rPr lang="en-US" sz="2000" dirty="0"/>
              <a:t>La </a:t>
            </a:r>
            <a:r>
              <a:rPr lang="en-US" sz="2000" dirty="0" err="1"/>
              <a:t>rentabilité</a:t>
            </a:r>
            <a:r>
              <a:rPr lang="en-US" sz="2000" dirty="0"/>
              <a:t> n'est pas le facteur d'influence le plus important pour le pâturage dans le nord-ouest de l'Europe</a:t>
            </a:r>
          </a:p>
          <a:p>
            <a:endParaRPr lang="en-US" sz="2000" dirty="0"/>
          </a:p>
          <a:p>
            <a:endParaRPr lang="en-US" sz="2000" dirty="0"/>
          </a:p>
          <a:p>
            <a:r>
              <a:rPr lang="en-US" sz="2000" dirty="0"/>
              <a:t>Si la </a:t>
            </a:r>
            <a:r>
              <a:rPr lang="en-US" sz="2000" dirty="0" err="1"/>
              <a:t>rentabilité</a:t>
            </a:r>
            <a:r>
              <a:rPr lang="en-US" sz="2000" dirty="0"/>
              <a:t> </a:t>
            </a:r>
            <a:r>
              <a:rPr lang="en-US" sz="2000" dirty="0" err="1"/>
              <a:t>n’influence</a:t>
            </a:r>
            <a:r>
              <a:rPr lang="en-US" sz="2000" dirty="0"/>
              <a:t> </a:t>
            </a:r>
            <a:r>
              <a:rPr lang="en-US" sz="2000" dirty="0" err="1"/>
              <a:t>guère</a:t>
            </a:r>
            <a:r>
              <a:rPr lang="en-US" sz="2000" dirty="0"/>
              <a:t>, qu'est-ce qui le fait ?</a:t>
            </a:r>
          </a:p>
          <a:p>
            <a:endParaRPr lang="en-US" sz="2000" dirty="0"/>
          </a:p>
          <a:p>
            <a:r>
              <a:rPr lang="en-US" sz="2000" dirty="0"/>
              <a:t>Aux Pays-Bas : recherche participative dans 60 fermes laitières (</a:t>
            </a:r>
            <a:r>
              <a:rPr lang="en-US" sz="2000" dirty="0" err="1"/>
              <a:t>Koe&amp;Wij</a:t>
            </a:r>
            <a:r>
              <a:rPr lang="en-US" sz="2000" dirty="0"/>
              <a:t>)</a:t>
            </a:r>
          </a:p>
          <a:p>
            <a:r>
              <a:rPr lang="en-US" sz="2000" dirty="0"/>
              <a:t>En fin de compte, les préférences personnelles, les expériences et les habitudes de </a:t>
            </a:r>
            <a:r>
              <a:rPr lang="en-US" sz="2000" dirty="0" err="1"/>
              <a:t>l'agriculteur</a:t>
            </a:r>
            <a:r>
              <a:rPr lang="en-US" sz="2000" dirty="0"/>
              <a:t> </a:t>
            </a:r>
            <a:r>
              <a:rPr lang="en-US" sz="2000" dirty="0" err="1"/>
              <a:t>sont</a:t>
            </a:r>
            <a:r>
              <a:rPr lang="en-US" sz="2000" dirty="0"/>
              <a:t> déterminantes dans le choix entre le pâturage et le zéro pâturage.</a:t>
            </a:r>
          </a:p>
          <a:p>
            <a:endParaRPr lang="en-US" dirty="0"/>
          </a:p>
          <a:p>
            <a:endParaRPr lang="nl-NL" dirty="0"/>
          </a:p>
        </p:txBody>
      </p:sp>
      <p:pic>
        <p:nvPicPr>
          <p:cNvPr id="4" name="Picture 5" descr="FIETSKO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73802" y="3648080"/>
            <a:ext cx="2260637" cy="153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24560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l"/>
            <a:r>
              <a:rPr lang="nl-NL" sz="3200" b="1" dirty="0"/>
              <a:t>Comment </a:t>
            </a:r>
            <a:r>
              <a:rPr lang="nl-NL" sz="3200" b="1" dirty="0" err="1"/>
              <a:t>augmenter le profit</a:t>
            </a:r>
            <a:r>
              <a:rPr lang="nl-NL" sz="3200" b="1" dirty="0"/>
              <a:t> ?</a:t>
            </a:r>
          </a:p>
        </p:txBody>
      </p:sp>
      <p:sp>
        <p:nvSpPr>
          <p:cNvPr id="6" name="Tijdelijke aanduiding voor tekst 5"/>
          <p:cNvSpPr>
            <a:spLocks noGrp="1"/>
          </p:cNvSpPr>
          <p:nvPr>
            <p:ph type="body" sz="quarter" idx="10"/>
          </p:nvPr>
        </p:nvSpPr>
        <p:spPr/>
        <p:txBody>
          <a:bodyPr/>
          <a:lstStyle/>
          <a:p>
            <a:r>
              <a:rPr lang="en-US" sz="2000" dirty="0"/>
              <a:t>La supplémentation et l'ingestion d'herbe sont des facteurs clés</a:t>
            </a:r>
          </a:p>
          <a:p>
            <a:endParaRPr lang="en-US" sz="2000" dirty="0"/>
          </a:p>
          <a:p>
            <a:r>
              <a:rPr lang="en-US" sz="2000" dirty="0"/>
              <a:t>Selon les conseillers, de nombreuses exploitations agricoles peuvent augmenter leurs bénéfices jusqu'à 10.000 euros par:</a:t>
            </a:r>
          </a:p>
          <a:p>
            <a:pPr lvl="1">
              <a:buFont typeface="Arial" panose="020B0604020202020204" pitchFamily="34" charset="0"/>
              <a:buChar char="•"/>
            </a:pPr>
            <a:r>
              <a:rPr lang="en-US" sz="2000" dirty="0"/>
              <a:t>Augmentation de la prise d'herbe</a:t>
            </a:r>
          </a:p>
          <a:p>
            <a:pPr lvl="1">
              <a:buFont typeface="Arial" panose="020B0604020202020204" pitchFamily="34" charset="0"/>
              <a:buChar char="•"/>
            </a:pPr>
            <a:r>
              <a:rPr lang="en-US" sz="2000" dirty="0"/>
              <a:t>Moins de suppléments</a:t>
            </a:r>
          </a:p>
          <a:p>
            <a:pPr lvl="1">
              <a:buFont typeface="Arial" panose="020B0604020202020204" pitchFamily="34" charset="0"/>
              <a:buChar char="•"/>
            </a:pPr>
            <a:r>
              <a:rPr lang="en-US" sz="2000" dirty="0"/>
              <a:t>Pas de maïs près de la ferme</a:t>
            </a:r>
          </a:p>
          <a:p>
            <a:pPr lvl="1">
              <a:buFont typeface="Arial" panose="020B0604020202020204" pitchFamily="34" charset="0"/>
              <a:buChar char="•"/>
            </a:pPr>
            <a:r>
              <a:rPr lang="en-US" sz="2000" dirty="0" err="1"/>
              <a:t>Optimisation</a:t>
            </a:r>
            <a:r>
              <a:rPr lang="en-US" sz="2000" dirty="0"/>
              <a:t> de la gestion des prairies</a:t>
            </a:r>
          </a:p>
          <a:p>
            <a:pPr lvl="1">
              <a:buFont typeface="Arial" panose="020B0604020202020204" pitchFamily="34" charset="0"/>
              <a:buChar char="•"/>
            </a:pPr>
            <a:r>
              <a:rPr lang="en-US" sz="2000" dirty="0"/>
              <a:t>Commencez tôt et </a:t>
            </a:r>
            <a:r>
              <a:rPr lang="en-US" sz="2000" dirty="0" err="1"/>
              <a:t>finissez</a:t>
            </a:r>
            <a:r>
              <a:rPr lang="en-US" sz="2000" dirty="0"/>
              <a:t> tard dans </a:t>
            </a:r>
            <a:r>
              <a:rPr lang="en-US" sz="2000" dirty="0" err="1"/>
              <a:t>l’année</a:t>
            </a:r>
            <a:endParaRPr lang="en-US" sz="2000" dirty="0"/>
          </a:p>
          <a:p>
            <a:endParaRPr lang="en-US" sz="2000" dirty="0"/>
          </a:p>
          <a:p>
            <a:pPr marL="0" indent="0">
              <a:buNone/>
            </a:pPr>
            <a:r>
              <a:rPr lang="en-US" sz="2000" dirty="0"/>
              <a:t>Coût par kg MS pour l'herbe pâturée en moyenne 10 </a:t>
            </a:r>
            <a:r>
              <a:rPr lang="en-US" sz="2000" dirty="0" err="1"/>
              <a:t>ct</a:t>
            </a:r>
            <a:r>
              <a:rPr lang="en-US" sz="2000" dirty="0"/>
              <a:t> de moins que pour l'herbe conservée</a:t>
            </a:r>
          </a:p>
          <a:p>
            <a:endParaRPr lang="en-US" dirty="0"/>
          </a:p>
          <a:p>
            <a:endParaRPr lang="nl-NL" dirty="0"/>
          </a:p>
        </p:txBody>
      </p:sp>
    </p:spTree>
    <p:extLst>
      <p:ext uri="{BB962C8B-B14F-4D97-AF65-F5344CB8AC3E}">
        <p14:creationId xmlns:p14="http://schemas.microsoft.com/office/powerpoint/2010/main" val="26327391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pPr algn="l"/>
            <a:r>
              <a:rPr lang="en-GB" sz="2800" b="1" dirty="0">
                <a:solidFill>
                  <a:schemeClr val="tx1"/>
                </a:solidFill>
              </a:rPr>
              <a:t>Effet du pâturage sur le revenu agricole </a:t>
            </a:r>
            <a:r>
              <a:rPr lang="en-GB" sz="1800" dirty="0">
                <a:solidFill>
                  <a:schemeClr val="tx1"/>
                </a:solidFill>
              </a:rPr>
              <a:t>(</a:t>
            </a:r>
            <a:r>
              <a:rPr lang="en-GB" sz="1800" dirty="0" err="1">
                <a:solidFill>
                  <a:schemeClr val="tx1"/>
                </a:solidFill>
              </a:rPr>
              <a:t>Reijs</a:t>
            </a:r>
            <a:r>
              <a:rPr lang="en-GB" sz="1800" i="1" dirty="0">
                <a:solidFill>
                  <a:schemeClr val="tx1"/>
                </a:solidFill>
              </a:rPr>
              <a:t> et al.</a:t>
            </a:r>
            <a:r>
              <a:rPr lang="en-GB" sz="1800" dirty="0">
                <a:solidFill>
                  <a:schemeClr val="tx1"/>
                </a:solidFill>
              </a:rPr>
              <a:t>, 2013)</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2970" y="908720"/>
            <a:ext cx="7317260" cy="53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41133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642" y="230188"/>
            <a:ext cx="6866589" cy="1353086"/>
          </a:xfrm>
        </p:spPr>
        <p:txBody>
          <a:bodyPr/>
          <a:lstStyle/>
          <a:p>
            <a:pPr algn="l"/>
            <a:r>
              <a:rPr lang="nl-NL" sz="2800" b="1" dirty="0">
                <a:solidFill>
                  <a:schemeClr val="tx1"/>
                </a:solidFill>
              </a:rPr>
              <a:t>Marge par </a:t>
            </a:r>
            <a:r>
              <a:rPr lang="nl-NL" sz="2800" b="1" dirty="0" err="1">
                <a:solidFill>
                  <a:schemeClr val="tx1"/>
                </a:solidFill>
              </a:rPr>
              <a:t>vache</a:t>
            </a:r>
            <a:r>
              <a:rPr lang="nl-NL" sz="2800" b="1" dirty="0">
                <a:solidFill>
                  <a:schemeClr val="tx1"/>
                </a:solidFill>
              </a:rPr>
              <a:t> pour </a:t>
            </a:r>
            <a:r>
              <a:rPr lang="nl-NL" sz="2800" b="1" dirty="0" err="1">
                <a:solidFill>
                  <a:schemeClr val="tx1"/>
                </a:solidFill>
              </a:rPr>
              <a:t>différentes</a:t>
            </a:r>
            <a:r>
              <a:rPr lang="nl-NL" sz="2800" b="1" dirty="0">
                <a:solidFill>
                  <a:schemeClr val="tx1"/>
                </a:solidFill>
              </a:rPr>
              <a:t> </a:t>
            </a:r>
            <a:r>
              <a:rPr lang="nl-NL" sz="2800" b="1" dirty="0" err="1">
                <a:solidFill>
                  <a:schemeClr val="tx1"/>
                </a:solidFill>
              </a:rPr>
              <a:t>durées</a:t>
            </a:r>
            <a:r>
              <a:rPr lang="nl-NL" sz="2800" b="1" dirty="0">
                <a:solidFill>
                  <a:schemeClr val="tx1"/>
                </a:solidFill>
              </a:rPr>
              <a:t> de </a:t>
            </a:r>
            <a:r>
              <a:rPr lang="nl-NL" sz="2800" b="1" dirty="0" err="1">
                <a:solidFill>
                  <a:schemeClr val="tx1"/>
                </a:solidFill>
              </a:rPr>
              <a:t>pâturage</a:t>
            </a:r>
            <a:r>
              <a:rPr lang="nl-NL" sz="2800" b="1" dirty="0">
                <a:solidFill>
                  <a:schemeClr val="tx1"/>
                </a:solidFill>
              </a:rPr>
              <a:t> et différentes </a:t>
            </a:r>
            <a:r>
              <a:rPr lang="nl-NL" sz="2800" b="1" dirty="0" err="1">
                <a:solidFill>
                  <a:schemeClr val="tx1"/>
                </a:solidFill>
              </a:rPr>
              <a:t>productions</a:t>
            </a:r>
            <a:r>
              <a:rPr lang="nl-NL" sz="2800" b="1" dirty="0">
                <a:solidFill>
                  <a:schemeClr val="tx1"/>
                </a:solidFill>
              </a:rPr>
              <a:t> </a:t>
            </a:r>
            <a:r>
              <a:rPr lang="nl-NL" sz="2800" b="1" dirty="0" err="1">
                <a:solidFill>
                  <a:schemeClr val="tx1"/>
                </a:solidFill>
              </a:rPr>
              <a:t>laitières</a:t>
            </a:r>
            <a:r>
              <a:rPr lang="nl-NL" sz="1600" dirty="0">
                <a:solidFill>
                  <a:schemeClr val="tx1"/>
                </a:solidFill>
              </a:rPr>
              <a:t> (Booij, 2015)</a:t>
            </a:r>
          </a:p>
        </p:txBody>
      </p:sp>
      <p:sp>
        <p:nvSpPr>
          <p:cNvPr id="4" name="Rectangle 2"/>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5172"/>
              </a:solidFill>
              <a:effectLst/>
              <a:uLnTx/>
              <a:uFillTx/>
              <a:latin typeface="Calibri"/>
              <a:ea typeface="+mn-ea"/>
              <a:cs typeface="+mn-cs"/>
            </a:endParaRPr>
          </a:p>
        </p:txBody>
      </p:sp>
      <p:pic>
        <p:nvPicPr>
          <p:cNvPr id="409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493" y="1583274"/>
            <a:ext cx="7737762" cy="4349991"/>
          </a:xfrm>
          <a:prstGeom prst="rect">
            <a:avLst/>
          </a:prstGeom>
          <a:noFill/>
          <a:ln w="9525">
            <a:solidFill>
              <a:srgbClr val="000000"/>
            </a:solidFill>
            <a:round/>
            <a:headEnd/>
            <a:tailEnd/>
          </a:ln>
          <a:extLst>
            <a:ext uri="{909E8E84-426E-40DD-AFC4-6F175D3DCCD1}">
              <a14:hiddenFill xmlns:a14="http://schemas.microsoft.com/office/drawing/2010/main">
                <a:blipFill dpi="0" rotWithShape="0">
                  <a:blip/>
                  <a:srcRect/>
                  <a:stretch>
                    <a:fillRect/>
                  </a:stretch>
                </a:blipFill>
              </a14:hiddenFill>
            </a:ext>
          </a:extLst>
        </p:spPr>
      </p:pic>
      <p:sp>
        <p:nvSpPr>
          <p:cNvPr id="3" name="Rectangle 2">
            <a:extLst>
              <a:ext uri="{FF2B5EF4-FFF2-40B4-BE49-F238E27FC236}">
                <a16:creationId xmlns:a16="http://schemas.microsoft.com/office/drawing/2014/main" id="{861FDBC3-574F-D04E-8426-CB7251DD5462}"/>
              </a:ext>
            </a:extLst>
          </p:cNvPr>
          <p:cNvSpPr/>
          <p:nvPr/>
        </p:nvSpPr>
        <p:spPr>
          <a:xfrm>
            <a:off x="3078178" y="5449653"/>
            <a:ext cx="2694392" cy="369332"/>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Durée du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pâturage</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classe</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2852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3680" y="1427266"/>
            <a:ext cx="2856222" cy="840125"/>
          </a:xfrm>
        </p:spPr>
        <p:txBody>
          <a:bodyPr/>
          <a:lstStyle/>
          <a:p>
            <a:pPr algn="l"/>
            <a:r>
              <a:rPr lang="en-GB" sz="2400" b="0" dirty="0">
                <a:solidFill>
                  <a:schemeClr val="tx1"/>
                </a:solidFill>
              </a:rPr>
              <a:t>Résultats 2013</a:t>
            </a:r>
          </a:p>
        </p:txBody>
      </p:sp>
      <p:sp>
        <p:nvSpPr>
          <p:cNvPr id="3" name="Tijdelijke aanduiding voor tekst 2"/>
          <p:cNvSpPr>
            <a:spLocks noGrp="1"/>
          </p:cNvSpPr>
          <p:nvPr>
            <p:ph type="body" sz="quarter" idx="10"/>
          </p:nvPr>
        </p:nvSpPr>
        <p:spPr>
          <a:xfrm>
            <a:off x="179511" y="1847329"/>
            <a:ext cx="4214579" cy="4089600"/>
          </a:xfrm>
        </p:spPr>
        <p:txBody>
          <a:bodyPr/>
          <a:lstStyle/>
          <a:p>
            <a:pPr>
              <a:buFont typeface="Arial" panose="020B0604020202020204" pitchFamily="34" charset="0"/>
              <a:buChar char="•"/>
            </a:pPr>
            <a:r>
              <a:rPr lang="en-GB" sz="1600" dirty="0"/>
              <a:t>Aucun effet sur la production laitière par vache</a:t>
            </a:r>
          </a:p>
          <a:p>
            <a:pPr>
              <a:buFont typeface="Arial" panose="020B0604020202020204" pitchFamily="34" charset="0"/>
              <a:buChar char="•"/>
            </a:pPr>
            <a:r>
              <a:rPr lang="en-GB" sz="1600" dirty="0"/>
              <a:t>Avec le pâturage : moins de </a:t>
            </a:r>
            <a:r>
              <a:rPr lang="en-GB" sz="1600" dirty="0" err="1"/>
              <a:t>dépenses</a:t>
            </a:r>
            <a:r>
              <a:rPr lang="en-GB" sz="1600" dirty="0"/>
              <a:t> </a:t>
            </a:r>
            <a:r>
              <a:rPr lang="en-GB" sz="1600" dirty="0" err="1"/>
              <a:t>en</a:t>
            </a:r>
            <a:r>
              <a:rPr lang="en-GB" sz="1600" dirty="0"/>
              <a:t> </a:t>
            </a:r>
            <a:r>
              <a:rPr lang="en-GB" sz="1600" dirty="0" err="1"/>
              <a:t>concentré</a:t>
            </a:r>
            <a:r>
              <a:rPr lang="en-GB" sz="1600" dirty="0"/>
              <a:t>, plus de </a:t>
            </a:r>
            <a:r>
              <a:rPr lang="en-GB" sz="1600" dirty="0" err="1"/>
              <a:t>dépenses</a:t>
            </a:r>
            <a:r>
              <a:rPr lang="en-GB" sz="1600" dirty="0"/>
              <a:t> de fourrage grossier (en raison de la baisse de la production annuelle d'herbe), aucun effet sur les coûts d'alimentation totaux.</a:t>
            </a:r>
          </a:p>
          <a:p>
            <a:pPr>
              <a:buFont typeface="Arial" panose="020B0604020202020204" pitchFamily="34" charset="0"/>
              <a:buChar char="•"/>
            </a:pPr>
            <a:r>
              <a:rPr lang="en-GB" sz="1600" dirty="0"/>
              <a:t>Avec le pâturage : moins de coûts de </a:t>
            </a:r>
            <a:r>
              <a:rPr lang="en-GB" sz="1600" dirty="0" err="1"/>
              <a:t>mécanisation</a:t>
            </a:r>
            <a:endParaRPr lang="en-GB" sz="1600" dirty="0"/>
          </a:p>
          <a:p>
            <a:pPr>
              <a:buFont typeface="Arial" panose="020B0604020202020204" pitchFamily="34" charset="0"/>
              <a:buChar char="•"/>
            </a:pPr>
            <a:r>
              <a:rPr lang="nl-NL" sz="1600" dirty="0"/>
              <a:t>En </a:t>
            </a:r>
            <a:r>
              <a:rPr lang="nl-NL" sz="1600" dirty="0" err="1"/>
              <a:t>moyenne</a:t>
            </a:r>
            <a:r>
              <a:rPr lang="nl-NL" sz="1600" dirty="0"/>
              <a:t> plus de € par 100 kg de </a:t>
            </a:r>
            <a:r>
              <a:rPr lang="nl-NL" sz="1600" dirty="0" err="1"/>
              <a:t>lait avec pâturage : </a:t>
            </a:r>
          </a:p>
          <a:p>
            <a:pPr lvl="1">
              <a:buFont typeface="Arial" panose="020B0604020202020204" pitchFamily="34" charset="0"/>
              <a:buChar char="•"/>
            </a:pPr>
            <a:r>
              <a:rPr lang="nl-NL" sz="1400" dirty="0"/>
              <a:t>&lt; 1000 : € 0,27 (non</a:t>
            </a:r>
            <a:r>
              <a:rPr lang="nl-NL" sz="1400" i="1" dirty="0"/>
              <a:t> significatif)</a:t>
            </a:r>
          </a:p>
          <a:p>
            <a:pPr lvl="1">
              <a:buFont typeface="Arial" panose="020B0604020202020204" pitchFamily="34" charset="0"/>
              <a:buChar char="•"/>
            </a:pPr>
            <a:r>
              <a:rPr lang="nl-NL" sz="1400" dirty="0"/>
              <a:t>1000-2000 : € 0,82 (</a:t>
            </a:r>
            <a:r>
              <a:rPr lang="nl-NL" sz="1400" i="1" dirty="0"/>
              <a:t>significatif</a:t>
            </a:r>
            <a:r>
              <a:rPr lang="nl-NL" sz="1400" dirty="0"/>
              <a:t>)</a:t>
            </a:r>
          </a:p>
          <a:p>
            <a:pPr lvl="1">
              <a:buFont typeface="Arial" panose="020B0604020202020204" pitchFamily="34" charset="0"/>
              <a:buChar char="•"/>
            </a:pPr>
            <a:r>
              <a:rPr lang="nl-NL" sz="1400" dirty="0"/>
              <a:t>&gt;2000 € 0,74 (non</a:t>
            </a:r>
            <a:r>
              <a:rPr lang="nl-NL" sz="1400" i="1" dirty="0"/>
              <a:t> significatif)</a:t>
            </a:r>
          </a:p>
          <a:p>
            <a:pPr lvl="1">
              <a:buFont typeface="Arial" panose="020B0604020202020204" pitchFamily="34" charset="0"/>
              <a:buChar char="•"/>
            </a:pPr>
            <a:r>
              <a:rPr lang="nl-NL" sz="1400" dirty="0" err="1"/>
              <a:t>Note</a:t>
            </a:r>
            <a:r>
              <a:rPr lang="nl-NL" sz="1400" dirty="0"/>
              <a:t> : la prime au </a:t>
            </a:r>
            <a:r>
              <a:rPr lang="nl-NL" sz="1400" dirty="0" err="1"/>
              <a:t>pâturage</a:t>
            </a:r>
            <a:r>
              <a:rPr lang="nl-NL" sz="1400" dirty="0"/>
              <a:t> s'élevait à € 0,50</a:t>
            </a:r>
            <a:endParaRPr lang="en-GB" sz="1400" dirty="0"/>
          </a:p>
        </p:txBody>
      </p:sp>
      <p:sp>
        <p:nvSpPr>
          <p:cNvPr id="5" name="Tijdelijke aanduiding voor tekst 2"/>
          <p:cNvSpPr txBox="1">
            <a:spLocks/>
          </p:cNvSpPr>
          <p:nvPr/>
        </p:nvSpPr>
        <p:spPr>
          <a:xfrm>
            <a:off x="4394090" y="1835249"/>
            <a:ext cx="4548297" cy="4089600"/>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Rendement laitier supérieur (prime au pâturage de 0,5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ct</a:t>
            </a:r>
            <a:r>
              <a:rPr kumimoji="0" lang="en-GB" sz="2000" b="0" i="0" u="none" strike="noStrike" kern="1200" cap="none" spc="0" normalizeH="0" baseline="0" noProof="0" dirty="0">
                <a:ln>
                  <a:noFill/>
                </a:ln>
                <a:solidFill>
                  <a:prstClr val="black"/>
                </a:solidFill>
                <a:effectLst/>
                <a:uLnTx/>
                <a:uFillTx/>
                <a:latin typeface="Calibri"/>
                <a:ea typeface="+mn-ea"/>
                <a:cs typeface="+mn-cs"/>
              </a:rPr>
              <a:t> en 2014)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Moins de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dépenses</a:t>
            </a:r>
            <a:r>
              <a:rPr kumimoji="0" lang="en-GB" sz="2000" b="0" i="0" u="none" strike="noStrike" kern="1200" cap="none" spc="0" normalizeH="0" baseline="0" noProof="0" dirty="0">
                <a:ln>
                  <a:noFill/>
                </a:ln>
                <a:solidFill>
                  <a:prstClr val="black"/>
                </a:solidFill>
                <a:effectLst/>
                <a:uLnTx/>
                <a:uFillTx/>
                <a:latin typeface="Calibri"/>
                <a:ea typeface="+mn-ea"/>
                <a:cs typeface="+mn-cs"/>
              </a:rPr>
              <a:t>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en</a:t>
            </a:r>
            <a:r>
              <a:rPr kumimoji="0" lang="en-GB" sz="2000" b="0" i="0" u="none" strike="noStrike" kern="1200" cap="none" spc="0" normalizeH="0" baseline="0" noProof="0" dirty="0">
                <a:ln>
                  <a:noFill/>
                </a:ln>
                <a:solidFill>
                  <a:prstClr val="black"/>
                </a:solidFill>
                <a:effectLst/>
                <a:uLnTx/>
                <a:uFillTx/>
                <a:latin typeface="Calibri"/>
                <a:ea typeface="+mn-ea"/>
                <a:cs typeface="+mn-cs"/>
              </a:rPr>
              <a:t> concentré</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Moins les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dépenses</a:t>
            </a:r>
            <a:r>
              <a:rPr kumimoji="0" lang="en-GB" sz="2000" b="0" i="0" u="none" strike="noStrike" kern="1200" cap="none" spc="0" normalizeH="0" baseline="0" noProof="0" dirty="0">
                <a:ln>
                  <a:noFill/>
                </a:ln>
                <a:solidFill>
                  <a:prstClr val="black"/>
                </a:solidFill>
                <a:effectLst/>
                <a:uLnTx/>
                <a:uFillTx/>
                <a:latin typeface="Calibri"/>
                <a:ea typeface="+mn-ea"/>
                <a:cs typeface="+mn-cs"/>
              </a:rPr>
              <a:t> totals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en</a:t>
            </a:r>
            <a:r>
              <a:rPr kumimoji="0" lang="en-GB" sz="2000" b="0" i="0" u="none" strike="noStrike" kern="1200" cap="none" spc="0" normalizeH="0" baseline="0" noProof="0" dirty="0">
                <a:ln>
                  <a:noFill/>
                </a:ln>
                <a:solidFill>
                  <a:prstClr val="black"/>
                </a:solidFill>
                <a:effectLst/>
                <a:uLnTx/>
                <a:uFillTx/>
                <a:latin typeface="Calibri"/>
                <a:ea typeface="+mn-ea"/>
                <a:cs typeface="+mn-cs"/>
              </a:rPr>
              <a:t> alimentation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Bénéfice plus élevé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Calibri"/>
                <a:ea typeface="+mn-ea"/>
                <a:cs typeface="+mn-cs"/>
              </a:rPr>
              <a:t>Cependant</a:t>
            </a:r>
            <a:r>
              <a:rPr kumimoji="0" lang="nl-NL" sz="2000" b="0" i="0" u="none" strike="noStrike" kern="1200" cap="none" spc="0" normalizeH="0" baseline="0" noProof="0" dirty="0">
                <a:ln>
                  <a:noFill/>
                </a:ln>
                <a:solidFill>
                  <a:prstClr val="black"/>
                </a:solidFill>
                <a:effectLst/>
                <a:uLnTx/>
                <a:uFillTx/>
                <a:latin typeface="Calibri"/>
                <a:ea typeface="+mn-ea"/>
                <a:cs typeface="+mn-cs"/>
              </a:rPr>
              <a:t> :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grande variation</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49899" y="4659568"/>
            <a:ext cx="4392488" cy="195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vak 6"/>
          <p:cNvSpPr txBox="1"/>
          <p:nvPr/>
        </p:nvSpPr>
        <p:spPr>
          <a:xfrm>
            <a:off x="1108039" y="6083302"/>
            <a:ext cx="34806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err="1">
                <a:ln>
                  <a:noFill/>
                </a:ln>
                <a:solidFill>
                  <a:prstClr val="black"/>
                </a:solidFill>
                <a:effectLst/>
                <a:uLnTx/>
                <a:uFillTx/>
                <a:latin typeface="Calibri"/>
                <a:ea typeface="+mn-ea"/>
                <a:cs typeface="+mn-cs"/>
              </a:rPr>
              <a:t>Soure</a:t>
            </a:r>
            <a:r>
              <a:rPr kumimoji="0" lang="nl-NL" sz="1400" b="0" i="0" u="none" strike="noStrike" kern="1200" cap="none" spc="0" normalizeH="0" baseline="0" noProof="0" dirty="0">
                <a:ln>
                  <a:noFill/>
                </a:ln>
                <a:solidFill>
                  <a:prstClr val="black"/>
                </a:solidFill>
                <a:effectLst/>
                <a:uLnTx/>
                <a:uFillTx/>
                <a:latin typeface="Calibri"/>
                <a:ea typeface="+mn-ea"/>
                <a:cs typeface="+mn-cs"/>
              </a:rPr>
              <a:t> : fermes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laitières</a:t>
            </a:r>
            <a:r>
              <a:rPr kumimoji="0" lang="nl-NL" sz="1400" b="0" i="0" u="none" strike="noStrike" kern="1200" cap="none" spc="0" normalizeH="0" baseline="0" noProof="0" dirty="0">
                <a:ln>
                  <a:noFill/>
                </a:ln>
                <a:solidFill>
                  <a:prstClr val="black"/>
                </a:solidFill>
                <a:effectLst/>
                <a:uLnTx/>
                <a:uFillTx/>
                <a:latin typeface="Calibri"/>
                <a:ea typeface="+mn-ea"/>
                <a:cs typeface="+mn-cs"/>
              </a:rPr>
              <a:t> commerciales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Flynth</a:t>
            </a:r>
            <a:r>
              <a:rPr kumimoji="0" lang="nl-NL"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Van den Pol-van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Dasselaar</a:t>
            </a:r>
            <a:r>
              <a:rPr kumimoji="0" lang="nl-NL" sz="1400" b="0" i="0" u="none" strike="noStrike" kern="1200" cap="none" spc="0" normalizeH="0" baseline="0" noProof="0" dirty="0">
                <a:ln>
                  <a:noFill/>
                </a:ln>
                <a:solidFill>
                  <a:prstClr val="black"/>
                </a:solidFill>
                <a:effectLst/>
                <a:uLnTx/>
                <a:uFillTx/>
                <a:latin typeface="Calibri"/>
                <a:ea typeface="+mn-ea"/>
                <a:cs typeface="+mn-cs"/>
              </a:rPr>
              <a:t>, 2016</a:t>
            </a:r>
          </a:p>
        </p:txBody>
      </p:sp>
      <p:sp>
        <p:nvSpPr>
          <p:cNvPr id="8" name="Titel 1"/>
          <p:cNvSpPr txBox="1">
            <a:spLocks/>
          </p:cNvSpPr>
          <p:nvPr/>
        </p:nvSpPr>
        <p:spPr>
          <a:xfrm>
            <a:off x="367332" y="-127358"/>
            <a:ext cx="8442796" cy="791650"/>
          </a:xfrm>
          <a:prstGeom prst="rect">
            <a:avLst/>
          </a:prstGeom>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j-ea"/>
                <a:cs typeface="+mj-cs"/>
              </a:rPr>
              <a:t>Données comptables des exploitations agricoles commerciales</a:t>
            </a:r>
          </a:p>
        </p:txBody>
      </p:sp>
      <p:sp>
        <p:nvSpPr>
          <p:cNvPr id="9" name="Tijdelijke aanduiding voor tekst 3"/>
          <p:cNvSpPr txBox="1">
            <a:spLocks/>
          </p:cNvSpPr>
          <p:nvPr/>
        </p:nvSpPr>
        <p:spPr>
          <a:xfrm>
            <a:off x="413422" y="346921"/>
            <a:ext cx="7961336" cy="1177173"/>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Clr>
                <a:schemeClr val="bg2"/>
              </a:buClr>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0" lang="nl-NL" sz="1400" b="0" i="0" u="none" strike="noStrike" kern="1200" cap="none" spc="0" normalizeH="0" baseline="0" noProof="0" dirty="0">
                <a:ln>
                  <a:noFill/>
                </a:ln>
                <a:solidFill>
                  <a:prstClr val="black"/>
                </a:solidFill>
                <a:effectLst/>
                <a:uLnTx/>
                <a:uFillTx/>
                <a:latin typeface="Calibri"/>
                <a:ea typeface="+mn-ea"/>
                <a:cs typeface="+mn-cs"/>
              </a:rPr>
              <a:t>2013 et 2014 : ~ 1000 fermes &gt; 4 </a:t>
            </a:r>
            <a:r>
              <a:rPr kumimoji="0" lang="nl-NL" sz="1400" b="0" i="0" u="none" strike="noStrike" kern="1200" cap="none" spc="0" normalizeH="0" baseline="0" noProof="0" dirty="0" err="1">
                <a:ln>
                  <a:noFill/>
                </a:ln>
                <a:solidFill>
                  <a:prstClr val="black"/>
                </a:solidFill>
                <a:effectLst/>
                <a:uLnTx/>
                <a:uFillTx/>
                <a:latin typeface="Calibri"/>
                <a:ea typeface="+mn-ea"/>
                <a:cs typeface="+mn-cs"/>
              </a:rPr>
              <a:t>groupes</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Pas de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pâturage</a:t>
            </a: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r>
              <a:rPr kumimoji="0" lang="nl-NL" sz="1200" b="0" i="0" u="none" strike="noStrike" kern="1200" cap="none" spc="0" normalizeH="0" baseline="0" noProof="0" dirty="0">
                <a:ln>
                  <a:noFill/>
                </a:ln>
                <a:solidFill>
                  <a:prstClr val="black"/>
                </a:solidFill>
                <a:effectLst/>
                <a:uLnTx/>
                <a:uFillTx/>
                <a:latin typeface="Calibri"/>
                <a:ea typeface="+mn-ea"/>
                <a:cs typeface="+mn-cs"/>
              </a:rPr>
              <a:t>3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groupes</a:t>
            </a:r>
            <a:r>
              <a:rPr kumimoji="0" lang="nl-NL" sz="1200" b="0" i="0" u="none" strike="noStrike" kern="1200" cap="none" spc="0" normalizeH="0" baseline="0" noProof="0" dirty="0">
                <a:ln>
                  <a:noFill/>
                </a:ln>
                <a:solidFill>
                  <a:prstClr val="black"/>
                </a:solidFill>
                <a:effectLst/>
                <a:uLnTx/>
                <a:uFillTx/>
                <a:latin typeface="Calibri"/>
                <a:ea typeface="+mn-ea"/>
                <a:cs typeface="+mn-cs"/>
              </a:rPr>
              <a:t> de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pâturage</a:t>
            </a:r>
            <a:r>
              <a:rPr kumimoji="0" lang="nl-NL" sz="1200" b="0" i="0" u="none" strike="noStrike" kern="1200" cap="none" spc="0" normalizeH="0" baseline="0" noProof="0" dirty="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avec</a:t>
            </a:r>
            <a:r>
              <a:rPr kumimoji="0" lang="nl-NL" sz="1200" b="0" i="0" u="none" strike="noStrike" kern="1200" cap="none" spc="0" normalizeH="0" baseline="0" noProof="0" dirty="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un</a:t>
            </a:r>
            <a:r>
              <a:rPr kumimoji="0" lang="nl-NL" sz="1200" b="0" i="0" u="none" strike="noStrike" kern="1200" cap="none" spc="0" normalizeH="0" baseline="0" noProof="0" dirty="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nombre</a:t>
            </a:r>
            <a:r>
              <a:rPr kumimoji="0" lang="nl-NL" sz="1200" b="0" i="0" u="none" strike="noStrike" kern="1200" cap="none" spc="0" normalizeH="0" baseline="0" noProof="0" dirty="0">
                <a:ln>
                  <a:noFill/>
                </a:ln>
                <a:solidFill>
                  <a:prstClr val="black"/>
                </a:solidFill>
                <a:effectLst/>
                <a:uLnTx/>
                <a:uFillTx/>
                <a:latin typeface="Calibri"/>
                <a:ea typeface="+mn-ea"/>
                <a:cs typeface="+mn-cs"/>
              </a:rPr>
              <a:t>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d'heures</a:t>
            </a:r>
            <a:r>
              <a:rPr kumimoji="0" lang="nl-NL" sz="1200" b="0" i="0" u="none" strike="noStrike" kern="1200" cap="none" spc="0" normalizeH="0" baseline="0" noProof="0" dirty="0">
                <a:ln>
                  <a:noFill/>
                </a:ln>
                <a:solidFill>
                  <a:prstClr val="black"/>
                </a:solidFill>
                <a:effectLst/>
                <a:uLnTx/>
                <a:uFillTx/>
                <a:latin typeface="Calibri"/>
                <a:ea typeface="+mn-ea"/>
                <a:cs typeface="+mn-cs"/>
              </a:rPr>
              <a:t> de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pâturage</a:t>
            </a:r>
            <a:r>
              <a:rPr kumimoji="0" lang="nl-NL" sz="1200" b="0" i="0" u="none" strike="noStrike" kern="1200" cap="none" spc="0" normalizeH="0" baseline="0" noProof="0" dirty="0">
                <a:ln>
                  <a:noFill/>
                </a:ln>
                <a:solidFill>
                  <a:prstClr val="black"/>
                </a:solidFill>
                <a:effectLst/>
                <a:uLnTx/>
                <a:uFillTx/>
                <a:latin typeface="Calibri"/>
                <a:ea typeface="+mn-ea"/>
                <a:cs typeface="+mn-cs"/>
              </a:rPr>
              <a:t> différent par </a:t>
            </a:r>
            <a:r>
              <a:rPr kumimoji="0" lang="nl-NL" sz="1200" b="0" i="0" u="none" strike="noStrike" kern="1200" cap="none" spc="0" normalizeH="0" baseline="0" noProof="0" dirty="0" err="1">
                <a:ln>
                  <a:noFill/>
                </a:ln>
                <a:solidFill>
                  <a:prstClr val="black"/>
                </a:solidFill>
                <a:effectLst/>
                <a:uLnTx/>
                <a:uFillTx/>
                <a:latin typeface="Calibri"/>
                <a:ea typeface="+mn-ea"/>
                <a:cs typeface="+mn-cs"/>
              </a:rPr>
              <a:t>an</a:t>
            </a:r>
            <a:endParaRPr kumimoji="0" lang="nl-NL" sz="12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
                <a:srgbClr val="CAF278"/>
              </a:buClr>
              <a:buSzTx/>
              <a:buFont typeface="Wingdings" pitchFamily="2" charset="2"/>
              <a:buChar char="§"/>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itel 1"/>
          <p:cNvSpPr txBox="1">
            <a:spLocks/>
          </p:cNvSpPr>
          <p:nvPr/>
        </p:nvSpPr>
        <p:spPr>
          <a:xfrm>
            <a:off x="5199422" y="6236004"/>
            <a:ext cx="3480692" cy="298159"/>
          </a:xfrm>
          <a:prstGeom prst="rect">
            <a:avLst/>
          </a:prstGeom>
          <a:solidFill>
            <a:schemeClr val="bg1"/>
          </a:solidFill>
        </p:spPr>
        <p:txBody>
          <a:bodyPr vert="horz" lIns="0" tIns="0" rIns="0" bIns="0" rtlCol="0" anchor="ctr">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j-ea"/>
                <a:cs typeface="+mj-cs"/>
              </a:rPr>
              <a:t>Heures</a:t>
            </a:r>
            <a:r>
              <a:rPr kumimoji="0" lang="en-US" sz="1600" b="0" i="0" u="none" strike="noStrike" kern="1200" cap="none" spc="0" normalizeH="0" baseline="0" noProof="0" dirty="0">
                <a:ln>
                  <a:noFill/>
                </a:ln>
                <a:solidFill>
                  <a:prstClr val="black"/>
                </a:solidFill>
                <a:effectLst/>
                <a:uLnTx/>
                <a:uFillTx/>
                <a:latin typeface="Calibri"/>
                <a:ea typeface="+mj-ea"/>
                <a:cs typeface="+mj-cs"/>
              </a:rPr>
              <a:t> de </a:t>
            </a:r>
            <a:r>
              <a:rPr kumimoji="0" lang="en-US" sz="1600" b="0" i="0" u="none" strike="noStrike" kern="1200" cap="none" spc="0" normalizeH="0" baseline="0" noProof="0" dirty="0" err="1">
                <a:ln>
                  <a:noFill/>
                </a:ln>
                <a:solidFill>
                  <a:prstClr val="black"/>
                </a:solidFill>
                <a:effectLst/>
                <a:uLnTx/>
                <a:uFillTx/>
                <a:latin typeface="Calibri"/>
                <a:ea typeface="+mj-ea"/>
                <a:cs typeface="+mj-cs"/>
              </a:rPr>
              <a:t>pâturage</a:t>
            </a:r>
            <a:r>
              <a:rPr kumimoji="0" lang="en-US" sz="1600" b="0" i="0" u="none" strike="noStrike" kern="1200" cap="none" spc="0" normalizeH="0" baseline="0" noProof="0" dirty="0">
                <a:ln>
                  <a:noFill/>
                </a:ln>
                <a:solidFill>
                  <a:prstClr val="black"/>
                </a:solidFill>
                <a:effectLst/>
                <a:uLnTx/>
                <a:uFillTx/>
                <a:latin typeface="Calibri"/>
                <a:ea typeface="+mj-ea"/>
                <a:cs typeface="+mj-cs"/>
              </a:rPr>
              <a:t> / </a:t>
            </a:r>
            <a:r>
              <a:rPr kumimoji="0" lang="en-US" sz="1600" b="0" i="0" u="none" strike="noStrike" kern="1200" cap="none" spc="0" normalizeH="0" baseline="0" noProof="0" dirty="0" err="1">
                <a:ln>
                  <a:noFill/>
                </a:ln>
                <a:solidFill>
                  <a:prstClr val="black"/>
                </a:solidFill>
                <a:effectLst/>
                <a:uLnTx/>
                <a:uFillTx/>
                <a:latin typeface="Calibri"/>
                <a:ea typeface="+mj-ea"/>
                <a:cs typeface="+mj-cs"/>
              </a:rPr>
              <a:t>vache</a:t>
            </a:r>
            <a:r>
              <a:rPr kumimoji="0" lang="en-US" sz="1600" b="0" i="0" u="none" strike="noStrike" kern="1200" cap="none" spc="0" normalizeH="0" baseline="0" noProof="0" dirty="0">
                <a:ln>
                  <a:noFill/>
                </a:ln>
                <a:solidFill>
                  <a:prstClr val="black"/>
                </a:solidFill>
                <a:effectLst/>
                <a:uLnTx/>
                <a:uFillTx/>
                <a:latin typeface="Calibri"/>
                <a:ea typeface="+mj-ea"/>
                <a:cs typeface="+mj-cs"/>
              </a:rPr>
              <a:t> /an</a:t>
            </a:r>
            <a:endParaRPr kumimoji="0" lang="nl-NL" sz="16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6615570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491642" y="230188"/>
            <a:ext cx="5376502" cy="791650"/>
          </a:xfrm>
          <a:noFill/>
        </p:spPr>
        <p:txBody>
          <a:bodyPr/>
          <a:lstStyle/>
          <a:p>
            <a:pPr algn="l"/>
            <a:r>
              <a:rPr lang="nl-NL" sz="2400" dirty="0" err="1">
                <a:solidFill>
                  <a:schemeClr val="tx1"/>
                </a:solidFill>
              </a:rPr>
              <a:t>Brouter</a:t>
            </a:r>
            <a:r>
              <a:rPr lang="nl-NL" sz="2400" dirty="0">
                <a:solidFill>
                  <a:schemeClr val="tx1"/>
                </a:solidFill>
              </a:rPr>
              <a:t> ou </a:t>
            </a:r>
            <a:r>
              <a:rPr lang="nl-NL" sz="2400" dirty="0" err="1">
                <a:solidFill>
                  <a:schemeClr val="tx1"/>
                </a:solidFill>
              </a:rPr>
              <a:t>ne pas brouter</a:t>
            </a:r>
            <a:endParaRPr lang="nl-NL" sz="2400" dirty="0">
              <a:solidFill>
                <a:schemeClr val="tx1"/>
              </a:solidFill>
            </a:endParaRPr>
          </a:p>
        </p:txBody>
      </p:sp>
      <p:sp>
        <p:nvSpPr>
          <p:cNvPr id="224259" name="Rectangle 3"/>
          <p:cNvSpPr>
            <a:spLocks noGrp="1" noChangeArrowheads="1"/>
          </p:cNvSpPr>
          <p:nvPr>
            <p:ph idx="1"/>
          </p:nvPr>
        </p:nvSpPr>
        <p:spPr>
          <a:xfrm>
            <a:off x="395536" y="908720"/>
            <a:ext cx="8748464" cy="4632515"/>
          </a:xfrm>
        </p:spPr>
        <p:txBody>
          <a:bodyPr/>
          <a:lstStyle/>
          <a:p>
            <a:endParaRPr lang="nl-NL" dirty="0"/>
          </a:p>
          <a:p>
            <a:pPr>
              <a:buFont typeface="Arial" panose="020B0604020202020204" pitchFamily="34" charset="0"/>
              <a:buChar char="•"/>
            </a:pPr>
            <a:r>
              <a:rPr lang="nl-NL" sz="1800" dirty="0"/>
              <a:t>La tendance à la baisse du pourcentage de </a:t>
            </a:r>
            <a:r>
              <a:rPr lang="nl-NL" sz="1800" dirty="0" err="1"/>
              <a:t>bovins</a:t>
            </a:r>
            <a:r>
              <a:rPr lang="nl-NL" sz="1800" dirty="0"/>
              <a:t> </a:t>
            </a:r>
            <a:r>
              <a:rPr lang="nl-NL" sz="1800" dirty="0" err="1"/>
              <a:t>laitiers</a:t>
            </a:r>
            <a:r>
              <a:rPr lang="nl-NL" sz="1800" dirty="0"/>
              <a:t> sans </a:t>
            </a:r>
            <a:r>
              <a:rPr lang="nl-NL" sz="1800" dirty="0" err="1"/>
              <a:t>restriction</a:t>
            </a:r>
            <a:r>
              <a:rPr lang="nl-NL" sz="1800" dirty="0"/>
              <a:t> se </a:t>
            </a:r>
            <a:r>
              <a:rPr lang="nl-NL" sz="1800" dirty="0" err="1"/>
              <a:t>poursuivra</a:t>
            </a:r>
            <a:r>
              <a:rPr lang="nl-NL" sz="1800" dirty="0"/>
              <a:t> en Europe.</a:t>
            </a:r>
          </a:p>
          <a:p>
            <a:pPr>
              <a:buFont typeface="Arial" panose="020B0604020202020204" pitchFamily="34" charset="0"/>
              <a:buChar char="•"/>
            </a:pPr>
            <a:r>
              <a:rPr lang="nl-NL" sz="1800" dirty="0" err="1"/>
              <a:t>Derrière ce déclin</a:t>
            </a:r>
            <a:r>
              <a:rPr lang="nl-NL" sz="1800" dirty="0"/>
              <a:t> se cachent des </a:t>
            </a:r>
            <a:r>
              <a:rPr lang="nl-NL" sz="1800" dirty="0" err="1"/>
              <a:t>motifs économiques</a:t>
            </a:r>
            <a:r>
              <a:rPr lang="nl-NL" sz="1800" dirty="0"/>
              <a:t>, pratiques </a:t>
            </a:r>
            <a:r>
              <a:rPr lang="nl-NL" sz="1800" dirty="0" err="1"/>
              <a:t>et</a:t>
            </a:r>
            <a:r>
              <a:rPr lang="nl-NL" sz="1800" dirty="0"/>
              <a:t> personnels</a:t>
            </a:r>
          </a:p>
          <a:p>
            <a:pPr>
              <a:buFont typeface="Arial" panose="020B0604020202020204" pitchFamily="34" charset="0"/>
              <a:buChar char="•"/>
            </a:pPr>
            <a:r>
              <a:rPr lang="nl-NL" sz="1800" dirty="0" err="1"/>
              <a:t>Le nombre</a:t>
            </a:r>
            <a:r>
              <a:rPr lang="nl-NL" sz="1800" dirty="0"/>
              <a:t> de </a:t>
            </a:r>
            <a:r>
              <a:rPr lang="nl-NL" sz="1800" dirty="0" err="1"/>
              <a:t>vaches laitières au pâturage peut être influencé par la législation</a:t>
            </a:r>
            <a:r>
              <a:rPr lang="nl-NL" sz="1800" dirty="0"/>
              <a:t>, le transfert de </a:t>
            </a:r>
            <a:r>
              <a:rPr lang="nl-NL" sz="1800" dirty="0" err="1"/>
              <a:t>connaissances et le</a:t>
            </a:r>
            <a:r>
              <a:rPr lang="nl-NL" sz="1800" dirty="0"/>
              <a:t> développement de systèmes de</a:t>
            </a:r>
            <a:r>
              <a:rPr lang="nl-NL" sz="1800" dirty="0" err="1"/>
              <a:t> pâturage relativement simples.</a:t>
            </a:r>
          </a:p>
          <a:p>
            <a:pPr>
              <a:buFont typeface="Arial" panose="020B0604020202020204" pitchFamily="34" charset="0"/>
              <a:buChar char="•"/>
            </a:pPr>
            <a:r>
              <a:rPr lang="nl-NL" sz="1800" dirty="0" err="1"/>
              <a:t>L'évolution de l</a:t>
            </a:r>
            <a:r>
              <a:rPr lang="nl-NL" sz="1800" dirty="0"/>
              <a:t>'</a:t>
            </a:r>
            <a:r>
              <a:rPr lang="nl-NL" sz="1800" dirty="0" err="1"/>
              <a:t>élevage laitier</a:t>
            </a:r>
            <a:r>
              <a:rPr lang="nl-NL" sz="1800" dirty="0"/>
              <a:t>, </a:t>
            </a:r>
            <a:r>
              <a:rPr lang="nl-NL" sz="1800" dirty="0" err="1"/>
              <a:t>en particulier l'augmentation de la taille des troupeaux</a:t>
            </a:r>
            <a:endParaRPr lang="nl-NL" sz="1800" dirty="0"/>
          </a:p>
          <a:p>
            <a:pPr>
              <a:buFont typeface="Arial" panose="020B0604020202020204" pitchFamily="34" charset="0"/>
              <a:buChar char="•"/>
            </a:pPr>
            <a:r>
              <a:rPr lang="nl-NL" sz="1800" dirty="0" err="1"/>
              <a:t>Dans l'ensemble, le pâturage</a:t>
            </a:r>
            <a:r>
              <a:rPr lang="nl-NL" sz="1800" dirty="0"/>
              <a:t> obtient de bons résultats</a:t>
            </a:r>
          </a:p>
          <a:p>
            <a:pPr>
              <a:buFont typeface="Arial" panose="020B0604020202020204" pitchFamily="34" charset="0"/>
              <a:buChar char="•"/>
            </a:pPr>
            <a:r>
              <a:rPr lang="nl-NL" sz="1800" dirty="0" err="1"/>
              <a:t>Les préférences</a:t>
            </a:r>
            <a:r>
              <a:rPr lang="nl-NL" sz="1800" dirty="0"/>
              <a:t> personnelles de </a:t>
            </a:r>
            <a:r>
              <a:rPr lang="nl-NL" sz="1800" dirty="0" err="1"/>
              <a:t>l</a:t>
            </a:r>
            <a:r>
              <a:rPr lang="nl-NL" sz="1800" dirty="0"/>
              <a:t>'agriculteur </a:t>
            </a:r>
            <a:r>
              <a:rPr lang="nl-NL" sz="1800" dirty="0" err="1"/>
              <a:t>déterminent le</a:t>
            </a:r>
            <a:r>
              <a:rPr lang="nl-NL" sz="1800" dirty="0"/>
              <a:t> système de </a:t>
            </a:r>
            <a:r>
              <a:rPr lang="nl-NL" sz="1800" dirty="0" err="1"/>
              <a:t>pâturage utilisé</a:t>
            </a:r>
            <a:endParaRPr lang="nl-NL" sz="1800" dirty="0"/>
          </a:p>
          <a:p>
            <a:pPr>
              <a:buFont typeface="Arial" panose="020B0604020202020204" pitchFamily="34" charset="0"/>
              <a:buChar char="•"/>
            </a:pPr>
            <a:r>
              <a:rPr lang="nl-NL" sz="1800" dirty="0"/>
              <a:t>La connaissance de l</a:t>
            </a:r>
            <a:r>
              <a:rPr lang="nl-NL" sz="1800" dirty="0" err="1"/>
              <a:t>'</a:t>
            </a:r>
            <a:r>
              <a:rPr lang="nl-NL" sz="1800" dirty="0"/>
              <a:t>effet du </a:t>
            </a:r>
            <a:r>
              <a:rPr lang="nl-NL" sz="1800" dirty="0" err="1"/>
              <a:t>pâturage</a:t>
            </a:r>
            <a:r>
              <a:rPr lang="nl-NL" sz="1800" dirty="0"/>
              <a:t> est </a:t>
            </a:r>
            <a:r>
              <a:rPr lang="nl-NL" sz="1800" dirty="0" err="1"/>
              <a:t>influencée par les préférences et les expériences</a:t>
            </a:r>
            <a:r>
              <a:rPr lang="nl-NL" sz="1800" dirty="0"/>
              <a:t> personnelles.</a:t>
            </a:r>
          </a:p>
          <a:p>
            <a:pPr>
              <a:buFont typeface="Arial" panose="020B0604020202020204" pitchFamily="34" charset="0"/>
              <a:buChar char="•"/>
            </a:pPr>
            <a:r>
              <a:rPr lang="nl-NL" sz="1800" dirty="0" err="1"/>
              <a:t>Les préférences peuvent</a:t>
            </a:r>
            <a:r>
              <a:rPr lang="nl-NL" sz="1800" dirty="0"/>
              <a:t> changer :</a:t>
            </a:r>
          </a:p>
          <a:p>
            <a:pPr lvl="1">
              <a:buFont typeface="Arial" panose="020B0604020202020204" pitchFamily="34" charset="0"/>
              <a:buChar char="•"/>
            </a:pPr>
            <a:r>
              <a:rPr lang="nl-NL" sz="1600" dirty="0" err="1"/>
              <a:t>Avec le</a:t>
            </a:r>
            <a:r>
              <a:rPr lang="nl-NL" sz="1600" dirty="0"/>
              <a:t> temps</a:t>
            </a:r>
          </a:p>
          <a:p>
            <a:pPr lvl="1">
              <a:buFont typeface="Arial" panose="020B0604020202020204" pitchFamily="34" charset="0"/>
              <a:buChar char="•"/>
            </a:pPr>
            <a:r>
              <a:rPr lang="nl-NL" sz="1600" dirty="0" err="1"/>
              <a:t>Lors d'</a:t>
            </a:r>
            <a:r>
              <a:rPr lang="nl-NL" sz="1600" dirty="0"/>
              <a:t>événements majeurs de la vie</a:t>
            </a:r>
          </a:p>
          <a:p>
            <a:pPr lvl="1">
              <a:buFont typeface="Arial" panose="020B0604020202020204" pitchFamily="34" charset="0"/>
              <a:buChar char="•"/>
            </a:pPr>
            <a:r>
              <a:rPr lang="nl-NL" sz="1600" dirty="0"/>
              <a:t>Communication </a:t>
            </a:r>
            <a:r>
              <a:rPr lang="nl-NL" sz="1600" dirty="0" err="1"/>
              <a:t>avec la</a:t>
            </a:r>
            <a:r>
              <a:rPr lang="nl-NL" sz="1600" dirty="0"/>
              <a:t> société</a:t>
            </a:r>
          </a:p>
          <a:p>
            <a:pPr>
              <a:buFont typeface="Arial" panose="020B0604020202020204" pitchFamily="34" charset="0"/>
              <a:buChar char="•"/>
            </a:pPr>
            <a:r>
              <a:rPr lang="nl-NL" sz="1800" dirty="0" err="1"/>
              <a:t>Cependant</a:t>
            </a:r>
            <a:r>
              <a:rPr lang="nl-NL" sz="1800" dirty="0"/>
              <a:t>, il y a </a:t>
            </a:r>
            <a:r>
              <a:rPr lang="nl-NL" sz="1800" dirty="0" err="1"/>
              <a:t>un</a:t>
            </a:r>
            <a:r>
              <a:rPr lang="nl-NL" sz="1800" dirty="0"/>
              <a:t> </a:t>
            </a:r>
            <a:r>
              <a:rPr lang="nl-NL" sz="1800" dirty="0" err="1"/>
              <a:t>autre</a:t>
            </a:r>
            <a:r>
              <a:rPr lang="nl-NL" sz="1800" dirty="0"/>
              <a:t> facteur </a:t>
            </a:r>
            <a:r>
              <a:rPr lang="nl-NL" sz="1800" dirty="0" err="1"/>
              <a:t>d'influence</a:t>
            </a:r>
            <a:r>
              <a:rPr lang="nl-NL" sz="1800" dirty="0"/>
              <a:t> important à côté des </a:t>
            </a:r>
            <a:r>
              <a:rPr lang="nl-NL" sz="1800" dirty="0" err="1"/>
              <a:t>éléments</a:t>
            </a:r>
            <a:r>
              <a:rPr lang="nl-NL" sz="1800" dirty="0"/>
              <a:t> déjà </a:t>
            </a:r>
            <a:r>
              <a:rPr lang="nl-NL" sz="1800" dirty="0" err="1"/>
              <a:t>décrits</a:t>
            </a:r>
            <a:r>
              <a:rPr lang="nl-NL" sz="1800" dirty="0"/>
              <a:t> : L'AGRICULTEUR LUI-MÊME</a:t>
            </a:r>
          </a:p>
          <a:p>
            <a:endParaRPr lang="nl-NL" dirty="0"/>
          </a:p>
          <a:p>
            <a:endParaRPr lang="nl-NL" dirty="0"/>
          </a:p>
        </p:txBody>
      </p:sp>
      <p:pic>
        <p:nvPicPr>
          <p:cNvPr id="224260" name="Picture 4" descr="Mts%20Hofstra_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76291" y="4662604"/>
            <a:ext cx="2567709" cy="128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92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467544" y="1166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Calibri"/>
                <a:ea typeface="+mj-ea"/>
                <a:cs typeface="+mj-cs"/>
              </a:rPr>
              <a:t>Dilemme : consommation </a:t>
            </a:r>
            <a:r>
              <a:rPr kumimoji="0" lang="nl-NL" sz="2400" b="1" i="0" u="none" strike="noStrike" kern="1200" cap="none" spc="0" normalizeH="0" baseline="0" noProof="0" dirty="0" err="1">
                <a:ln>
                  <a:noFill/>
                </a:ln>
                <a:solidFill>
                  <a:prstClr val="black"/>
                </a:solidFill>
                <a:effectLst/>
                <a:uLnTx/>
                <a:uFillTx/>
                <a:latin typeface="Calibri"/>
                <a:ea typeface="+mj-ea"/>
                <a:cs typeface="+mj-cs"/>
              </a:rPr>
              <a:t>élevée</a:t>
            </a:r>
            <a:r>
              <a:rPr kumimoji="0" lang="nl-NL" sz="2400" b="1" i="0" u="none" strike="noStrike" kern="1200" cap="none" spc="0" normalizeH="0" baseline="0" noProof="0" dirty="0">
                <a:ln>
                  <a:noFill/>
                </a:ln>
                <a:solidFill>
                  <a:prstClr val="black"/>
                </a:solidFill>
                <a:effectLst/>
                <a:uLnTx/>
                <a:uFillTx/>
                <a:latin typeface="Calibri"/>
                <a:ea typeface="+mj-ea"/>
                <a:cs typeface="+mj-cs"/>
              </a:rPr>
              <a:t> </a:t>
            </a:r>
            <a:r>
              <a:rPr kumimoji="0" lang="nl-NL" sz="2400" b="1" i="0" u="none" strike="noStrike" kern="1200" cap="none" spc="0" normalizeH="0" baseline="0" noProof="0" dirty="0" err="1">
                <a:ln>
                  <a:noFill/>
                </a:ln>
                <a:solidFill>
                  <a:prstClr val="black"/>
                </a:solidFill>
                <a:effectLst/>
                <a:uLnTx/>
                <a:uFillTx/>
                <a:latin typeface="Calibri"/>
                <a:ea typeface="+mj-ea"/>
                <a:cs typeface="+mj-cs"/>
              </a:rPr>
              <a:t>d'herbe</a:t>
            </a:r>
            <a:r>
              <a:rPr kumimoji="0" lang="nl-NL" sz="2400" b="1" i="0" u="none" strike="noStrike" kern="1200" cap="none" spc="0" normalizeH="0" baseline="0" noProof="0" dirty="0">
                <a:ln>
                  <a:noFill/>
                </a:ln>
                <a:solidFill>
                  <a:prstClr val="black"/>
                </a:solidFill>
                <a:effectLst/>
                <a:uLnTx/>
                <a:uFillTx/>
                <a:latin typeface="Calibri"/>
                <a:ea typeface="+mj-ea"/>
                <a:cs typeface="+mj-cs"/>
              </a:rPr>
              <a:t> ou </a:t>
            </a:r>
            <a:r>
              <a:rPr kumimoji="0" lang="nl-NL" sz="2400" b="1" i="0" u="none" strike="noStrike" kern="1200" cap="none" spc="0" normalizeH="0" baseline="0" noProof="0" dirty="0" err="1">
                <a:ln>
                  <a:noFill/>
                </a:ln>
                <a:solidFill>
                  <a:prstClr val="black"/>
                </a:solidFill>
                <a:effectLst/>
                <a:uLnTx/>
                <a:uFillTx/>
                <a:latin typeface="Calibri"/>
                <a:ea typeface="+mj-ea"/>
                <a:cs typeface="+mj-cs"/>
              </a:rPr>
              <a:t>utilisation</a:t>
            </a:r>
            <a:r>
              <a:rPr kumimoji="0" lang="nl-NL" sz="2400" b="1" i="0" u="none" strike="noStrike" kern="1200" cap="none" spc="0" normalizeH="0" baseline="0" noProof="0" dirty="0">
                <a:ln>
                  <a:noFill/>
                </a:ln>
                <a:solidFill>
                  <a:prstClr val="black"/>
                </a:solidFill>
                <a:effectLst/>
                <a:uLnTx/>
                <a:uFillTx/>
                <a:latin typeface="Calibri"/>
                <a:ea typeface="+mj-ea"/>
                <a:cs typeface="+mj-cs"/>
              </a:rPr>
              <a:t> élevée ?</a:t>
            </a:r>
          </a:p>
        </p:txBody>
      </p:sp>
      <p:sp>
        <p:nvSpPr>
          <p:cNvPr id="6" name="Rectangle 3"/>
          <p:cNvSpPr txBox="1">
            <a:spLocks noChangeArrowheads="1"/>
          </p:cNvSpPr>
          <p:nvPr/>
        </p:nvSpPr>
        <p:spPr>
          <a:xfrm>
            <a:off x="457968" y="1196753"/>
            <a:ext cx="8686032" cy="4632515"/>
          </a:xfrm>
          <a:prstGeom prst="rect">
            <a:avLst/>
          </a:prstGeom>
        </p:spPr>
        <p:txBody>
          <a:bodyPr vert="horz" lIns="0" tIns="0" rIns="0" bIns="0" rtlCol="0">
            <a:noAutofit/>
          </a:bodyPr>
          <a:lstStyle>
            <a:lvl1pPr marL="176213" indent="-176213"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1pPr>
            <a:lvl2pPr marL="360363" indent="-184150"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2pPr>
            <a:lvl3pPr marL="538163" indent="-177800" algn="l" defTabSz="914400" rtl="0" eaLnBrk="1" latinLnBrk="0" hangingPunct="1">
              <a:spcBef>
                <a:spcPct val="20000"/>
              </a:spcBef>
              <a:buFont typeface="Wingdings" pitchFamily="2" charset="2"/>
              <a:buChar char="§"/>
              <a:defRPr sz="1600" kern="1200">
                <a:solidFill>
                  <a:schemeClr val="tx1"/>
                </a:solidFill>
                <a:latin typeface="+mn-lt"/>
                <a:ea typeface="+mn-ea"/>
                <a:cs typeface="+mn-cs"/>
              </a:defRPr>
            </a:lvl3pPr>
            <a:lvl4pPr marL="714375" indent="-176213"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4pPr>
            <a:lvl5pPr marL="898525" indent="-184150" algn="l" defTabSz="914400" rtl="0" eaLnBrk="1" latinLnBrk="0" hangingPunct="1">
              <a:spcBef>
                <a:spcPct val="20000"/>
              </a:spcBef>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La productivité des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bovins laitiers</a:t>
            </a:r>
            <a:r>
              <a:rPr kumimoji="0" lang="nl-NL" sz="2000" b="0" i="0" u="none" strike="noStrike" kern="1200" cap="none" spc="0" normalizeH="0" baseline="0" noProof="0" dirty="0">
                <a:ln>
                  <a:noFill/>
                </a:ln>
                <a:solidFill>
                  <a:prstClr val="black"/>
                </a:solidFill>
                <a:effectLst/>
                <a:uLnTx/>
                <a:uFillTx/>
                <a:latin typeface="Calibri"/>
                <a:ea typeface="+mn-ea"/>
                <a:cs typeface="+mn-cs"/>
              </a:rPr>
              <a:t> est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influencée par l'</a:t>
            </a:r>
            <a:r>
              <a:rPr kumimoji="0" lang="nl-NL" sz="2000" b="0" i="0" u="none" strike="noStrike" kern="1200" cap="none" spc="0" normalizeH="0" baseline="0" noProof="0" dirty="0">
                <a:ln>
                  <a:noFill/>
                </a:ln>
                <a:solidFill>
                  <a:prstClr val="black"/>
                </a:solidFill>
                <a:effectLst/>
                <a:uLnTx/>
                <a:uFillTx/>
                <a:latin typeface="Calibri"/>
                <a:ea typeface="+mn-ea"/>
                <a:cs typeface="+mn-cs"/>
              </a:rPr>
              <a:t>ingestion d'</a:t>
            </a:r>
            <a:r>
              <a:rPr kumimoji="0" lang="nl-NL" sz="2000" b="0" i="0" u="none" strike="noStrike" kern="1200" cap="none" spc="0" normalizeH="0" baseline="0" noProof="0" dirty="0" err="1">
                <a:ln>
                  <a:noFill/>
                </a:ln>
                <a:solidFill>
                  <a:prstClr val="black"/>
                </a:solidFill>
                <a:effectLst/>
                <a:uLnTx/>
                <a:uFillTx/>
                <a:latin typeface="Calibri"/>
                <a:ea typeface="+mn-ea"/>
                <a:cs typeface="+mn-cs"/>
              </a:rPr>
              <a:t>herbe et par la valeur nutritive de l</a:t>
            </a:r>
            <a:r>
              <a:rPr kumimoji="0" lang="nl-NL" sz="2000" b="0" i="0" u="none" strike="noStrike" kern="1200" cap="none" spc="0" normalizeH="0" baseline="0" noProof="0" dirty="0">
                <a:ln>
                  <a:noFill/>
                </a:ln>
                <a:solidFill>
                  <a:prstClr val="black"/>
                </a:solidFill>
                <a:effectLst/>
                <a:uLnTx/>
                <a:uFillTx/>
                <a:latin typeface="Calibri"/>
                <a:ea typeface="+mn-ea"/>
                <a:cs typeface="+mn-cs"/>
              </a:rPr>
              <a:t>'</a:t>
            </a:r>
            <a:r>
              <a:rPr kumimoji="0" lang="nl-NL" sz="2000" b="0" i="0" u="none" strike="noStrike" kern="1200" cap="none" spc="0" normalizeH="0" baseline="0" noProof="0" dirty="0" err="1">
                <a:ln>
                  <a:noFill/>
                </a:ln>
                <a:solidFill>
                  <a:prstClr val="black"/>
                </a:solidFill>
                <a:effectLst/>
                <a:uLnTx/>
                <a:uFillTx/>
                <a:latin typeface="Calibri"/>
                <a:ea typeface="+mn-ea"/>
                <a:cs typeface="+mn-cs"/>
              </a:rPr>
              <a:t>herbe.</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Un moyen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très</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efficace</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d'augmenter</a:t>
            </a:r>
            <a:r>
              <a:rPr kumimoji="0" lang="nl-NL" sz="2000" b="0" i="0" u="none" strike="noStrike" kern="1200" cap="none" spc="0" normalizeH="0" baseline="0" noProof="0" dirty="0">
                <a:ln>
                  <a:noFill/>
                </a:ln>
                <a:solidFill>
                  <a:prstClr val="black"/>
                </a:solidFill>
                <a:effectLst/>
                <a:uLnTx/>
                <a:uFillTx/>
                <a:latin typeface="Calibri"/>
                <a:ea typeface="+mn-ea"/>
                <a:cs typeface="+mn-cs"/>
              </a:rPr>
              <a:t> la CMS est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d'augmenter</a:t>
            </a:r>
            <a:r>
              <a:rPr kumimoji="0" lang="nl-NL" sz="2000" b="0" i="0" u="none" strike="noStrike" kern="1200" cap="none" spc="0" normalizeH="0" baseline="0" noProof="0" dirty="0">
                <a:ln>
                  <a:noFill/>
                </a:ln>
                <a:solidFill>
                  <a:prstClr val="black"/>
                </a:solidFill>
                <a:effectLst/>
                <a:uLnTx/>
                <a:uFillTx/>
                <a:latin typeface="Calibri"/>
                <a:ea typeface="+mn-ea"/>
                <a:cs typeface="+mn-cs"/>
              </a:rPr>
              <a:t> la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quantité</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d'herbe</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disponible</a:t>
            </a:r>
            <a:r>
              <a:rPr kumimoji="0" lang="nl-NL" sz="2000" b="0" i="0" u="none" strike="noStrike" kern="1200" cap="none" spc="0" normalizeH="0" baseline="0" noProof="0" dirty="0">
                <a:ln>
                  <a:noFill/>
                </a:ln>
                <a:solidFill>
                  <a:prstClr val="black"/>
                </a:solidFill>
                <a:effectLst/>
                <a:uLnTx/>
                <a:uFillTx/>
                <a:latin typeface="Calibri"/>
                <a:ea typeface="+mn-ea"/>
                <a:cs typeface="+mn-cs"/>
              </a:rPr>
              <a:t>.</a:t>
            </a: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Il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en résulte toutefois</a:t>
            </a:r>
            <a:r>
              <a:rPr kumimoji="0" lang="nl-NL" sz="2000" b="0" i="0" u="none" strike="noStrike" kern="1200" cap="none" spc="0" normalizeH="0" baseline="0" noProof="0" dirty="0">
                <a:ln>
                  <a:noFill/>
                </a:ln>
                <a:solidFill>
                  <a:prstClr val="black"/>
                </a:solidFill>
                <a:effectLst/>
                <a:uLnTx/>
                <a:uFillTx/>
                <a:latin typeface="Calibri"/>
                <a:ea typeface="+mn-ea"/>
                <a:cs typeface="+mn-cs"/>
              </a:rPr>
              <a:t> une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moindre utilisation des herbages.</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a:ln>
                  <a:noFill/>
                </a:ln>
                <a:solidFill>
                  <a:prstClr val="black"/>
                </a:solidFill>
                <a:effectLst/>
                <a:uLnTx/>
                <a:uFillTx/>
                <a:latin typeface="Calibri"/>
                <a:ea typeface="+mn-ea"/>
                <a:cs typeface="+mn-cs"/>
              </a:rPr>
              <a:t>Effet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négatif</a:t>
            </a:r>
            <a:r>
              <a:rPr kumimoji="0" lang="nl-NL" sz="2000" b="0" i="0" u="none" strike="noStrike" kern="1200" cap="none" spc="0" normalizeH="0" baseline="0" noProof="0" dirty="0">
                <a:ln>
                  <a:noFill/>
                </a:ln>
                <a:solidFill>
                  <a:prstClr val="black"/>
                </a:solidFill>
                <a:effectLst/>
                <a:uLnTx/>
                <a:uFillTx/>
                <a:latin typeface="Calibri"/>
                <a:ea typeface="+mn-ea"/>
                <a:cs typeface="+mn-cs"/>
              </a:rPr>
              <a:t> de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l'augmentation</a:t>
            </a:r>
            <a:r>
              <a:rPr kumimoji="0" lang="nl-NL" sz="2000" b="0" i="0" u="none" strike="noStrike" kern="1200" cap="none" spc="0" normalizeH="0" baseline="0" noProof="0" dirty="0">
                <a:ln>
                  <a:noFill/>
                </a:ln>
                <a:solidFill>
                  <a:prstClr val="black"/>
                </a:solidFill>
                <a:effectLst/>
                <a:uLnTx/>
                <a:uFillTx/>
                <a:latin typeface="Calibri"/>
                <a:ea typeface="+mn-ea"/>
                <a:cs typeface="+mn-cs"/>
              </a:rPr>
              <a:t> des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résidus</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br>
              <a:rPr kumimoji="0" lang="nl-NL" sz="2000" b="0" i="0" u="none" strike="noStrike" kern="1200" cap="none" spc="0" normalizeH="0" baseline="0" noProof="0" dirty="0">
                <a:ln>
                  <a:noFill/>
                </a:ln>
                <a:solidFill>
                  <a:prstClr val="black"/>
                </a:solidFill>
                <a:effectLst/>
                <a:uLnTx/>
                <a:uFillTx/>
                <a:latin typeface="Calibri"/>
                <a:ea typeface="+mn-ea"/>
                <a:cs typeface="+mn-cs"/>
              </a:rPr>
            </a:br>
            <a:r>
              <a:rPr kumimoji="0" lang="nl-NL" sz="2000" b="0" i="0" u="none" strike="noStrike" kern="1200" cap="none" spc="0" normalizeH="0" baseline="0" noProof="0" dirty="0" err="1">
                <a:ln>
                  <a:noFill/>
                </a:ln>
                <a:solidFill>
                  <a:prstClr val="black"/>
                </a:solidFill>
                <a:effectLst/>
                <a:uLnTx/>
                <a:uFillTx/>
                <a:latin typeface="Calibri"/>
                <a:ea typeface="+mn-ea"/>
                <a:cs typeface="+mn-cs"/>
              </a:rPr>
              <a:t>sur</a:t>
            </a:r>
            <a:r>
              <a:rPr kumimoji="0" lang="nl-NL" sz="2000" b="0" i="0" u="none" strike="noStrike" kern="1200" cap="none" spc="0" normalizeH="0" baseline="0" noProof="0" dirty="0">
                <a:ln>
                  <a:noFill/>
                </a:ln>
                <a:solidFill>
                  <a:prstClr val="black"/>
                </a:solidFill>
                <a:effectLst/>
                <a:uLnTx/>
                <a:uFillTx/>
                <a:latin typeface="Calibri"/>
                <a:ea typeface="+mn-ea"/>
                <a:cs typeface="+mn-cs"/>
              </a:rPr>
              <a:t> les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pâturages</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ultérieurs</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Calibri"/>
                <a:ea typeface="+mn-ea"/>
                <a:cs typeface="+mn-cs"/>
              </a:rPr>
              <a:t>Stratégies</a:t>
            </a:r>
            <a:endParaRPr kumimoji="0" lang="nl-NL" sz="20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Pâturage précoce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Le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pâturage</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restreint</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oblige</a:t>
            </a:r>
            <a:r>
              <a:rPr kumimoji="0" lang="nl-NL" sz="1800" b="0" i="0" u="none" strike="noStrike" kern="1200" cap="none" spc="0" normalizeH="0" baseline="0" noProof="0" dirty="0">
                <a:ln>
                  <a:noFill/>
                </a:ln>
                <a:solidFill>
                  <a:prstClr val="black"/>
                </a:solidFill>
                <a:effectLst/>
                <a:uLnTx/>
                <a:uFillTx/>
                <a:latin typeface="Calibri"/>
                <a:ea typeface="+mn-ea"/>
                <a:cs typeface="+mn-cs"/>
              </a:rPr>
              <a:t> la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vache</a:t>
            </a:r>
            <a:r>
              <a:rPr kumimoji="0" lang="nl-NL" sz="1800" b="0" i="0" u="none" strike="noStrike" kern="1200" cap="none" spc="0" normalizeH="0" baseline="0" noProof="0" dirty="0">
                <a:ln>
                  <a:noFill/>
                </a:ln>
                <a:solidFill>
                  <a:prstClr val="black"/>
                </a:solidFill>
                <a:effectLst/>
                <a:uLnTx/>
                <a:uFillTx/>
                <a:latin typeface="Calibri"/>
                <a:ea typeface="+mn-ea"/>
                <a:cs typeface="+mn-cs"/>
              </a:rPr>
              <a:t> à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brouter</a:t>
            </a:r>
            <a:r>
              <a:rPr kumimoji="0" lang="nl-NL" sz="1800" b="0" i="0" u="none" strike="noStrike" kern="1200" cap="none" spc="0" normalizeH="0" baseline="0" noProof="0" dirty="0">
                <a:ln>
                  <a:noFill/>
                </a:ln>
                <a:solidFill>
                  <a:prstClr val="black"/>
                </a:solidFill>
                <a:effectLst/>
                <a:uLnTx/>
                <a:uFillTx/>
                <a:latin typeface="Calibri"/>
                <a:ea typeface="+mn-ea"/>
                <a:cs typeface="+mn-cs"/>
              </a:rPr>
              <a:t> plus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efficacement</a:t>
            </a:r>
            <a:r>
              <a:rPr kumimoji="0" lang="nl-NL" sz="1800" b="0" i="0" u="none" strike="noStrike" kern="1200" cap="none" spc="0" normalizeH="0" baseline="0" noProof="0" dirty="0">
                <a:ln>
                  <a:noFill/>
                </a:ln>
                <a:solidFill>
                  <a:prstClr val="black"/>
                </a:solidFill>
                <a:effectLst/>
                <a:uLnTx/>
                <a:uFillTx/>
                <a:latin typeface="Calibri"/>
                <a:ea typeface="+mn-ea"/>
                <a:cs typeface="+mn-cs"/>
              </a:rPr>
              <a:t>.</a:t>
            </a: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Système</a:t>
            </a:r>
            <a:r>
              <a:rPr kumimoji="0" lang="nl-NL" sz="1800" b="0" i="0" u="none" strike="noStrike" kern="1200" cap="none" spc="0" normalizeH="0" baseline="0" noProof="0" dirty="0">
                <a:ln>
                  <a:noFill/>
                </a:ln>
                <a:solidFill>
                  <a:prstClr val="black"/>
                </a:solidFill>
                <a:effectLst/>
                <a:uLnTx/>
                <a:uFillTx/>
                <a:latin typeface="Calibri"/>
                <a:ea typeface="+mn-ea"/>
                <a:cs typeface="+mn-cs"/>
              </a:rPr>
              <a:t> leader-</a:t>
            </a:r>
            <a:r>
              <a:rPr kumimoji="0" lang="nl-NL" sz="1800" b="0" i="0" u="none" strike="noStrike" kern="1200" cap="none" spc="0" normalizeH="0" baseline="0" noProof="0" dirty="0" err="1">
                <a:ln>
                  <a:noFill/>
                </a:ln>
                <a:solidFill>
                  <a:prstClr val="black"/>
                </a:solidFill>
                <a:effectLst/>
                <a:uLnTx/>
                <a:uFillTx/>
                <a:latin typeface="Calibri"/>
                <a:ea typeface="+mn-ea"/>
                <a:cs typeface="+mn-cs"/>
              </a:rPr>
              <a:t>suiveur</a:t>
            </a:r>
            <a:r>
              <a:rPr kumimoji="0" lang="nl-NL" sz="1800" b="0" i="0" u="none" strike="noStrike" kern="1200" cap="none" spc="0" normalizeH="0" baseline="0" noProof="0" dirty="0">
                <a:ln>
                  <a:noFill/>
                </a:ln>
                <a:solidFill>
                  <a:prstClr val="black"/>
                </a:solidFill>
                <a:effectLst/>
                <a:uLnTx/>
                <a:uFillTx/>
                <a:latin typeface="Calibri"/>
                <a:ea typeface="+mn-ea"/>
                <a:cs typeface="+mn-cs"/>
              </a:rPr>
              <a:t> (à haut rendement -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bovins</a:t>
            </a:r>
            <a:r>
              <a:rPr kumimoji="0" lang="nl-NL" sz="1800" b="0" i="0" u="none" strike="noStrike" kern="1200" cap="none" spc="0" normalizeH="0" baseline="0" noProof="0" dirty="0">
                <a:ln>
                  <a:noFill/>
                </a:ln>
                <a:solidFill>
                  <a:prstClr val="black"/>
                </a:solidFill>
                <a:effectLst/>
                <a:uLnTx/>
                <a:uFillTx/>
                <a:latin typeface="Calibri"/>
                <a:ea typeface="+mn-ea"/>
                <a:cs typeface="+mn-cs"/>
              </a:rPr>
              <a:t> à faible rendement ou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laitiers</a:t>
            </a:r>
            <a:r>
              <a:rPr kumimoji="0" lang="nl-NL" sz="1800" b="0" i="0" u="none" strike="noStrike" kern="1200" cap="none" spc="0" normalizeH="0" baseline="0" noProof="0" dirty="0">
                <a:ln>
                  <a:noFill/>
                </a:ln>
                <a:solidFill>
                  <a:prstClr val="black"/>
                </a:solidFill>
                <a:effectLst/>
                <a:uLnTx/>
                <a:uFillTx/>
                <a:latin typeface="Calibri"/>
                <a:ea typeface="+mn-ea"/>
                <a:cs typeface="+mn-cs"/>
              </a:rPr>
              <a:t> -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génisses</a:t>
            </a:r>
            <a:r>
              <a:rPr kumimoji="0" lang="nl-NL" sz="1800" b="0" i="0" u="none" strike="noStrike" kern="1200" cap="none" spc="0" normalizeH="0" baseline="0" noProof="0" dirty="0">
                <a:ln>
                  <a:noFill/>
                </a:ln>
                <a:solidFill>
                  <a:prstClr val="black"/>
                </a:solidFill>
                <a:effectLst/>
                <a:uLnTx/>
                <a:uFillTx/>
                <a:latin typeface="Calibri"/>
                <a:ea typeface="+mn-ea"/>
                <a:cs typeface="+mn-cs"/>
              </a:rPr>
              <a:t> ou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ovins</a:t>
            </a:r>
            <a:r>
              <a:rPr kumimoji="0" lang="nl-NL" sz="1800" b="0" i="0" u="none" strike="noStrike" kern="1200" cap="none" spc="0" normalizeH="0" baseline="0" noProof="0" dirty="0">
                <a:ln>
                  <a:noFill/>
                </a:ln>
                <a:solidFill>
                  <a:prstClr val="black"/>
                </a:solidFill>
                <a:effectLst/>
                <a:uLnTx/>
                <a:uFillTx/>
                <a:latin typeface="Calibri"/>
                <a:ea typeface="+mn-ea"/>
                <a:cs typeface="+mn-cs"/>
              </a:rPr>
              <a:t>)</a:t>
            </a:r>
          </a:p>
          <a:p>
            <a:pPr marL="360363" marR="0" lvl="1" indent="-1841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err="1">
                <a:ln>
                  <a:noFill/>
                </a:ln>
                <a:solidFill>
                  <a:prstClr val="black"/>
                </a:solidFill>
                <a:effectLst/>
                <a:uLnTx/>
                <a:uFillTx/>
                <a:latin typeface="Calibri"/>
                <a:ea typeface="+mn-ea"/>
                <a:cs typeface="+mn-cs"/>
              </a:rPr>
              <a:t>Topping</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fauchage</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avant</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pâturage</a:t>
            </a:r>
            <a:r>
              <a:rPr kumimoji="0" lang="nl-NL" sz="1800" b="0" i="0" u="none" strike="noStrike" kern="1200" cap="none" spc="0" normalizeH="0" baseline="0" noProof="0" dirty="0">
                <a:ln>
                  <a:noFill/>
                </a:ln>
                <a:solidFill>
                  <a:prstClr val="black"/>
                </a:solidFill>
                <a:effectLst/>
                <a:uLnTx/>
                <a:uFillTx/>
                <a:latin typeface="Calibri"/>
                <a:ea typeface="+mn-ea"/>
                <a:cs typeface="+mn-cs"/>
              </a:rPr>
              <a:t>) ?</a:t>
            </a:r>
          </a:p>
          <a:p>
            <a:pPr marL="176213" marR="0" lvl="0" indent="-176213"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nl-NL" sz="2000" b="0" i="0" u="none" strike="noStrike" kern="1200" cap="none" spc="0" normalizeH="0" baseline="0" noProof="0" dirty="0" err="1">
                <a:ln>
                  <a:noFill/>
                </a:ln>
                <a:solidFill>
                  <a:prstClr val="black"/>
                </a:solidFill>
                <a:effectLst/>
                <a:uLnTx/>
                <a:uFillTx/>
                <a:latin typeface="Calibri"/>
                <a:ea typeface="+mn-ea"/>
                <a:cs typeface="+mn-cs"/>
              </a:rPr>
              <a:t>Il</a:t>
            </a:r>
            <a:r>
              <a:rPr kumimoji="0" lang="nl-NL" sz="2000" b="0" i="0" u="none" strike="noStrike" kern="1200" cap="none" spc="0" normalizeH="0" baseline="0" noProof="0" dirty="0">
                <a:ln>
                  <a:noFill/>
                </a:ln>
                <a:solidFill>
                  <a:prstClr val="black"/>
                </a:solidFill>
                <a:effectLst/>
                <a:uLnTx/>
                <a:uFillTx/>
                <a:latin typeface="Calibri"/>
                <a:ea typeface="+mn-ea"/>
                <a:cs typeface="+mn-cs"/>
              </a:rPr>
              <a:t> existe des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possibilités</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d'augmenter</a:t>
            </a:r>
            <a:r>
              <a:rPr kumimoji="0" lang="nl-NL" sz="2000" b="0" i="0" u="none" strike="noStrike" kern="1200" cap="none" spc="0" normalizeH="0" baseline="0" noProof="0" dirty="0">
                <a:ln>
                  <a:noFill/>
                </a:ln>
                <a:solidFill>
                  <a:prstClr val="black"/>
                </a:solidFill>
                <a:effectLst/>
                <a:uLnTx/>
                <a:uFillTx/>
                <a:latin typeface="Calibri"/>
                <a:ea typeface="+mn-ea"/>
                <a:cs typeface="+mn-cs"/>
              </a:rPr>
              <a:t> la CMS en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faisant</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paître</a:t>
            </a:r>
            <a:r>
              <a:rPr kumimoji="0" lang="nl-NL" sz="2000" b="0" i="0" u="none" strike="noStrike" kern="1200" cap="none" spc="0" normalizeH="0" baseline="0" noProof="0" dirty="0">
                <a:ln>
                  <a:noFill/>
                </a:ln>
                <a:solidFill>
                  <a:prstClr val="black"/>
                </a:solidFill>
                <a:effectLst/>
                <a:uLnTx/>
                <a:uFillTx/>
                <a:latin typeface="Calibri"/>
                <a:ea typeface="+mn-ea"/>
                <a:cs typeface="+mn-cs"/>
              </a:rPr>
              <a:t> les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vaches</a:t>
            </a:r>
            <a:r>
              <a:rPr kumimoji="0" lang="nl-NL" sz="2000" b="0" i="0" u="none" strike="noStrike" kern="1200" cap="none" spc="0" normalizeH="0" baseline="0" noProof="0" dirty="0">
                <a:ln>
                  <a:noFill/>
                </a:ln>
                <a:solidFill>
                  <a:prstClr val="black"/>
                </a:solidFill>
                <a:effectLst/>
                <a:uLnTx/>
                <a:uFillTx/>
                <a:latin typeface="Calibri"/>
                <a:ea typeface="+mn-ea"/>
                <a:cs typeface="+mn-cs"/>
              </a:rPr>
              <a: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laitières</a:t>
            </a:r>
            <a:r>
              <a:rPr kumimoji="0" lang="nl-NL" sz="2000" b="0" i="0" u="none" strike="noStrike" kern="1200" cap="none" spc="0" normalizeH="0" baseline="0" noProof="0" dirty="0">
                <a:ln>
                  <a:noFill/>
                </a:ln>
                <a:solidFill>
                  <a:prstClr val="black"/>
                </a:solidFill>
                <a:effectLst/>
                <a:uLnTx/>
                <a:uFillTx/>
                <a:latin typeface="Calibri"/>
                <a:ea typeface="+mn-ea"/>
                <a:cs typeface="+mn-cs"/>
              </a:rPr>
              <a:t>, mais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elles</a:t>
            </a:r>
            <a:r>
              <a:rPr kumimoji="0" lang="nl-NL" sz="2000" b="0" i="0" u="none" strike="noStrike" kern="1200" cap="none" spc="0" normalizeH="0" baseline="0" noProof="0" dirty="0">
                <a:ln>
                  <a:noFill/>
                </a:ln>
                <a:solidFill>
                  <a:prstClr val="black"/>
                </a:solidFill>
                <a:effectLst/>
                <a:uLnTx/>
                <a:uFillTx/>
                <a:latin typeface="Calibri"/>
                <a:ea typeface="+mn-ea"/>
                <a:cs typeface="+mn-cs"/>
              </a:rPr>
              <a:t> sont </a:t>
            </a:r>
            <a:r>
              <a:rPr kumimoji="0" lang="nl-NL" sz="2000" b="0" i="0" u="none" strike="noStrike" kern="1200" cap="none" spc="0" normalizeH="0" baseline="0" noProof="0" dirty="0" err="1">
                <a:ln>
                  <a:noFill/>
                </a:ln>
                <a:solidFill>
                  <a:prstClr val="black"/>
                </a:solidFill>
                <a:effectLst/>
                <a:uLnTx/>
                <a:uFillTx/>
                <a:latin typeface="Calibri"/>
                <a:ea typeface="+mn-ea"/>
                <a:cs typeface="+mn-cs"/>
              </a:rPr>
              <a:t>plutôt</a:t>
            </a:r>
            <a:r>
              <a:rPr kumimoji="0" lang="nl-NL" sz="2000" b="0" i="0" u="none" strike="noStrike" kern="1200" cap="none" spc="0" normalizeH="0" baseline="0" noProof="0" dirty="0">
                <a:ln>
                  <a:noFill/>
                </a:ln>
                <a:solidFill>
                  <a:prstClr val="black"/>
                </a:solidFill>
                <a:effectLst/>
                <a:uLnTx/>
                <a:uFillTx/>
                <a:latin typeface="Calibri"/>
                <a:ea typeface="+mn-ea"/>
                <a:cs typeface="+mn-cs"/>
              </a:rPr>
              <a:t> complexes.</a:t>
            </a:r>
          </a:p>
          <a:p>
            <a:pPr marL="176213" marR="0" lvl="0" indent="-176213"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2000" b="1" i="0" u="none" strike="noStrike" kern="1200" cap="none" spc="0" normalizeH="0" baseline="0" noProof="0" dirty="0">
              <a:ln>
                <a:noFill/>
              </a:ln>
              <a:solidFill>
                <a:prstClr val="black"/>
              </a:solidFill>
              <a:effectLst/>
              <a:uLnTx/>
              <a:uFillTx/>
              <a:latin typeface="Calibri"/>
              <a:ea typeface="+mn-ea"/>
              <a:cs typeface="+mn-cs"/>
            </a:endParaRPr>
          </a:p>
          <a:p>
            <a:pPr marL="360363" marR="0" lvl="1" indent="-184150" algn="l" defTabSz="914400" rtl="0" eaLnBrk="1" fontAlgn="auto" latinLnBrk="0" hangingPunct="1">
              <a:lnSpc>
                <a:spcPct val="100000"/>
              </a:lnSpc>
              <a:spcBef>
                <a:spcPct val="20000"/>
              </a:spcBef>
              <a:spcAft>
                <a:spcPts val="0"/>
              </a:spcAft>
              <a:buClrTx/>
              <a:buSzTx/>
              <a:buFont typeface="Wingdings" pitchFamily="2" charset="2"/>
              <a:buChar char="§"/>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4" descr="ONDERZOE"/>
          <p:cNvPicPr>
            <a:picLocks noChangeAspect="1" noChangeArrowheads="1"/>
          </p:cNvPicPr>
          <p:nvPr/>
        </p:nvPicPr>
        <p:blipFill>
          <a:blip r:embed="rId2" cstate="screen">
            <a:lum bright="2000"/>
            <a:extLst>
              <a:ext uri="{28A0092B-C50C-407E-A947-70E740481C1C}">
                <a14:useLocalDpi xmlns:a14="http://schemas.microsoft.com/office/drawing/2010/main"/>
              </a:ext>
            </a:extLst>
          </a:blip>
          <a:srcRect/>
          <a:stretch>
            <a:fillRect/>
          </a:stretch>
        </p:blipFill>
        <p:spPr bwMode="auto">
          <a:xfrm>
            <a:off x="6979516" y="2308367"/>
            <a:ext cx="2164484" cy="1435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LelyVoy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5170" y="3132750"/>
            <a:ext cx="1869078" cy="1222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06691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nl-NL" sz="3200" dirty="0">
                <a:solidFill>
                  <a:schemeClr val="tx1"/>
                </a:solidFill>
              </a:rPr>
              <a:t>Outils </a:t>
            </a:r>
            <a:r>
              <a:rPr lang="nl-NL" sz="3200" dirty="0" err="1">
                <a:solidFill>
                  <a:schemeClr val="tx1"/>
                </a:solidFill>
              </a:rPr>
              <a:t>pour mesurer le rendement de l'herbe</a:t>
            </a:r>
            <a:r>
              <a:rPr lang="nl-NL" dirty="0"/>
              <a:t/>
            </a:r>
            <a:br>
              <a:rPr lang="nl-NL" dirty="0"/>
            </a:br>
            <a:endParaRPr lang="nl-NL" dirty="0"/>
          </a:p>
        </p:txBody>
      </p:sp>
      <p:sp>
        <p:nvSpPr>
          <p:cNvPr id="4" name="Tijdelijke aanduiding voor tekst 3"/>
          <p:cNvSpPr>
            <a:spLocks noGrp="1"/>
          </p:cNvSpPr>
          <p:nvPr>
            <p:ph type="body" sz="quarter" idx="10"/>
          </p:nvPr>
        </p:nvSpPr>
        <p:spPr/>
        <p:txBody>
          <a:bodyPr/>
          <a:lstStyle/>
          <a:p>
            <a:r>
              <a:rPr lang="en-US" sz="2000" dirty="0"/>
              <a:t>Mesurer</a:t>
            </a:r>
          </a:p>
          <a:p>
            <a:pPr lvl="1">
              <a:buFont typeface="Arial" panose="020B0604020202020204" pitchFamily="34" charset="0"/>
              <a:buChar char="•"/>
            </a:pPr>
            <a:r>
              <a:rPr lang="en-US" sz="1800" dirty="0" err="1"/>
              <a:t>Herbomètre</a:t>
            </a:r>
            <a:r>
              <a:rPr lang="en-US" sz="1800" dirty="0"/>
              <a:t> (plate-meter)</a:t>
            </a:r>
          </a:p>
          <a:p>
            <a:pPr lvl="1">
              <a:buFont typeface="Arial" panose="020B0604020202020204" pitchFamily="34" charset="0"/>
              <a:buChar char="•"/>
            </a:pPr>
            <a:r>
              <a:rPr lang="en-US" sz="1800" dirty="0"/>
              <a:t>Coupe et pesage</a:t>
            </a:r>
          </a:p>
          <a:p>
            <a:pPr lvl="1">
              <a:buFont typeface="Arial" panose="020B0604020202020204" pitchFamily="34" charset="0"/>
              <a:buChar char="•"/>
            </a:pPr>
            <a:r>
              <a:rPr lang="en-US" sz="1800" dirty="0"/>
              <a:t>Expérience</a:t>
            </a:r>
          </a:p>
          <a:p>
            <a:pPr lvl="1">
              <a:buFont typeface="Arial" panose="020B0604020202020204" pitchFamily="34" charset="0"/>
              <a:buChar char="•"/>
            </a:pPr>
            <a:r>
              <a:rPr lang="en-US" sz="1800" dirty="0"/>
              <a:t>Satellites / drones</a:t>
            </a:r>
          </a:p>
          <a:p>
            <a:endParaRPr lang="en-US" sz="2000" dirty="0"/>
          </a:p>
          <a:p>
            <a:r>
              <a:rPr lang="en-US" sz="2000" b="1" dirty="0"/>
              <a:t>Mesurez chaque semaine !</a:t>
            </a:r>
          </a:p>
          <a:p>
            <a:endParaRPr lang="en-US" sz="2000" dirty="0"/>
          </a:p>
          <a:p>
            <a:r>
              <a:rPr lang="en-US" sz="2000" dirty="0"/>
              <a:t>Plusieurs types </a:t>
            </a:r>
            <a:r>
              <a:rPr lang="en-US" sz="2000" dirty="0" err="1"/>
              <a:t>d’herbomètre</a:t>
            </a:r>
            <a:endParaRPr lang="en-US" sz="2000" dirty="0"/>
          </a:p>
          <a:p>
            <a:pPr lvl="1">
              <a:buFont typeface="Arial" panose="020B0604020202020204" pitchFamily="34" charset="0"/>
              <a:buChar char="•"/>
            </a:pPr>
            <a:r>
              <a:rPr lang="en-US" sz="1800" dirty="0"/>
              <a:t>Manuel</a:t>
            </a:r>
          </a:p>
          <a:p>
            <a:pPr lvl="1">
              <a:buFont typeface="Arial" panose="020B0604020202020204" pitchFamily="34" charset="0"/>
              <a:buChar char="•"/>
            </a:pPr>
            <a:r>
              <a:rPr lang="en-US" sz="1800" dirty="0"/>
              <a:t>Automatique</a:t>
            </a:r>
          </a:p>
          <a:p>
            <a:r>
              <a:rPr lang="en-US" sz="2000" dirty="0">
                <a:hlinkClick r:id="rId2"/>
              </a:rPr>
              <a:t>https://www.youtube.com/watch?v=9zp8PRConnM</a:t>
            </a:r>
            <a:endParaRPr lang="en-US" sz="2000" dirty="0"/>
          </a:p>
          <a:p>
            <a:pPr marL="0" indent="0">
              <a:buNone/>
            </a:pPr>
            <a:endParaRPr lang="en-US" sz="2000" dirty="0"/>
          </a:p>
          <a:p>
            <a:endParaRPr lang="nl-NL" dirty="0"/>
          </a:p>
        </p:txBody>
      </p:sp>
      <p:sp>
        <p:nvSpPr>
          <p:cNvPr id="3" name="Tijdelijke aanduiding voor inhoud 2"/>
          <p:cNvSpPr>
            <a:spLocks noGrp="1"/>
          </p:cNvSpPr>
          <p:nvPr>
            <p:ph idx="4294967295"/>
          </p:nvPr>
        </p:nvSpPr>
        <p:spPr/>
        <p:txBody>
          <a:bodyPr/>
          <a:lstStyle/>
          <a:p>
            <a:endParaRPr lang="nl-NL" b="1" dirty="0"/>
          </a:p>
          <a:p>
            <a:endParaRPr lang="nl-NL"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45996" y="1320198"/>
            <a:ext cx="1879255" cy="1540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2541" y="3231162"/>
            <a:ext cx="2382441" cy="178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6947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15636" y="82550"/>
            <a:ext cx="8331489" cy="1353086"/>
          </a:xfrm>
          <a:noFill/>
        </p:spPr>
        <p:txBody>
          <a:bodyPr/>
          <a:lstStyle/>
          <a:p>
            <a:pPr algn="l"/>
            <a:r>
              <a:rPr lang="en-GB" altLang="en-US" sz="3200" b="1" dirty="0">
                <a:solidFill>
                  <a:schemeClr val="tx1"/>
                </a:solidFill>
              </a:rPr>
              <a:t>Législation : Directive sur les nitrates et </a:t>
            </a:r>
            <a:br>
              <a:rPr lang="en-GB" altLang="en-US" sz="3200" b="1" dirty="0">
                <a:solidFill>
                  <a:schemeClr val="tx1"/>
                </a:solidFill>
              </a:rPr>
            </a:br>
            <a:r>
              <a:rPr lang="en-GB" altLang="en-US" sz="3200" b="1" dirty="0">
                <a:solidFill>
                  <a:schemeClr val="tx1"/>
                </a:solidFill>
              </a:rPr>
              <a:t>Programme d'action néerlandais</a:t>
            </a:r>
          </a:p>
        </p:txBody>
      </p:sp>
      <p:sp>
        <p:nvSpPr>
          <p:cNvPr id="14339" name="Rectangle 3"/>
          <p:cNvSpPr>
            <a:spLocks noGrp="1" noChangeArrowheads="1"/>
          </p:cNvSpPr>
          <p:nvPr>
            <p:ph idx="1"/>
          </p:nvPr>
        </p:nvSpPr>
        <p:spPr>
          <a:xfrm>
            <a:off x="466580" y="1231566"/>
            <a:ext cx="8677420" cy="4897438"/>
          </a:xfrm>
        </p:spPr>
        <p:txBody>
          <a:bodyPr/>
          <a:lstStyle/>
          <a:p>
            <a:pPr>
              <a:buFont typeface="Arial" panose="020B0604020202020204" pitchFamily="34" charset="0"/>
              <a:buChar char="•"/>
            </a:pPr>
            <a:r>
              <a:rPr lang="en-GB" altLang="en-US" sz="1800" dirty="0"/>
              <a:t>Max 170 kg d'azote </a:t>
            </a:r>
            <a:r>
              <a:rPr lang="en-GB" altLang="en-US" sz="1800" dirty="0" err="1"/>
              <a:t>provenant</a:t>
            </a:r>
            <a:r>
              <a:rPr lang="en-GB" altLang="en-US" sz="1800" dirty="0"/>
              <a:t> de fumier /ha </a:t>
            </a:r>
            <a:r>
              <a:rPr lang="en-GB" altLang="en-US" sz="1800" dirty="0" err="1"/>
              <a:t>lié</a:t>
            </a:r>
            <a:r>
              <a:rPr lang="en-GB" altLang="en-US" sz="1800" dirty="0"/>
              <a:t> à la lixiviation (directive nitrates)</a:t>
            </a:r>
          </a:p>
          <a:p>
            <a:pPr>
              <a:buFont typeface="Arial" panose="020B0604020202020204" pitchFamily="34" charset="0"/>
              <a:buChar char="•"/>
            </a:pPr>
            <a:r>
              <a:rPr lang="en-GB" altLang="en-US" sz="1800" dirty="0"/>
              <a:t>Pays-Bas : absorption d'azote plus élevée en raison de bonnes conditions climatiques -&gt; dérogation jusqu'à 250 kg d'azote (dans le cas d'au moins 80 % de prairies)</a:t>
            </a:r>
            <a:endParaRPr lang="en-GB" sz="1800" dirty="0"/>
          </a:p>
          <a:p>
            <a:pPr>
              <a:buFont typeface="Arial" panose="020B0604020202020204" pitchFamily="34" charset="0"/>
              <a:buChar char="•"/>
            </a:pPr>
            <a:r>
              <a:rPr lang="en-GB" sz="1800" dirty="0"/>
              <a:t>Des normes de fertilisation ont été définies</a:t>
            </a:r>
          </a:p>
          <a:p>
            <a:pPr>
              <a:buFont typeface="Arial" panose="020B0604020202020204" pitchFamily="34" charset="0"/>
              <a:buChar char="•"/>
              <a:defRPr/>
            </a:pPr>
            <a:r>
              <a:rPr lang="en-GB" sz="1800" dirty="0"/>
              <a:t>Systèmes de pâturage max. 250 kg N/ha</a:t>
            </a:r>
          </a:p>
          <a:p>
            <a:pPr>
              <a:buFont typeface="Arial" panose="020B0604020202020204" pitchFamily="34" charset="0"/>
              <a:buChar char="•"/>
              <a:defRPr/>
            </a:pPr>
            <a:r>
              <a:rPr lang="en-GB" sz="1800" dirty="0"/>
              <a:t>N/ha actif max. : à partir d'engrais organiques et synthétiques : 320 - 250 kg/ha, selon le type de sol et le pâturage</a:t>
            </a:r>
          </a:p>
          <a:p>
            <a:pPr>
              <a:buFont typeface="Arial" panose="020B0604020202020204" pitchFamily="34" charset="0"/>
              <a:buChar char="•"/>
              <a:defRPr/>
            </a:pPr>
            <a:r>
              <a:rPr lang="en-GB" sz="1800" dirty="0"/>
              <a:t>Limitation de l'épandage de phosphate, pas de distinction entre engrais organique et synthétique</a:t>
            </a:r>
          </a:p>
          <a:p>
            <a:pPr>
              <a:buFont typeface="Arial" panose="020B0604020202020204" pitchFamily="34" charset="0"/>
              <a:buChar char="•"/>
            </a:pPr>
            <a:r>
              <a:rPr lang="en-GB" sz="1800" dirty="0"/>
              <a:t>Systèmes de production laitière à haut rendement aux Pays-Bas caractérisés par des flux élevés de N et de P</a:t>
            </a:r>
          </a:p>
          <a:p>
            <a:pPr>
              <a:buFont typeface="Arial" panose="020B0604020202020204" pitchFamily="34" charset="0"/>
              <a:buChar char="•"/>
            </a:pPr>
            <a:r>
              <a:rPr lang="en-GB" sz="1800" dirty="0"/>
              <a:t>Recherche visant à éviter les pertes pour l'environnement et à accroître l'efficacité de la production</a:t>
            </a:r>
          </a:p>
          <a:p>
            <a:pPr>
              <a:buFont typeface="Arial" panose="020B0604020202020204" pitchFamily="34" charset="0"/>
              <a:buChar char="•"/>
            </a:pPr>
            <a:r>
              <a:rPr lang="en-GB" sz="1800" dirty="0" err="1"/>
              <a:t>Suivi</a:t>
            </a:r>
            <a:r>
              <a:rPr lang="en-GB" sz="1800" dirty="0"/>
              <a:t> du flux des minéraux au niveau de l'exploitation agricole</a:t>
            </a:r>
          </a:p>
          <a:p>
            <a:pPr>
              <a:buFont typeface="Arial" panose="020B0604020202020204" pitchFamily="34" charset="0"/>
              <a:buChar char="•"/>
            </a:pPr>
            <a:r>
              <a:rPr lang="en-GB" sz="1800" dirty="0"/>
              <a:t>Outils pratiques pour les agriculteurs, par exemple </a:t>
            </a:r>
            <a:r>
              <a:rPr lang="en-US" sz="1800" dirty="0"/>
              <a:t>ANCA (Annual Nutrient Cycle Assessment)</a:t>
            </a:r>
          </a:p>
          <a:p>
            <a:pPr>
              <a:buFont typeface="Arial" panose="020B0604020202020204" pitchFamily="34" charset="0"/>
              <a:buChar char="•"/>
            </a:pPr>
            <a:r>
              <a:rPr lang="en-US" sz="1800" dirty="0"/>
              <a:t>A partir de 2015, l'ANCA en tant que </a:t>
            </a:r>
            <a:r>
              <a:rPr lang="en-US" sz="1800" dirty="0" err="1"/>
              <a:t>licence de mise sur le marché</a:t>
            </a:r>
          </a:p>
          <a:p>
            <a:pPr>
              <a:defRPr/>
            </a:pPr>
            <a:endParaRPr lang="en-GB" dirty="0"/>
          </a:p>
          <a:p>
            <a:endParaRPr lang="en-GB" altLang="en-US" dirty="0"/>
          </a:p>
        </p:txBody>
      </p:sp>
    </p:spTree>
    <p:extLst>
      <p:ext uri="{BB962C8B-B14F-4D97-AF65-F5344CB8AC3E}">
        <p14:creationId xmlns:p14="http://schemas.microsoft.com/office/powerpoint/2010/main" val="2988880276"/>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a:xfrm>
            <a:off x="491642" y="230188"/>
            <a:ext cx="8442796" cy="840125"/>
          </a:xfrm>
          <a:noFill/>
        </p:spPr>
        <p:txBody>
          <a:bodyPr/>
          <a:lstStyle/>
          <a:p>
            <a:pPr algn="l" eaLnBrk="1" hangingPunct="1"/>
            <a:r>
              <a:rPr lang="en-GB" altLang="en-US" sz="3200" b="1" dirty="0">
                <a:solidFill>
                  <a:schemeClr val="tx1"/>
                </a:solidFill>
              </a:rPr>
              <a:t>Index </a:t>
            </a:r>
            <a:r>
              <a:rPr lang="en-GB" altLang="en-US" sz="3200" b="1" dirty="0" err="1">
                <a:solidFill>
                  <a:schemeClr val="tx1"/>
                </a:solidFill>
              </a:rPr>
              <a:t>d’excréments</a:t>
            </a:r>
            <a:r>
              <a:rPr lang="en-GB" altLang="en-US" sz="3200" b="1" dirty="0">
                <a:solidFill>
                  <a:schemeClr val="tx1"/>
                </a:solidFill>
              </a:rPr>
              <a:t> à la ferme (BEX)</a:t>
            </a:r>
          </a:p>
        </p:txBody>
      </p:sp>
      <p:sp>
        <p:nvSpPr>
          <p:cNvPr id="4099" name="Rectangle 5"/>
          <p:cNvSpPr>
            <a:spLocks noGrp="1" noChangeArrowheads="1"/>
          </p:cNvSpPr>
          <p:nvPr>
            <p:ph idx="1"/>
          </p:nvPr>
        </p:nvSpPr>
        <p:spPr>
          <a:xfrm>
            <a:off x="548186" y="1348409"/>
            <a:ext cx="8348353" cy="4997450"/>
          </a:xfrm>
        </p:spPr>
        <p:txBody>
          <a:bodyPr/>
          <a:lstStyle/>
          <a:p>
            <a:pPr eaLnBrk="1" hangingPunct="1">
              <a:buFont typeface="Arial" panose="020B0604020202020204" pitchFamily="34" charset="0"/>
              <a:buChar char="•"/>
              <a:defRPr/>
            </a:pPr>
            <a:r>
              <a:rPr lang="en-GB" sz="2000" dirty="0"/>
              <a:t>Appliquer les normes : facile à utiliser, l'exportation du fumier est connue</a:t>
            </a:r>
          </a:p>
          <a:p>
            <a:pPr eaLnBrk="1" hangingPunct="1">
              <a:buFont typeface="Arial" panose="020B0604020202020204" pitchFamily="34" charset="0"/>
              <a:buChar char="•"/>
              <a:defRPr/>
            </a:pPr>
            <a:endParaRPr lang="en-GB" sz="2000" dirty="0"/>
          </a:p>
          <a:p>
            <a:pPr eaLnBrk="1" hangingPunct="1">
              <a:buFont typeface="Arial" panose="020B0604020202020204" pitchFamily="34" charset="0"/>
              <a:buChar char="•"/>
              <a:defRPr/>
            </a:pPr>
            <a:r>
              <a:rPr lang="en-GB" sz="2000" dirty="0"/>
              <a:t>Utilisation </a:t>
            </a:r>
            <a:r>
              <a:rPr lang="en-GB" sz="2000" dirty="0" err="1"/>
              <a:t>l’Index</a:t>
            </a:r>
            <a:r>
              <a:rPr lang="en-GB" sz="2000" dirty="0"/>
              <a:t> BEX </a:t>
            </a:r>
            <a:r>
              <a:rPr lang="en-GB" sz="2000" dirty="0" err="1"/>
              <a:t>d'excréments</a:t>
            </a:r>
            <a:r>
              <a:rPr lang="en-GB" sz="2000" dirty="0"/>
              <a:t> spécifique à la ferme :</a:t>
            </a:r>
          </a:p>
          <a:p>
            <a:pPr lvl="1">
              <a:buFont typeface="Arial" panose="020B0604020202020204" pitchFamily="34" charset="0"/>
              <a:buChar char="•"/>
              <a:defRPr/>
            </a:pPr>
            <a:r>
              <a:rPr lang="en-GB" sz="1800" dirty="0"/>
              <a:t>Le </a:t>
            </a:r>
            <a:r>
              <a:rPr lang="en-GB" sz="1800" dirty="0" err="1"/>
              <a:t>ministère</a:t>
            </a:r>
            <a:r>
              <a:rPr lang="en-GB" sz="1800" dirty="0"/>
              <a:t> de l'Economie a donné une conférence d'ouverture</a:t>
            </a:r>
          </a:p>
          <a:p>
            <a:pPr lvl="1">
              <a:buFont typeface="Arial" panose="020B0604020202020204" pitchFamily="34" charset="0"/>
              <a:buChar char="•"/>
              <a:defRPr/>
            </a:pPr>
            <a:r>
              <a:rPr lang="en-GB" sz="1800" dirty="0"/>
              <a:t>Défi : calculer l'excrétion spécifique de N et de P</a:t>
            </a:r>
          </a:p>
          <a:p>
            <a:pPr lvl="1">
              <a:buFont typeface="Arial" panose="020B0604020202020204" pitchFamily="34" charset="0"/>
              <a:buChar char="•"/>
              <a:defRPr/>
            </a:pPr>
            <a:r>
              <a:rPr lang="en-GB" sz="1800" dirty="0"/>
              <a:t>Le système est fondé sur des données probantes, transparent et </a:t>
            </a:r>
            <a:r>
              <a:rPr lang="en-GB" sz="1800" dirty="0" err="1"/>
              <a:t>robuste</a:t>
            </a:r>
            <a:r>
              <a:rPr lang="en-GB" sz="1800" dirty="0"/>
              <a:t>.</a:t>
            </a:r>
          </a:p>
          <a:p>
            <a:pPr>
              <a:buFont typeface="Arial" panose="020B0604020202020204" pitchFamily="34" charset="0"/>
              <a:buChar char="•"/>
              <a:defRPr/>
            </a:pPr>
            <a:endParaRPr lang="en-GB" dirty="0"/>
          </a:p>
          <a:p>
            <a:pPr>
              <a:buFont typeface="Arial" panose="020B0604020202020204" pitchFamily="34" charset="0"/>
              <a:buChar char="•"/>
              <a:defRPr/>
            </a:pPr>
            <a:r>
              <a:rPr lang="en-GB" sz="2000" dirty="0"/>
              <a:t>Stimule les agriculteurs à améliorer l'efficacité de </a:t>
            </a:r>
            <a:br>
              <a:rPr lang="en-GB" sz="2000" dirty="0"/>
            </a:br>
            <a:r>
              <a:rPr lang="en-GB" sz="2000" dirty="0" err="1"/>
              <a:t>leurs</a:t>
            </a:r>
            <a:r>
              <a:rPr lang="en-GB" sz="2000" dirty="0"/>
              <a:t> éléments nutritifs</a:t>
            </a:r>
          </a:p>
          <a:p>
            <a:pPr>
              <a:buFont typeface="Arial" panose="020B0604020202020204" pitchFamily="34" charset="0"/>
              <a:buChar char="•"/>
              <a:defRPr/>
            </a:pPr>
            <a:r>
              <a:rPr lang="en-GB" sz="2000" dirty="0"/>
              <a:t>Explication :</a:t>
            </a:r>
          </a:p>
          <a:p>
            <a:pPr marL="0" indent="0">
              <a:buNone/>
              <a:defRPr/>
            </a:pPr>
            <a:r>
              <a:rPr lang="en-GB" sz="2000" dirty="0">
                <a:hlinkClick r:id="rId2"/>
              </a:rPr>
              <a:t>https://www.youtube.com/watch?v=1cnERj9fooc</a:t>
            </a:r>
            <a:endParaRPr lang="en-GB" sz="2000" dirty="0"/>
          </a:p>
          <a:p>
            <a:pPr marL="0" indent="0">
              <a:buNone/>
              <a:defRPr/>
            </a:pPr>
            <a:endParaRPr lang="en-GB" dirty="0"/>
          </a:p>
          <a:p>
            <a:pPr eaLnBrk="1" hangingPunct="1">
              <a:defRPr/>
            </a:pPr>
            <a:endParaRPr lang="en-GB" dirty="0"/>
          </a:p>
        </p:txBody>
      </p:sp>
      <p:pic>
        <p:nvPicPr>
          <p:cNvPr id="4" name="Picture 2" descr="M:\Koeien en Kansen\kringloopwijzer\kringloopwijzer-puzzel-BE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8114" y="3799151"/>
            <a:ext cx="2686452" cy="2503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M:\Koeien en Kansen\kringloopwijzer\kringloopwijzer-puzzel-BEA.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M:\Koeien en Kansen\kringloopwijzer\kringloopwijzer-puzzel-BEP.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M:\Koeien en Kansen\kringloopwijzer\kringloopwijzer-puzzel-BE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Koeien en Kansen\kringloopwijzer\kringloopwijzer-puzzel-BEC.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440022" y="3825831"/>
            <a:ext cx="2703978" cy="2519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900138" y="1820759"/>
            <a:ext cx="753610" cy="4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064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3825" y="2192339"/>
            <a:ext cx="8528050" cy="356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ítulo 1"/>
          <p:cNvSpPr>
            <a:spLocks noGrp="1"/>
          </p:cNvSpPr>
          <p:nvPr>
            <p:ph type="ctrTitle"/>
          </p:nvPr>
        </p:nvSpPr>
        <p:spPr>
          <a:xfrm>
            <a:off x="224970" y="434287"/>
            <a:ext cx="6887375" cy="784166"/>
          </a:xfrm>
        </p:spPr>
        <p:txBody>
          <a:bodyPr/>
          <a:lstStyle/>
          <a:p>
            <a:r>
              <a:rPr lang="en-US" sz="2400" dirty="0" smtClean="0">
                <a:solidFill>
                  <a:schemeClr val="tx1"/>
                </a:solidFill>
                <a:latin typeface="+mn-lt"/>
              </a:rPr>
              <a:t>Le double </a:t>
            </a:r>
            <a:r>
              <a:rPr lang="en-US" sz="2400" dirty="0" err="1" smtClean="0">
                <a:solidFill>
                  <a:schemeClr val="tx1"/>
                </a:solidFill>
                <a:latin typeface="+mn-lt"/>
              </a:rPr>
              <a:t>effet</a:t>
            </a:r>
            <a:r>
              <a:rPr lang="en-US" sz="2400" dirty="0" smtClean="0">
                <a:solidFill>
                  <a:schemeClr val="tx1"/>
                </a:solidFill>
                <a:latin typeface="+mn-lt"/>
              </a:rPr>
              <a:t> des </a:t>
            </a:r>
            <a:r>
              <a:rPr lang="en-US" sz="2400" dirty="0" err="1" smtClean="0">
                <a:solidFill>
                  <a:schemeClr val="tx1"/>
                </a:solidFill>
                <a:latin typeface="+mn-lt"/>
              </a:rPr>
              <a:t>fourrages</a:t>
            </a:r>
            <a:r>
              <a:rPr lang="en-US" sz="2400" dirty="0" smtClean="0">
                <a:solidFill>
                  <a:schemeClr val="tx1"/>
                </a:solidFill>
                <a:latin typeface="+mn-lt"/>
              </a:rPr>
              <a:t> </a:t>
            </a:r>
            <a:r>
              <a:rPr lang="en-US" sz="2400" dirty="0" err="1" smtClean="0">
                <a:solidFill>
                  <a:schemeClr val="tx1"/>
                </a:solidFill>
                <a:latin typeface="+mn-lt"/>
              </a:rPr>
              <a:t>récoltés</a:t>
            </a:r>
            <a:r>
              <a:rPr lang="en-US" sz="2400" dirty="0" smtClean="0">
                <a:solidFill>
                  <a:schemeClr val="tx1"/>
                </a:solidFill>
                <a:latin typeface="+mn-lt"/>
              </a:rPr>
              <a:t> </a:t>
            </a:r>
            <a:r>
              <a:rPr lang="en-US" sz="2400" dirty="0" err="1" smtClean="0">
                <a:solidFill>
                  <a:schemeClr val="tx1"/>
                </a:solidFill>
                <a:latin typeface="+mn-lt"/>
              </a:rPr>
              <a:t>précocément</a:t>
            </a:r>
            <a:r>
              <a:rPr lang="en-US" sz="2400" dirty="0" smtClean="0">
                <a:solidFill>
                  <a:schemeClr val="tx1"/>
                </a:solidFill>
                <a:latin typeface="+mn-lt"/>
              </a:rPr>
              <a:t> : </a:t>
            </a:r>
            <a:r>
              <a:rPr lang="en-US" sz="2400" dirty="0" err="1" smtClean="0">
                <a:solidFill>
                  <a:schemeClr val="tx1"/>
                </a:solidFill>
                <a:latin typeface="+mn-lt"/>
              </a:rPr>
              <a:t>meilleure</a:t>
            </a:r>
            <a:r>
              <a:rPr lang="en-US" sz="2400" dirty="0" smtClean="0">
                <a:solidFill>
                  <a:schemeClr val="tx1"/>
                </a:solidFill>
                <a:latin typeface="+mn-lt"/>
              </a:rPr>
              <a:t> </a:t>
            </a:r>
            <a:r>
              <a:rPr lang="en-US" sz="2400" dirty="0" err="1" smtClean="0">
                <a:solidFill>
                  <a:schemeClr val="tx1"/>
                </a:solidFill>
                <a:latin typeface="+mn-lt"/>
              </a:rPr>
              <a:t>qualité</a:t>
            </a:r>
            <a:r>
              <a:rPr lang="en-US" sz="2400" dirty="0" smtClean="0">
                <a:solidFill>
                  <a:schemeClr val="tx1"/>
                </a:solidFill>
                <a:latin typeface="+mn-lt"/>
              </a:rPr>
              <a:t> et </a:t>
            </a:r>
            <a:r>
              <a:rPr lang="en-US" sz="2400" dirty="0" err="1" smtClean="0">
                <a:solidFill>
                  <a:schemeClr val="tx1"/>
                </a:solidFill>
                <a:latin typeface="+mn-lt"/>
              </a:rPr>
              <a:t>meilleure</a:t>
            </a:r>
            <a:r>
              <a:rPr lang="en-US" sz="2400" dirty="0" smtClean="0">
                <a:solidFill>
                  <a:schemeClr val="tx1"/>
                </a:solidFill>
                <a:latin typeface="+mn-lt"/>
              </a:rPr>
              <a:t> ingestion</a:t>
            </a:r>
          </a:p>
        </p:txBody>
      </p:sp>
      <p:sp>
        <p:nvSpPr>
          <p:cNvPr id="3" name="textruta 2"/>
          <p:cNvSpPr txBox="1"/>
          <p:nvPr/>
        </p:nvSpPr>
        <p:spPr>
          <a:xfrm>
            <a:off x="4737471" y="1768094"/>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1" i="1" u="none" strike="noStrike" kern="1200" cap="none" spc="0" normalizeH="0" baseline="0" noProof="0" dirty="0" err="1">
                <a:ln>
                  <a:noFill/>
                </a:ln>
                <a:solidFill>
                  <a:prstClr val="black"/>
                </a:solidFill>
                <a:effectLst/>
                <a:uLnTx/>
                <a:uFillTx/>
                <a:latin typeface="Calibri"/>
                <a:ea typeface="+mn-ea"/>
                <a:cs typeface="+mn-cs"/>
              </a:rPr>
              <a:t>Récolte précoce</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2256337" y="1772451"/>
            <a:ext cx="1930489"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sz="1600" b="1" i="1" dirty="0" smtClean="0">
                <a:solidFill>
                  <a:prstClr val="black"/>
                </a:solidFill>
                <a:latin typeface="Calibri"/>
              </a:rPr>
              <a:t>Récolte</a:t>
            </a:r>
            <a:r>
              <a:rPr kumimoji="0" lang="sv-SE" sz="1600" b="1" i="1" u="none" strike="noStrike" kern="1200" cap="none" spc="0" normalizeH="0" baseline="0" noProof="0" dirty="0" smtClean="0">
                <a:ln>
                  <a:noFill/>
                </a:ln>
                <a:solidFill>
                  <a:prstClr val="black"/>
                </a:solidFill>
                <a:effectLst/>
                <a:uLnTx/>
                <a:uFillTx/>
                <a:latin typeface="Calibri"/>
                <a:ea typeface="+mn-ea"/>
                <a:cs typeface="+mn-cs"/>
              </a:rPr>
              <a:t> tardive</a:t>
            </a:r>
            <a:endParaRPr kumimoji="0" lang="sv-SE" sz="1600" b="1"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431226" y="3119718"/>
            <a:ext cx="14872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Ingestion</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6858460" y="3112533"/>
            <a:ext cx="1487221"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Ingestion</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8362950" y="6296025"/>
            <a:ext cx="58382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Afgeronde rechthoek 5"/>
          <p:cNvSpPr/>
          <p:nvPr/>
        </p:nvSpPr>
        <p:spPr>
          <a:xfrm>
            <a:off x="0" y="1605342"/>
            <a:ext cx="8822952" cy="4311126"/>
          </a:xfrm>
          <a:prstGeom prst="roundRect">
            <a:avLst/>
          </a:prstGeom>
          <a:solidFill>
            <a:schemeClr val="accent3">
              <a:alpha val="31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6375284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l"/>
            <a:r>
              <a:rPr lang="nl-NL" altLang="nl-NL" sz="3200" b="1" dirty="0" err="1">
                <a:solidFill>
                  <a:schemeClr val="tx1"/>
                </a:solidFill>
              </a:rPr>
              <a:t>Engrais</a:t>
            </a:r>
            <a:r>
              <a:rPr lang="nl-NL" altLang="nl-NL" sz="3200" dirty="0">
                <a:solidFill>
                  <a:schemeClr val="tx1"/>
                </a:solidFill>
              </a:rPr>
              <a:t> "</a:t>
            </a:r>
            <a:r>
              <a:rPr lang="nl-NL" altLang="nl-NL" sz="3200" b="1" dirty="0">
                <a:solidFill>
                  <a:schemeClr val="tx1"/>
                </a:solidFill>
              </a:rPr>
              <a:t>nouveaux”</a:t>
            </a:r>
          </a:p>
        </p:txBody>
      </p:sp>
      <p:sp>
        <p:nvSpPr>
          <p:cNvPr id="2" name="Tijdelijke aanduiding voor tekst 1"/>
          <p:cNvSpPr>
            <a:spLocks noGrp="1"/>
          </p:cNvSpPr>
          <p:nvPr>
            <p:ph type="body" sz="quarter" idx="10"/>
          </p:nvPr>
        </p:nvSpPr>
        <p:spPr>
          <a:xfrm>
            <a:off x="452447" y="1160218"/>
            <a:ext cx="8521188" cy="4089600"/>
          </a:xfrm>
        </p:spPr>
        <p:txBody>
          <a:bodyPr/>
          <a:lstStyle/>
          <a:p>
            <a:r>
              <a:rPr lang="en-US" sz="2000" dirty="0"/>
              <a:t>Engrais liquide</a:t>
            </a:r>
          </a:p>
          <a:p>
            <a:r>
              <a:rPr lang="en-US" sz="2000" dirty="0"/>
              <a:t>Digestion du lisier</a:t>
            </a:r>
          </a:p>
          <a:p>
            <a:r>
              <a:rPr lang="en-US" sz="2000" dirty="0"/>
              <a:t>Diviser le fumier en un composant solide (principalement P) et un composant liquide (principalement N)</a:t>
            </a:r>
          </a:p>
          <a:p>
            <a:endParaRPr lang="nl-NL" dirty="0"/>
          </a:p>
        </p:txBody>
      </p:sp>
      <p:pic>
        <p:nvPicPr>
          <p:cNvPr id="29700" name="Picture 4" descr="vloeibarekunstmes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90010" y="3205018"/>
            <a:ext cx="3349432" cy="219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a:grpSpLocks/>
          </p:cNvGrpSpPr>
          <p:nvPr/>
        </p:nvGrpSpPr>
        <p:grpSpPr bwMode="auto">
          <a:xfrm>
            <a:off x="916360" y="2730061"/>
            <a:ext cx="4173650" cy="3130757"/>
            <a:chOff x="558" y="192"/>
            <a:chExt cx="5350" cy="3631"/>
          </a:xfrm>
        </p:grpSpPr>
        <p:pic>
          <p:nvPicPr>
            <p:cNvPr id="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8" y="192"/>
              <a:ext cx="2723" cy="1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88" y="1301"/>
              <a:ext cx="2620" cy="1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 y="2069"/>
              <a:ext cx="2631" cy="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578990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err="1">
                <a:solidFill>
                  <a:schemeClr val="tx1"/>
                </a:solidFill>
              </a:rPr>
              <a:t>FarmWalk</a:t>
            </a:r>
            <a:r>
              <a:rPr lang="nl-NL" sz="3200" dirty="0">
                <a:solidFill>
                  <a:schemeClr val="tx1"/>
                </a:solidFill>
              </a:rPr>
              <a:t>®</a:t>
            </a:r>
            <a:r>
              <a:rPr lang="nl-NL" sz="3200" b="1" dirty="0"/>
              <a:t/>
            </a:r>
            <a:br>
              <a:rPr lang="nl-NL" sz="3200" b="1" dirty="0"/>
            </a:br>
            <a:r>
              <a:rPr lang="nl-NL" sz="3200" dirty="0"/>
              <a:t>    </a:t>
            </a:r>
            <a:endParaRPr lang="nl-NL" sz="3200" b="1" baseline="30000" dirty="0">
              <a:solidFill>
                <a:schemeClr val="tx1"/>
              </a:solidFill>
            </a:endParaRPr>
          </a:p>
        </p:txBody>
      </p:sp>
      <p:sp>
        <p:nvSpPr>
          <p:cNvPr id="7" name="Tijdelijke aanduiding voor tekst 6"/>
          <p:cNvSpPr>
            <a:spLocks noGrp="1"/>
          </p:cNvSpPr>
          <p:nvPr>
            <p:ph type="body" sz="quarter" idx="10"/>
          </p:nvPr>
        </p:nvSpPr>
        <p:spPr>
          <a:xfrm>
            <a:off x="421200" y="1835249"/>
            <a:ext cx="5712314" cy="4089600"/>
          </a:xfrm>
        </p:spPr>
        <p:txBody>
          <a:bodyPr/>
          <a:lstStyle/>
          <a:p>
            <a:r>
              <a:rPr lang="en-US" sz="2400" dirty="0"/>
              <a:t>Visite hebdomadaire des champs</a:t>
            </a:r>
          </a:p>
          <a:p>
            <a:r>
              <a:rPr lang="en-US" sz="2400" dirty="0"/>
              <a:t>Individuellement et en groupes</a:t>
            </a:r>
          </a:p>
          <a:p>
            <a:r>
              <a:rPr lang="en-US" sz="2400" dirty="0"/>
              <a:t>Regarder, mesurer, décider, faire</a:t>
            </a:r>
          </a:p>
          <a:p>
            <a:r>
              <a:rPr lang="en-US" sz="2400" dirty="0"/>
              <a:t>Des choix éclairés pour les jours, semaines, mois à venir</a:t>
            </a:r>
          </a:p>
          <a:p>
            <a:endParaRPr lang="en-US" dirty="0"/>
          </a:p>
          <a:p>
            <a:r>
              <a:rPr lang="en-US" dirty="0" err="1"/>
              <a:t>Résultat</a:t>
            </a:r>
            <a:r>
              <a:rPr lang="en-US" dirty="0"/>
              <a:t> : </a:t>
            </a:r>
            <a:br>
              <a:rPr lang="en-US" dirty="0"/>
            </a:br>
            <a:r>
              <a:rPr lang="en-US" dirty="0"/>
              <a:t>un contrôle total</a:t>
            </a:r>
          </a:p>
          <a:p>
            <a:endParaRPr lang="nl-NL" dirty="0"/>
          </a:p>
        </p:txBody>
      </p:sp>
      <p:pic>
        <p:nvPicPr>
          <p:cNvPr id="11" name="Afbeelding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716016" y="4144263"/>
            <a:ext cx="4392489" cy="2648230"/>
          </a:xfrm>
          <a:prstGeom prst="rect">
            <a:avLst/>
          </a:prstGeom>
        </p:spPr>
      </p:pic>
      <p:pic>
        <p:nvPicPr>
          <p:cNvPr id="12" name="Picture 5" descr="C:\Users\Gebruiker\AppData\Local\Microsoft\Windows\Temporary Internet Files\Content.Outlook\QBK0N1ZQ\stichtingweidegang.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351633" y="1187121"/>
            <a:ext cx="2736304" cy="259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026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775" y="3233347"/>
            <a:ext cx="2715257" cy="3620343"/>
          </a:xfrm>
          <a:prstGeom prst="rect">
            <a:avLst/>
          </a:prstGeom>
        </p:spPr>
      </p:pic>
      <p:sp>
        <p:nvSpPr>
          <p:cNvPr id="2" name="Titel 1"/>
          <p:cNvSpPr>
            <a:spLocks noGrp="1"/>
          </p:cNvSpPr>
          <p:nvPr>
            <p:ph type="title"/>
          </p:nvPr>
        </p:nvSpPr>
        <p:spPr>
          <a:xfrm>
            <a:off x="491642" y="230188"/>
            <a:ext cx="8442796" cy="791650"/>
          </a:xfrm>
        </p:spPr>
        <p:txBody>
          <a:bodyPr/>
          <a:lstStyle/>
          <a:p>
            <a:pPr algn="l"/>
            <a:r>
              <a:rPr lang="nl-NL" sz="3200" b="1" dirty="0">
                <a:solidFill>
                  <a:schemeClr val="tx1"/>
                </a:solidFill>
              </a:rPr>
              <a:t>Autocars de</a:t>
            </a:r>
            <a:r>
              <a:rPr lang="nl-NL" sz="3200" b="1" dirty="0" err="1">
                <a:solidFill>
                  <a:schemeClr val="tx1"/>
                </a:solidFill>
              </a:rPr>
              <a:t> pâturage</a:t>
            </a:r>
            <a:endParaRPr lang="nl-NL" sz="3200" b="1" dirty="0">
              <a:solidFill>
                <a:schemeClr val="tx1"/>
              </a:solidFill>
            </a:endParaRPr>
          </a:p>
        </p:txBody>
      </p:sp>
      <p:sp>
        <p:nvSpPr>
          <p:cNvPr id="3" name="Tijdelijke aanduiding voor inhoud 2"/>
          <p:cNvSpPr>
            <a:spLocks noGrp="1"/>
          </p:cNvSpPr>
          <p:nvPr>
            <p:ph idx="1"/>
          </p:nvPr>
        </p:nvSpPr>
        <p:spPr>
          <a:xfrm>
            <a:off x="362742" y="1205886"/>
            <a:ext cx="8788400" cy="4824536"/>
          </a:xfrm>
        </p:spPr>
        <p:txBody>
          <a:bodyPr>
            <a:normAutofit/>
          </a:bodyPr>
          <a:lstStyle/>
          <a:p>
            <a:pPr>
              <a:buFont typeface="Arial" panose="020B0604020202020204" pitchFamily="34" charset="0"/>
              <a:buChar char="•"/>
            </a:pPr>
            <a:r>
              <a:rPr lang="nl-NL" altLang="nl-NL" sz="2400" dirty="0"/>
              <a:t>Des coaches de </a:t>
            </a:r>
            <a:r>
              <a:rPr lang="nl-NL" altLang="nl-NL" sz="2400" dirty="0" err="1"/>
              <a:t>pâturage</a:t>
            </a:r>
            <a:r>
              <a:rPr lang="nl-NL" altLang="nl-NL" sz="2400" dirty="0"/>
              <a:t> forment les producteurs </a:t>
            </a:r>
            <a:r>
              <a:rPr lang="nl-NL" altLang="nl-NL" sz="2400" dirty="0" err="1"/>
              <a:t>laitiers</a:t>
            </a:r>
            <a:r>
              <a:rPr lang="nl-NL" altLang="nl-NL" sz="2400" dirty="0"/>
              <a:t> à FarmWalk®. </a:t>
            </a:r>
          </a:p>
          <a:p>
            <a:pPr lvl="1">
              <a:buFont typeface="Arial" panose="020B0604020202020204" pitchFamily="34" charset="0"/>
              <a:buChar char="•"/>
            </a:pPr>
            <a:r>
              <a:rPr lang="nl-NL" altLang="nl-NL" sz="2000" dirty="0" err="1"/>
              <a:t>plusieurs</a:t>
            </a:r>
            <a:r>
              <a:rPr lang="nl-NL" altLang="nl-NL" sz="2000" dirty="0"/>
              <a:t> rencontres </a:t>
            </a:r>
            <a:r>
              <a:rPr lang="nl-NL" altLang="nl-NL" sz="2000" dirty="0" err="1"/>
              <a:t>pendant</a:t>
            </a:r>
            <a:r>
              <a:rPr lang="nl-NL" altLang="nl-NL" sz="2000" dirty="0"/>
              <a:t> la </a:t>
            </a:r>
            <a:r>
              <a:rPr lang="nl-NL" altLang="nl-NL" sz="2000" dirty="0" err="1"/>
              <a:t>saison de croissance</a:t>
            </a:r>
            <a:r>
              <a:rPr lang="nl-NL" altLang="nl-NL" sz="2000" dirty="0"/>
              <a:t>, </a:t>
            </a:r>
            <a:r>
              <a:rPr lang="nl-NL" altLang="nl-NL" sz="2000" dirty="0" err="1"/>
              <a:t>groupes de</a:t>
            </a:r>
            <a:r>
              <a:rPr lang="nl-NL" altLang="nl-NL" sz="2000" dirty="0"/>
              <a:t> 10 personnes</a:t>
            </a:r>
          </a:p>
          <a:p>
            <a:pPr>
              <a:buFont typeface="Arial" panose="020B0604020202020204" pitchFamily="34" charset="0"/>
              <a:buChar char="•"/>
            </a:pPr>
            <a:r>
              <a:rPr lang="nl-NL" altLang="nl-NL" sz="2400" dirty="0" err="1"/>
              <a:t>Ils</a:t>
            </a:r>
            <a:r>
              <a:rPr lang="nl-NL" altLang="nl-NL" sz="2400" dirty="0"/>
              <a:t> se </a:t>
            </a:r>
            <a:r>
              <a:rPr lang="nl-NL" altLang="nl-NL" sz="2400" dirty="0" err="1"/>
              <a:t>forment</a:t>
            </a:r>
            <a:r>
              <a:rPr lang="nl-NL" altLang="nl-NL" sz="2400" dirty="0"/>
              <a:t> </a:t>
            </a:r>
            <a:r>
              <a:rPr lang="nl-NL" altLang="nl-NL" sz="2400" dirty="0" err="1"/>
              <a:t>eux-mêmes</a:t>
            </a:r>
            <a:endParaRPr lang="nl-NL" altLang="nl-NL" sz="2000" dirty="0"/>
          </a:p>
        </p:txBody>
      </p:sp>
      <p:pic>
        <p:nvPicPr>
          <p:cNvPr id="5" name="Afbeelding 4"/>
          <p:cNvPicPr>
            <a:picLocks noChangeAspect="1"/>
          </p:cNvPicPr>
          <p:nvPr/>
        </p:nvPicPr>
        <p:blipFill>
          <a:blip r:embed="rId3"/>
          <a:stretch>
            <a:fillRect/>
          </a:stretch>
        </p:blipFill>
        <p:spPr>
          <a:xfrm>
            <a:off x="1831517" y="3237657"/>
            <a:ext cx="4821378" cy="3616033"/>
          </a:xfrm>
          <a:prstGeom prst="rect">
            <a:avLst/>
          </a:prstGeom>
        </p:spPr>
      </p:pic>
      <p:pic>
        <p:nvPicPr>
          <p:cNvPr id="19" name="Afbeelding 1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60032" y="4920381"/>
            <a:ext cx="2602244" cy="1951683"/>
          </a:xfrm>
          <a:prstGeom prst="rect">
            <a:avLst/>
          </a:prstGeom>
        </p:spPr>
      </p:pic>
      <p:pic>
        <p:nvPicPr>
          <p:cNvPr id="20" name="Afbeelding 1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57375" y="4302439"/>
            <a:ext cx="2489287" cy="1866966"/>
          </a:xfrm>
          <a:prstGeom prst="rect">
            <a:avLst/>
          </a:prstGeom>
        </p:spPr>
      </p:pic>
      <p:pic>
        <p:nvPicPr>
          <p:cNvPr id="13" name="Afbeelding 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6169496" y="2590816"/>
            <a:ext cx="3078102" cy="171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757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dirty="0" err="1">
                <a:solidFill>
                  <a:schemeClr val="tx1"/>
                </a:solidFill>
              </a:rPr>
              <a:t>Développement</a:t>
            </a:r>
            <a:r>
              <a:rPr lang="nl-NL" sz="3200" dirty="0">
                <a:solidFill>
                  <a:schemeClr val="tx1"/>
                </a:solidFill>
              </a:rPr>
              <a:t> de </a:t>
            </a:r>
            <a:r>
              <a:rPr lang="nl-NL" sz="3200" dirty="0" err="1">
                <a:solidFill>
                  <a:schemeClr val="tx1"/>
                </a:solidFill>
              </a:rPr>
              <a:t>FarmWalk</a:t>
            </a:r>
            <a:r>
              <a:rPr lang="nl-NL" sz="3200" dirty="0">
                <a:solidFill>
                  <a:schemeClr val="tx1"/>
                </a:solidFill>
              </a:rPr>
              <a:t>®</a:t>
            </a:r>
            <a:r>
              <a:rPr lang="nl-NL" sz="3200" b="1" dirty="0">
                <a:solidFill>
                  <a:schemeClr val="tx1"/>
                </a:solidFill>
              </a:rPr>
              <a:t/>
            </a:r>
            <a:br>
              <a:rPr lang="nl-NL" sz="3200" b="1" dirty="0">
                <a:solidFill>
                  <a:schemeClr val="tx1"/>
                </a:solidFill>
              </a:rPr>
            </a:br>
            <a:r>
              <a:rPr lang="nl-NL" sz="3200" dirty="0">
                <a:solidFill>
                  <a:schemeClr val="tx1"/>
                </a:solidFill>
              </a:rPr>
              <a:t>    </a:t>
            </a:r>
            <a:endParaRPr lang="nl-NL" sz="3200" b="1" baseline="30000" dirty="0">
              <a:solidFill>
                <a:schemeClr val="tx1"/>
              </a:solidFill>
            </a:endParaRPr>
          </a:p>
        </p:txBody>
      </p:sp>
      <p:sp>
        <p:nvSpPr>
          <p:cNvPr id="3" name="Tijdelijke aanduiding voor tekst 2"/>
          <p:cNvSpPr>
            <a:spLocks noGrp="1"/>
          </p:cNvSpPr>
          <p:nvPr>
            <p:ph type="body" sz="quarter" idx="10"/>
          </p:nvPr>
        </p:nvSpPr>
        <p:spPr/>
        <p:txBody>
          <a:bodyPr/>
          <a:lstStyle/>
          <a:p>
            <a:endParaRPr lang="nl-NL"/>
          </a:p>
        </p:txBody>
      </p:sp>
      <p:graphicFrame>
        <p:nvGraphicFramePr>
          <p:cNvPr id="4" name="Diagram 3"/>
          <p:cNvGraphicFramePr/>
          <p:nvPr>
            <p:extLst/>
          </p:nvPr>
        </p:nvGraphicFramePr>
        <p:xfrm>
          <a:off x="179512" y="1340768"/>
          <a:ext cx="8496944"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3610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nl-NL" sz="3200" b="1" dirty="0">
                <a:solidFill>
                  <a:schemeClr val="tx1"/>
                </a:solidFill>
              </a:rPr>
              <a:t>Grip op Gras : outil </a:t>
            </a:r>
            <a:r>
              <a:rPr lang="nl-NL" sz="3200" b="1" dirty="0" err="1">
                <a:solidFill>
                  <a:schemeClr val="tx1"/>
                </a:solidFill>
              </a:rPr>
              <a:t>pour FeedWedge</a:t>
            </a:r>
            <a:endParaRPr lang="nl-NL" sz="3200" b="1" dirty="0">
              <a:solidFill>
                <a:schemeClr val="tx1"/>
              </a:solidFill>
            </a:endParaRPr>
          </a:p>
        </p:txBody>
      </p:sp>
      <p:pic>
        <p:nvPicPr>
          <p:cNvPr id="5" name="Picture 2" descr="Afbeeldingsresultaat voor grip op gra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2518" y="1597891"/>
            <a:ext cx="7141025" cy="4055825"/>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stretch>
            <a:fillRect/>
          </a:stretch>
        </p:blipFill>
        <p:spPr>
          <a:xfrm>
            <a:off x="7027788" y="116632"/>
            <a:ext cx="2095500" cy="2038350"/>
          </a:xfrm>
          <a:prstGeom prst="rect">
            <a:avLst/>
          </a:prstGeom>
        </p:spPr>
      </p:pic>
      <p:pic>
        <p:nvPicPr>
          <p:cNvPr id="2052" name="Picture 4" descr="Afbeeldingsresultaat voor grip op gr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24328" y="2492896"/>
            <a:ext cx="1497647" cy="2553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3330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3004" name="Picture 12" descr="koppel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86600" y="935038"/>
            <a:ext cx="2057400" cy="1350962"/>
          </a:xfrm>
          <a:prstGeom prst="rect">
            <a:avLst/>
          </a:prstGeom>
          <a:noFill/>
          <a:extLst>
            <a:ext uri="{909E8E84-426E-40DD-AFC4-6F175D3DCCD1}">
              <a14:hiddenFill xmlns:a14="http://schemas.microsoft.com/office/drawing/2010/main">
                <a:solidFill>
                  <a:srgbClr val="FFFFFF"/>
                </a:solidFill>
              </a14:hiddenFill>
            </a:ext>
          </a:extLst>
        </p:spPr>
      </p:pic>
      <p:pic>
        <p:nvPicPr>
          <p:cNvPr id="213005" name="Picture 13" descr="103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6600" y="2266950"/>
            <a:ext cx="205740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13006" name="Picture 14" descr="robo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86600" y="3787775"/>
            <a:ext cx="2057400" cy="1546225"/>
          </a:xfrm>
          <a:prstGeom prst="rect">
            <a:avLst/>
          </a:prstGeom>
          <a:noFill/>
          <a:extLst>
            <a:ext uri="{909E8E84-426E-40DD-AFC4-6F175D3DCCD1}">
              <a14:hiddenFill xmlns:a14="http://schemas.microsoft.com/office/drawing/2010/main">
                <a:solidFill>
                  <a:srgbClr val="FFFFFF"/>
                </a:solidFill>
              </a14:hiddenFill>
            </a:ext>
          </a:extLst>
        </p:spPr>
      </p:pic>
      <p:pic>
        <p:nvPicPr>
          <p:cNvPr id="213007" name="Picture 15" descr="grazende ko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6600" y="5302250"/>
            <a:ext cx="2057400" cy="1555750"/>
          </a:xfrm>
          <a:prstGeom prst="rect">
            <a:avLst/>
          </a:prstGeom>
          <a:noFill/>
          <a:extLst>
            <a:ext uri="{909E8E84-426E-40DD-AFC4-6F175D3DCCD1}">
              <a14:hiddenFill xmlns:a14="http://schemas.microsoft.com/office/drawing/2010/main">
                <a:solidFill>
                  <a:srgbClr val="FFFFFF"/>
                </a:solidFill>
              </a14:hiddenFill>
            </a:ext>
          </a:extLst>
        </p:spPr>
      </p:pic>
      <p:sp>
        <p:nvSpPr>
          <p:cNvPr id="213008" name="Rectangle 16"/>
          <p:cNvSpPr>
            <a:spLocks noChangeArrowheads="1"/>
          </p:cNvSpPr>
          <p:nvPr/>
        </p:nvSpPr>
        <p:spPr bwMode="auto">
          <a:xfrm>
            <a:off x="7010400" y="990600"/>
            <a:ext cx="381000" cy="586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12994" name="Picture 2" descr="koe &amp; wij powerpoint"/>
          <p:cNvPicPr preferRelativeResize="0">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9015413" cy="1014413"/>
          </a:xfrm>
          <a:prstGeom prst="rect">
            <a:avLst/>
          </a:prstGeom>
          <a:noFill/>
          <a:extLst>
            <a:ext uri="{909E8E84-426E-40DD-AFC4-6F175D3DCCD1}">
              <a14:hiddenFill xmlns:a14="http://schemas.microsoft.com/office/drawing/2010/main">
                <a:solidFill>
                  <a:srgbClr val="FFFFFF"/>
                </a:solidFill>
              </a14:hiddenFill>
            </a:ext>
          </a:extLst>
        </p:spPr>
      </p:pic>
      <p:sp>
        <p:nvSpPr>
          <p:cNvPr id="212995" name="Rectangle 3"/>
          <p:cNvSpPr>
            <a:spLocks noGrp="1" noChangeArrowheads="1"/>
          </p:cNvSpPr>
          <p:nvPr>
            <p:ph type="title"/>
          </p:nvPr>
        </p:nvSpPr>
        <p:spPr>
          <a:xfrm>
            <a:off x="239119" y="914400"/>
            <a:ext cx="7399635" cy="935038"/>
          </a:xfrm>
        </p:spPr>
        <p:txBody>
          <a:bodyPr/>
          <a:lstStyle/>
          <a:p>
            <a:pPr algn="l"/>
            <a:r>
              <a:rPr lang="en-GB" sz="2400" b="1" dirty="0">
                <a:solidFill>
                  <a:schemeClr val="tx1"/>
                </a:solidFill>
              </a:rPr>
              <a:t/>
            </a:r>
            <a:br>
              <a:rPr lang="en-GB" sz="2400" b="1" dirty="0">
                <a:solidFill>
                  <a:schemeClr val="tx1"/>
                </a:solidFill>
              </a:rPr>
            </a:br>
            <a:r>
              <a:rPr lang="en-GB" sz="2400" b="1" dirty="0">
                <a:solidFill>
                  <a:schemeClr val="tx1"/>
                </a:solidFill>
              </a:rPr>
              <a:t>Conseils des groupes de travail agricoles sur le </a:t>
            </a:r>
            <a:r>
              <a:rPr lang="en-GB" sz="2400" b="1" dirty="0" err="1">
                <a:solidFill>
                  <a:schemeClr val="tx1"/>
                </a:solidFill>
              </a:rPr>
              <a:t>pâturage</a:t>
            </a:r>
            <a:endParaRPr lang="en-GB" sz="2400" b="1" dirty="0">
              <a:solidFill>
                <a:schemeClr val="tx1"/>
              </a:solidFill>
            </a:endParaRPr>
          </a:p>
        </p:txBody>
      </p:sp>
      <p:sp>
        <p:nvSpPr>
          <p:cNvPr id="213003" name="Rectangle 11"/>
          <p:cNvSpPr>
            <a:spLocks noGrp="1" noChangeArrowheads="1"/>
          </p:cNvSpPr>
          <p:nvPr>
            <p:ph idx="1"/>
          </p:nvPr>
        </p:nvSpPr>
        <p:spPr>
          <a:xfrm>
            <a:off x="251520" y="2078058"/>
            <a:ext cx="7620000" cy="4525962"/>
          </a:xfrm>
          <a:noFill/>
          <a:ln/>
        </p:spPr>
        <p:txBody>
          <a:bodyPr/>
          <a:lstStyle/>
          <a:p>
            <a:pPr marL="609600" indent="-609600">
              <a:lnSpc>
                <a:spcPct val="80000"/>
              </a:lnSpc>
              <a:buFontTx/>
              <a:buNone/>
            </a:pPr>
            <a:r>
              <a:rPr lang="en-GB" sz="2800" dirty="0"/>
              <a:t>1</a:t>
            </a:r>
            <a:r>
              <a:rPr lang="en-GB" sz="2400" dirty="0"/>
              <a:t>. Il existe un système de pâturage qui vous convient</a:t>
            </a:r>
          </a:p>
          <a:p>
            <a:pPr marL="1752600" lvl="3" indent="-381000">
              <a:lnSpc>
                <a:spcPct val="80000"/>
              </a:lnSpc>
              <a:buFontTx/>
              <a:buNone/>
            </a:pPr>
            <a:r>
              <a:rPr lang="en-GB" sz="1400" dirty="0"/>
              <a:t>Là où il y a une volonté, il y a un moyen de brouter</a:t>
            </a:r>
          </a:p>
          <a:p>
            <a:pPr marL="609600" indent="-609600">
              <a:lnSpc>
                <a:spcPct val="80000"/>
              </a:lnSpc>
              <a:buFontTx/>
              <a:buNone/>
            </a:pPr>
            <a:r>
              <a:rPr lang="en-GB" sz="2400" dirty="0"/>
              <a:t>2. Un bon gestionnaire de pâturage est un </a:t>
            </a:r>
            <a:r>
              <a:rPr lang="en-GB" sz="2400" dirty="0" err="1"/>
              <a:t>gestionnaire</a:t>
            </a:r>
            <a:r>
              <a:rPr lang="en-GB" sz="2400" dirty="0"/>
              <a:t> </a:t>
            </a:r>
            <a:br>
              <a:rPr lang="en-GB" sz="2400" dirty="0"/>
            </a:br>
            <a:r>
              <a:rPr lang="en-GB" sz="2400" dirty="0"/>
              <a:t>de pâturage flexible.</a:t>
            </a:r>
          </a:p>
          <a:p>
            <a:pPr marL="1752600" lvl="3" indent="-381000">
              <a:lnSpc>
                <a:spcPct val="80000"/>
              </a:lnSpc>
              <a:buFontTx/>
              <a:buNone/>
            </a:pPr>
            <a:r>
              <a:rPr lang="en-GB" sz="1400" dirty="0"/>
              <a:t>Après tout, nous sommes tous confrontés au </a:t>
            </a:r>
            <a:r>
              <a:rPr lang="en-GB" sz="1400" dirty="0" err="1"/>
              <a:t>même</a:t>
            </a:r>
            <a:r>
              <a:rPr lang="en-GB" sz="1400" dirty="0"/>
              <a:t> </a:t>
            </a:r>
            <a:r>
              <a:rPr lang="en-GB" sz="1400" dirty="0" err="1"/>
              <a:t>climat</a:t>
            </a:r>
            <a:r>
              <a:rPr lang="en-GB" sz="1400" dirty="0"/>
              <a:t>, </a:t>
            </a:r>
            <a:r>
              <a:rPr lang="en-GB" sz="1400" dirty="0" err="1"/>
              <a:t>n'est-ce</a:t>
            </a:r>
            <a:r>
              <a:rPr lang="en-GB" sz="1400" dirty="0"/>
              <a:t> pas ?</a:t>
            </a:r>
            <a:endParaRPr lang="en-GB" sz="1800" dirty="0"/>
          </a:p>
          <a:p>
            <a:pPr marL="609600" indent="-609600">
              <a:lnSpc>
                <a:spcPct val="80000"/>
              </a:lnSpc>
              <a:buFontTx/>
              <a:buNone/>
            </a:pPr>
            <a:r>
              <a:rPr lang="en-GB" sz="2400" dirty="0"/>
              <a:t>3. Suivez le courant ; la vache est le patron.</a:t>
            </a:r>
          </a:p>
          <a:p>
            <a:pPr marL="1752600" lvl="3" indent="-381000">
              <a:lnSpc>
                <a:spcPct val="80000"/>
              </a:lnSpc>
              <a:buFontTx/>
              <a:buNone/>
            </a:pPr>
            <a:r>
              <a:rPr lang="en-GB" sz="1600" dirty="0"/>
              <a:t>Une vache en bonne santé a son propre rythme</a:t>
            </a:r>
          </a:p>
          <a:p>
            <a:pPr marL="609600" indent="-609600">
              <a:lnSpc>
                <a:spcPct val="80000"/>
              </a:lnSpc>
              <a:buFontTx/>
              <a:buNone/>
            </a:pPr>
            <a:r>
              <a:rPr lang="en-GB" sz="2400" dirty="0"/>
              <a:t>4. L'urée peut certainement être influencée </a:t>
            </a:r>
          </a:p>
          <a:p>
            <a:pPr marL="1752600" lvl="3" indent="-381000">
              <a:lnSpc>
                <a:spcPct val="80000"/>
              </a:lnSpc>
              <a:buFontTx/>
              <a:buNone/>
            </a:pPr>
            <a:r>
              <a:rPr lang="en-GB" sz="1600" dirty="0"/>
              <a:t> Moins de fumier et plus de fourrage font des miracles</a:t>
            </a:r>
          </a:p>
          <a:p>
            <a:pPr marL="609600" indent="-609600">
              <a:lnSpc>
                <a:spcPct val="80000"/>
              </a:lnSpc>
              <a:buFontTx/>
              <a:buNone/>
            </a:pPr>
            <a:r>
              <a:rPr lang="en-GB" sz="2400" dirty="0"/>
              <a:t>5. Le </a:t>
            </a:r>
            <a:r>
              <a:rPr lang="en-GB" sz="2400" dirty="0" err="1"/>
              <a:t>fauchage</a:t>
            </a:r>
            <a:r>
              <a:rPr lang="en-GB" sz="2400" dirty="0"/>
              <a:t> </a:t>
            </a:r>
            <a:r>
              <a:rPr lang="en-GB" sz="2400" dirty="0" err="1"/>
              <a:t>comme</a:t>
            </a:r>
            <a:r>
              <a:rPr lang="en-GB" sz="2400" dirty="0"/>
              <a:t> instrument de pâturage</a:t>
            </a:r>
          </a:p>
          <a:p>
            <a:pPr marL="1752600" lvl="3" indent="-381000">
              <a:lnSpc>
                <a:spcPct val="80000"/>
              </a:lnSpc>
              <a:buFontTx/>
              <a:buNone/>
            </a:pPr>
            <a:r>
              <a:rPr lang="en-GB" sz="1600" dirty="0"/>
              <a:t>Plus de goût grâce au fauchage</a:t>
            </a:r>
          </a:p>
          <a:p>
            <a:pPr marL="609600" indent="-609600">
              <a:lnSpc>
                <a:spcPct val="80000"/>
              </a:lnSpc>
              <a:buFontTx/>
              <a:buAutoNum type="arabicPeriod"/>
            </a:pPr>
            <a:endParaRPr lang="en-GB" sz="2800" dirty="0"/>
          </a:p>
          <a:p>
            <a:pPr marL="609600" indent="-609600">
              <a:lnSpc>
                <a:spcPct val="80000"/>
              </a:lnSpc>
            </a:pPr>
            <a:endParaRPr lang="en-GB" sz="2800" b="1" dirty="0"/>
          </a:p>
        </p:txBody>
      </p:sp>
    </p:spTree>
    <p:extLst>
      <p:ext uri="{BB962C8B-B14F-4D97-AF65-F5344CB8AC3E}">
        <p14:creationId xmlns:p14="http://schemas.microsoft.com/office/powerpoint/2010/main" val="4168009193"/>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el 1"/>
          <p:cNvSpPr>
            <a:spLocks noGrp="1"/>
          </p:cNvSpPr>
          <p:nvPr>
            <p:ph type="title"/>
          </p:nvPr>
        </p:nvSpPr>
        <p:spPr>
          <a:xfrm>
            <a:off x="491642" y="230188"/>
            <a:ext cx="8442796" cy="791650"/>
          </a:xfrm>
        </p:spPr>
        <p:txBody>
          <a:bodyPr/>
          <a:lstStyle/>
          <a:p>
            <a:pPr algn="l"/>
            <a:r>
              <a:rPr lang="en-US" altLang="nl-NL" sz="2400" b="1" dirty="0">
                <a:solidFill>
                  <a:schemeClr val="tx1"/>
                </a:solidFill>
              </a:rPr>
              <a:t>Conseils pratiques : pâturage et grands troupeaux</a:t>
            </a:r>
            <a:endParaRPr lang="nl-NL" altLang="nl-NL" sz="2400" b="1" dirty="0">
              <a:solidFill>
                <a:schemeClr val="tx1"/>
              </a:solidFill>
            </a:endParaRPr>
          </a:p>
        </p:txBody>
      </p:sp>
      <p:sp>
        <p:nvSpPr>
          <p:cNvPr id="41987" name="Tijdelijke aanduiding voor inhoud 3"/>
          <p:cNvSpPr>
            <a:spLocks noGrp="1"/>
          </p:cNvSpPr>
          <p:nvPr>
            <p:ph idx="1"/>
          </p:nvPr>
        </p:nvSpPr>
        <p:spPr>
          <a:xfrm>
            <a:off x="457200" y="1125538"/>
            <a:ext cx="8229600" cy="4038600"/>
          </a:xfrm>
        </p:spPr>
        <p:txBody>
          <a:bodyPr/>
          <a:lstStyle/>
          <a:p>
            <a:pPr>
              <a:buFont typeface="Arial" panose="020B0604020202020204" pitchFamily="34" charset="0"/>
              <a:buChar char="•"/>
            </a:pPr>
            <a:r>
              <a:rPr lang="en-US" altLang="nl-NL" sz="2400" dirty="0"/>
              <a:t>Fais-le, c'est tout !</a:t>
            </a:r>
          </a:p>
          <a:p>
            <a:pPr lvl="1">
              <a:buFont typeface="Arial" panose="020B0604020202020204" pitchFamily="34" charset="0"/>
              <a:buChar char="•"/>
            </a:pPr>
            <a:r>
              <a:rPr lang="en-US" altLang="nl-NL" sz="2400" dirty="0"/>
              <a:t>Qu'est-ce qu'un grand troupeau ?</a:t>
            </a:r>
          </a:p>
          <a:p>
            <a:pPr>
              <a:buFont typeface="Arial" panose="020B0604020202020204" pitchFamily="34" charset="0"/>
              <a:buChar char="•"/>
            </a:pPr>
            <a:r>
              <a:rPr lang="en-US" altLang="nl-NL" sz="2400" dirty="0"/>
              <a:t>Tout ce qui est plus grand....</a:t>
            </a:r>
          </a:p>
          <a:p>
            <a:pPr lvl="1">
              <a:buFont typeface="Arial" panose="020B0604020202020204" pitchFamily="34" charset="0"/>
              <a:buChar char="•"/>
            </a:pPr>
            <a:r>
              <a:rPr lang="en-US" altLang="nl-NL" sz="2400" dirty="0" err="1"/>
              <a:t>affecte</a:t>
            </a:r>
            <a:r>
              <a:rPr lang="en-US" altLang="nl-NL" sz="2400" dirty="0"/>
              <a:t> aussi...</a:t>
            </a:r>
          </a:p>
          <a:p>
            <a:pPr>
              <a:buFont typeface="Arial" panose="020B0604020202020204" pitchFamily="34" charset="0"/>
              <a:buChar char="•"/>
            </a:pPr>
            <a:r>
              <a:rPr lang="en-US" altLang="nl-NL" sz="2400" dirty="0" err="1"/>
              <a:t>Cheminement</a:t>
            </a:r>
            <a:r>
              <a:rPr lang="en-US" altLang="nl-NL" sz="2400" dirty="0"/>
              <a:t> des vaches, </a:t>
            </a:r>
            <a:br>
              <a:rPr lang="en-US" altLang="nl-NL" sz="2400" dirty="0"/>
            </a:br>
            <a:r>
              <a:rPr lang="en-US" altLang="nl-NL" sz="2400" dirty="0" err="1"/>
              <a:t>approvisionnement</a:t>
            </a:r>
            <a:r>
              <a:rPr lang="en-US" altLang="nl-NL" sz="2400" dirty="0"/>
              <a:t> en eau</a:t>
            </a:r>
          </a:p>
          <a:p>
            <a:pPr>
              <a:buFont typeface="Arial" panose="020B0604020202020204" pitchFamily="34" charset="0"/>
              <a:buChar char="•"/>
            </a:pPr>
            <a:r>
              <a:rPr lang="en-US" altLang="nl-NL" sz="2400" dirty="0" err="1"/>
              <a:t>Disponibilité</a:t>
            </a:r>
            <a:r>
              <a:rPr lang="en-US" altLang="nl-NL" sz="2400" dirty="0"/>
              <a:t> </a:t>
            </a:r>
            <a:r>
              <a:rPr lang="en-US" altLang="nl-NL" sz="2400" dirty="0" err="1"/>
              <a:t>en</a:t>
            </a:r>
            <a:r>
              <a:rPr lang="en-US" altLang="nl-NL" sz="2400" dirty="0"/>
              <a:t> </a:t>
            </a:r>
            <a:r>
              <a:rPr lang="en-US" altLang="nl-NL" sz="2400" dirty="0" err="1"/>
              <a:t>herbe</a:t>
            </a:r>
            <a:endParaRPr lang="en-US" altLang="nl-NL" sz="2400" dirty="0"/>
          </a:p>
          <a:p>
            <a:pPr>
              <a:buFont typeface="Arial" panose="020B0604020202020204" pitchFamily="34" charset="0"/>
              <a:buChar char="•"/>
            </a:pPr>
            <a:r>
              <a:rPr lang="en-US" altLang="nl-NL" sz="2400" dirty="0"/>
              <a:t>Diviser le troupeau.....</a:t>
            </a:r>
          </a:p>
          <a:p>
            <a:pPr lvl="1">
              <a:buFont typeface="Arial" panose="020B0604020202020204" pitchFamily="34" charset="0"/>
              <a:buChar char="•"/>
            </a:pPr>
            <a:r>
              <a:rPr lang="en-US" altLang="nl-NL" sz="2400" dirty="0" err="1"/>
              <a:t>Selon</a:t>
            </a:r>
            <a:r>
              <a:rPr lang="en-US" altLang="nl-NL" sz="2400" dirty="0"/>
              <a:t> </a:t>
            </a:r>
            <a:r>
              <a:rPr lang="en-US" altLang="nl-NL" sz="2400" dirty="0" err="1"/>
              <a:t>rendement</a:t>
            </a:r>
            <a:r>
              <a:rPr lang="en-US" altLang="nl-NL" sz="2400" dirty="0"/>
              <a:t> élevé et faible, âge, stade de lactation</a:t>
            </a:r>
          </a:p>
          <a:p>
            <a:pPr>
              <a:buFont typeface="Arial" panose="020B0604020202020204" pitchFamily="34" charset="0"/>
              <a:buChar char="•"/>
            </a:pPr>
            <a:r>
              <a:rPr lang="en-US" altLang="nl-NL" sz="2400" dirty="0"/>
              <a:t>Rotation courte </a:t>
            </a:r>
            <a:r>
              <a:rPr lang="en-US" altLang="nl-NL" sz="2400" dirty="0" err="1"/>
              <a:t>en</a:t>
            </a:r>
            <a:r>
              <a:rPr lang="en-US" altLang="nl-NL" sz="2400" dirty="0"/>
              <a:t> </a:t>
            </a:r>
            <a:r>
              <a:rPr lang="en-US" altLang="nl-NL" sz="2400" dirty="0" err="1"/>
              <a:t>cas</a:t>
            </a:r>
            <a:r>
              <a:rPr lang="en-US" altLang="nl-NL" sz="2400" dirty="0"/>
              <a:t> de piétinement</a:t>
            </a:r>
          </a:p>
          <a:p>
            <a:pPr>
              <a:buFont typeface="Arial" panose="020B0604020202020204" pitchFamily="34" charset="0"/>
              <a:buChar char="•"/>
            </a:pPr>
            <a:r>
              <a:rPr lang="en-US" altLang="nl-NL" sz="2400" dirty="0"/>
              <a:t>Pas de course, les vaches doivent donner le rythme.</a:t>
            </a:r>
          </a:p>
          <a:p>
            <a:endParaRPr lang="nl-NL" altLang="nl-NL" dirty="0"/>
          </a:p>
        </p:txBody>
      </p:sp>
      <p:pic>
        <p:nvPicPr>
          <p:cNvPr id="4198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95925" y="1125538"/>
            <a:ext cx="3648075" cy="273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pic>
        <p:nvPicPr>
          <p:cNvPr id="5" name="Afbeelding 4"/>
          <p:cNvPicPr>
            <a:picLocks noChangeAspect="1"/>
          </p:cNvPicPr>
          <p:nvPr/>
        </p:nvPicPr>
        <p:blipFill>
          <a:blip r:embed="rId3"/>
          <a:stretch>
            <a:fillRect/>
          </a:stretch>
        </p:blipFill>
        <p:spPr>
          <a:xfrm>
            <a:off x="4713040" y="5845976"/>
            <a:ext cx="9016765" cy="1012024"/>
          </a:xfrm>
          <a:prstGeom prst="rect">
            <a:avLst/>
          </a:prstGeom>
        </p:spPr>
      </p:pic>
    </p:spTree>
    <p:extLst>
      <p:ext uri="{BB962C8B-B14F-4D97-AF65-F5344CB8AC3E}">
        <p14:creationId xmlns:p14="http://schemas.microsoft.com/office/powerpoint/2010/main" val="4668879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noFill/>
        </p:spPr>
        <p:txBody>
          <a:bodyPr/>
          <a:lstStyle/>
          <a:p>
            <a:pPr algn="l"/>
            <a:r>
              <a:rPr lang="en-US" sz="3200" dirty="0">
                <a:solidFill>
                  <a:schemeClr val="tx1"/>
                </a:solidFill>
              </a:rPr>
              <a:t>Innovations et thèmes de recherche </a:t>
            </a:r>
            <a:r>
              <a:rPr lang="en-US" sz="3200" dirty="0" err="1">
                <a:solidFill>
                  <a:schemeClr val="tx1"/>
                </a:solidFill>
              </a:rPr>
              <a:t>en</a:t>
            </a:r>
            <a:r>
              <a:rPr lang="en-US" sz="3200" dirty="0">
                <a:solidFill>
                  <a:schemeClr val="tx1"/>
                </a:solidFill>
              </a:rPr>
              <a:t> NL</a:t>
            </a:r>
            <a:r>
              <a:rPr lang="en-GB" sz="3200" b="1" dirty="0">
                <a:solidFill>
                  <a:schemeClr val="tx1"/>
                </a:solidFill>
              </a:rPr>
              <a:t/>
            </a:r>
            <a:br>
              <a:rPr lang="en-GB" sz="3200" b="1" dirty="0">
                <a:solidFill>
                  <a:schemeClr val="tx1"/>
                </a:solidFill>
              </a:rPr>
            </a:br>
            <a:r>
              <a:rPr lang="en-GB" sz="3200" dirty="0">
                <a:solidFill>
                  <a:schemeClr val="tx1"/>
                </a:solidFill>
              </a:rPr>
              <a:t>    </a:t>
            </a:r>
            <a:endParaRPr lang="en-GB" sz="3200" b="1" dirty="0">
              <a:solidFill>
                <a:schemeClr val="tx1"/>
              </a:solidFill>
            </a:endParaRPr>
          </a:p>
        </p:txBody>
      </p:sp>
      <p:sp>
        <p:nvSpPr>
          <p:cNvPr id="4" name="Tijdelijke aanduiding voor tekst 3"/>
          <p:cNvSpPr>
            <a:spLocks noGrp="1"/>
          </p:cNvSpPr>
          <p:nvPr>
            <p:ph type="body" sz="quarter" idx="10"/>
          </p:nvPr>
        </p:nvSpPr>
        <p:spPr/>
        <p:txBody>
          <a:bodyPr/>
          <a:lstStyle/>
          <a:p>
            <a:endParaRPr lang="nl-NL"/>
          </a:p>
        </p:txBody>
      </p:sp>
      <p:pic>
        <p:nvPicPr>
          <p:cNvPr id="6"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749507" y="1564458"/>
            <a:ext cx="6086475" cy="40814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4288" y="1340768"/>
            <a:ext cx="1658937"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2280" y="3357436"/>
            <a:ext cx="1318751" cy="360040"/>
          </a:xfrm>
          <a:prstGeom prst="rect">
            <a:avLst/>
          </a:prstGeom>
        </p:spPr>
      </p:pic>
    </p:spTree>
    <p:extLst>
      <p:ext uri="{BB962C8B-B14F-4D97-AF65-F5344CB8AC3E}">
        <p14:creationId xmlns:p14="http://schemas.microsoft.com/office/powerpoint/2010/main" val="191403968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GNES_achtergrond pp_0516.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03" y="359588"/>
            <a:ext cx="8995284" cy="6382173"/>
          </a:xfrm>
          <a:prstGeom prst="rect">
            <a:avLst/>
          </a:prstGeom>
        </p:spPr>
      </p:pic>
      <p:pic>
        <p:nvPicPr>
          <p:cNvPr id="7" name="Afbeelding 6" descr="achtergrond engel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9087" y="1083735"/>
            <a:ext cx="8253781" cy="5637936"/>
          </a:xfrm>
          <a:prstGeom prst="rect">
            <a:avLst/>
          </a:prstGeom>
        </p:spPr>
      </p:pic>
      <p:pic>
        <p:nvPicPr>
          <p:cNvPr id="9" name="Afbeelding 8"/>
          <p:cNvPicPr>
            <a:picLocks noChangeAspect="1"/>
          </p:cNvPicPr>
          <p:nvPr/>
        </p:nvPicPr>
        <p:blipFill>
          <a:blip r:embed="rId4"/>
          <a:stretch>
            <a:fillRect/>
          </a:stretch>
        </p:blipFill>
        <p:spPr>
          <a:xfrm>
            <a:off x="3633702" y="3031812"/>
            <a:ext cx="2568946" cy="838209"/>
          </a:xfrm>
          <a:prstGeom prst="rect">
            <a:avLst/>
          </a:prstGeom>
        </p:spPr>
      </p:pic>
      <p:pic>
        <p:nvPicPr>
          <p:cNvPr id="10" name="Afbeelding 9"/>
          <p:cNvPicPr>
            <a:picLocks noChangeAspect="1"/>
          </p:cNvPicPr>
          <p:nvPr/>
        </p:nvPicPr>
        <p:blipFill>
          <a:blip r:embed="rId4"/>
          <a:stretch>
            <a:fillRect/>
          </a:stretch>
        </p:blipFill>
        <p:spPr>
          <a:xfrm rot="17840203">
            <a:off x="2581962" y="2136208"/>
            <a:ext cx="2552700" cy="825500"/>
          </a:xfrm>
          <a:prstGeom prst="rect">
            <a:avLst/>
          </a:prstGeom>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b="18410"/>
          <a:stretch/>
        </p:blipFill>
        <p:spPr>
          <a:xfrm>
            <a:off x="3551767" y="3865035"/>
            <a:ext cx="2959100" cy="2476498"/>
          </a:xfrm>
          <a:prstGeom prst="rect">
            <a:avLst/>
          </a:prstGeom>
        </p:spPr>
      </p:pic>
      <p:pic>
        <p:nvPicPr>
          <p:cNvPr id="2" name="Afbeelding 1"/>
          <p:cNvPicPr>
            <a:picLocks noChangeAspect="1"/>
          </p:cNvPicPr>
          <p:nvPr/>
        </p:nvPicPr>
        <p:blipFill>
          <a:blip r:embed="rId6"/>
          <a:stretch>
            <a:fillRect/>
          </a:stretch>
        </p:blipFill>
        <p:spPr>
          <a:xfrm>
            <a:off x="5791200" y="3872313"/>
            <a:ext cx="2451100" cy="1104900"/>
          </a:xfrm>
          <a:prstGeom prst="rect">
            <a:avLst/>
          </a:prstGeom>
        </p:spPr>
      </p:pic>
      <p:pic>
        <p:nvPicPr>
          <p:cNvPr id="5" name="Afbeelding 4"/>
          <p:cNvPicPr>
            <a:picLocks noChangeAspect="1"/>
          </p:cNvPicPr>
          <p:nvPr/>
        </p:nvPicPr>
        <p:blipFill>
          <a:blip r:embed="rId7"/>
          <a:stretch>
            <a:fillRect/>
          </a:stretch>
        </p:blipFill>
        <p:spPr>
          <a:xfrm>
            <a:off x="1466770" y="4055532"/>
            <a:ext cx="4279900" cy="609600"/>
          </a:xfrm>
          <a:prstGeom prst="rect">
            <a:avLst/>
          </a:prstGeom>
        </p:spPr>
      </p:pic>
      <p:sp>
        <p:nvSpPr>
          <p:cNvPr id="3" name="Tekstvak 2"/>
          <p:cNvSpPr txBox="1"/>
          <p:nvPr/>
        </p:nvSpPr>
        <p:spPr>
          <a:xfrm>
            <a:off x="4673841" y="2087293"/>
            <a:ext cx="261389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Technique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Économie / travail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Social</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Afbeelding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58709" y="452582"/>
            <a:ext cx="1357746" cy="905164"/>
          </a:xfrm>
          <a:prstGeom prst="rect">
            <a:avLst/>
          </a:prstGeom>
        </p:spPr>
      </p:pic>
      <p:pic>
        <p:nvPicPr>
          <p:cNvPr id="12" name="Picture 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758709" y="1458638"/>
            <a:ext cx="1345679" cy="70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758709" y="2273597"/>
            <a:ext cx="1357746" cy="776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Afbeelding 7"/>
          <p:cNvPicPr>
            <a:picLocks noChangeAspect="1"/>
          </p:cNvPicPr>
          <p:nvPr/>
        </p:nvPicPr>
        <p:blipFill>
          <a:blip r:embed="rId11"/>
          <a:stretch>
            <a:fillRect/>
          </a:stretch>
        </p:blipFill>
        <p:spPr>
          <a:xfrm>
            <a:off x="1307003" y="484680"/>
            <a:ext cx="1084910" cy="1583969"/>
          </a:xfrm>
          <a:prstGeom prst="rect">
            <a:avLst/>
          </a:prstGeom>
        </p:spPr>
      </p:pic>
      <p:sp>
        <p:nvSpPr>
          <p:cNvPr id="14" name="Tekstvak 13"/>
          <p:cNvSpPr txBox="1"/>
          <p:nvPr/>
        </p:nvSpPr>
        <p:spPr>
          <a:xfrm>
            <a:off x="2529386" y="522300"/>
            <a:ext cx="40589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Recherche sur le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pâturage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248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p:txBody>
          <a:bodyPr/>
          <a:lstStyle/>
          <a:p>
            <a:pPr algn="l"/>
            <a:r>
              <a:rPr lang="nl-NL" sz="3200" dirty="0" err="1">
                <a:solidFill>
                  <a:schemeClr val="tx1"/>
                </a:solidFill>
              </a:rPr>
              <a:t>Traite</a:t>
            </a:r>
            <a:r>
              <a:rPr lang="nl-NL" sz="3200" dirty="0">
                <a:solidFill>
                  <a:schemeClr val="tx1"/>
                </a:solidFill>
              </a:rPr>
              <a:t> mobile</a:t>
            </a:r>
            <a:r>
              <a:rPr lang="nl-NL" sz="3200" b="1" dirty="0">
                <a:solidFill>
                  <a:schemeClr val="tx1"/>
                </a:solidFill>
              </a:rPr>
              <a:t/>
            </a:r>
            <a:br>
              <a:rPr lang="nl-NL" sz="3200" b="1" dirty="0">
                <a:solidFill>
                  <a:schemeClr val="tx1"/>
                </a:solidFill>
              </a:rPr>
            </a:br>
            <a:r>
              <a:rPr lang="nl-NL" sz="3200" dirty="0">
                <a:solidFill>
                  <a:schemeClr val="tx1"/>
                </a:solidFill>
              </a:rPr>
              <a:t>    </a:t>
            </a:r>
            <a:endParaRPr lang="nl-NL" sz="3200" b="1" dirty="0">
              <a:solidFill>
                <a:schemeClr val="tx1"/>
              </a:solidFill>
            </a:endParaRPr>
          </a:p>
        </p:txBody>
      </p:sp>
      <p:sp>
        <p:nvSpPr>
          <p:cNvPr id="288772" name="Rectangle 4"/>
          <p:cNvSpPr>
            <a:spLocks noGrp="1" noChangeArrowheads="1"/>
          </p:cNvSpPr>
          <p:nvPr>
            <p:ph idx="4294967295"/>
          </p:nvPr>
        </p:nvSpPr>
        <p:spPr>
          <a:xfrm>
            <a:off x="314037" y="1567394"/>
            <a:ext cx="8520113" cy="4089400"/>
          </a:xfrm>
        </p:spPr>
        <p:txBody>
          <a:bodyPr/>
          <a:lstStyle/>
          <a:p>
            <a:pPr>
              <a:lnSpc>
                <a:spcPct val="90000"/>
              </a:lnSpc>
              <a:buFont typeface="Arial" panose="020B0604020202020204" pitchFamily="34" charset="0"/>
              <a:buChar char="•"/>
            </a:pPr>
            <a:r>
              <a:rPr lang="en-US" sz="2400" dirty="0"/>
              <a:t>Perspectives pour </a:t>
            </a:r>
          </a:p>
          <a:p>
            <a:pPr lvl="1">
              <a:lnSpc>
                <a:spcPct val="90000"/>
              </a:lnSpc>
              <a:buFont typeface="Arial" panose="020B0604020202020204" pitchFamily="34" charset="0"/>
              <a:buChar char="•"/>
            </a:pPr>
            <a:r>
              <a:rPr lang="en-US" sz="2000" dirty="0" err="1"/>
              <a:t>Pâture</a:t>
            </a:r>
            <a:r>
              <a:rPr lang="en-US" sz="2000" dirty="0"/>
              <a:t> à grande distance de </a:t>
            </a:r>
            <a:r>
              <a:rPr lang="en-US" sz="2000" dirty="0" err="1"/>
              <a:t>l’étable</a:t>
            </a:r>
            <a:endParaRPr lang="en-US" sz="2000" dirty="0"/>
          </a:p>
          <a:p>
            <a:pPr lvl="1">
              <a:lnSpc>
                <a:spcPct val="90000"/>
              </a:lnSpc>
              <a:buFont typeface="Arial" panose="020B0604020202020204" pitchFamily="34" charset="0"/>
              <a:buChar char="•"/>
            </a:pPr>
            <a:r>
              <a:rPr lang="en-US" sz="2000" dirty="0"/>
              <a:t>Pâturage </a:t>
            </a:r>
            <a:r>
              <a:rPr lang="en-US" sz="2000" dirty="0" err="1"/>
              <a:t>partiel</a:t>
            </a:r>
            <a:r>
              <a:rPr lang="en-US" sz="2000" dirty="0"/>
              <a:t> avec grand troupeau</a:t>
            </a:r>
          </a:p>
          <a:p>
            <a:pPr lvl="1">
              <a:lnSpc>
                <a:spcPct val="90000"/>
              </a:lnSpc>
              <a:buFont typeface="Arial" panose="020B0604020202020204" pitchFamily="34" charset="0"/>
              <a:buChar char="•"/>
            </a:pPr>
            <a:r>
              <a:rPr lang="en-US" sz="2000" dirty="0" err="1"/>
              <a:t>L’élevage</a:t>
            </a:r>
            <a:r>
              <a:rPr lang="en-US" sz="2000" dirty="0"/>
              <a:t> dans la nature</a:t>
            </a:r>
          </a:p>
          <a:p>
            <a:pPr>
              <a:lnSpc>
                <a:spcPct val="90000"/>
              </a:lnSpc>
              <a:buFont typeface="Arial" panose="020B0604020202020204" pitchFamily="34" charset="0"/>
              <a:buChar char="•"/>
            </a:pPr>
            <a:endParaRPr lang="en-US" sz="2400" dirty="0"/>
          </a:p>
          <a:p>
            <a:pPr>
              <a:lnSpc>
                <a:spcPct val="90000"/>
              </a:lnSpc>
              <a:buFont typeface="Arial" panose="020B0604020202020204" pitchFamily="34" charset="0"/>
              <a:buChar char="•"/>
            </a:pPr>
            <a:r>
              <a:rPr lang="en-US" sz="2400" dirty="0"/>
              <a:t>Thèmes de recherche "</a:t>
            </a:r>
            <a:r>
              <a:rPr lang="en-US" sz="2400" dirty="0" err="1"/>
              <a:t>Natureluur</a:t>
            </a:r>
            <a:r>
              <a:rPr lang="en-US" sz="2400" dirty="0"/>
              <a:t>" (NL)</a:t>
            </a:r>
          </a:p>
          <a:p>
            <a:pPr marL="0" indent="0">
              <a:lnSpc>
                <a:spcPct val="90000"/>
              </a:lnSpc>
              <a:buNone/>
            </a:pPr>
            <a:r>
              <a:rPr lang="en-US" sz="2400" dirty="0"/>
              <a:t>       (2008-2010)</a:t>
            </a:r>
          </a:p>
          <a:p>
            <a:pPr lvl="1">
              <a:lnSpc>
                <a:spcPct val="90000"/>
              </a:lnSpc>
              <a:buFont typeface="Arial" panose="020B0604020202020204" pitchFamily="34" charset="0"/>
              <a:buChar char="•"/>
            </a:pPr>
            <a:r>
              <a:rPr lang="en-US" sz="2000" dirty="0"/>
              <a:t>Développement technique de cette innovation</a:t>
            </a:r>
          </a:p>
          <a:p>
            <a:pPr lvl="1">
              <a:lnSpc>
                <a:spcPct val="90000"/>
              </a:lnSpc>
              <a:buFont typeface="Arial" panose="020B0604020202020204" pitchFamily="34" charset="0"/>
              <a:buChar char="•"/>
            </a:pPr>
            <a:r>
              <a:rPr lang="en-US" sz="2000" dirty="0"/>
              <a:t>Explorez les systèmes de pâturage avec'</a:t>
            </a:r>
            <a:r>
              <a:rPr lang="en-US" sz="2000" dirty="0" err="1"/>
              <a:t>Natureluur</a:t>
            </a:r>
            <a:r>
              <a:rPr lang="en-US" sz="2000" dirty="0"/>
              <a:t>'.</a:t>
            </a:r>
          </a:p>
          <a:p>
            <a:pPr lvl="1">
              <a:lnSpc>
                <a:spcPct val="90000"/>
              </a:lnSpc>
              <a:buFont typeface="Arial" panose="020B0604020202020204" pitchFamily="34" charset="0"/>
              <a:buChar char="•"/>
            </a:pPr>
            <a:r>
              <a:rPr lang="en-US" sz="2000" dirty="0"/>
              <a:t>Comment se comporteront les vaches ?</a:t>
            </a:r>
          </a:p>
          <a:p>
            <a:pPr lvl="1">
              <a:lnSpc>
                <a:spcPct val="90000"/>
              </a:lnSpc>
              <a:buFont typeface="Arial" panose="020B0604020202020204" pitchFamily="34" charset="0"/>
              <a:buChar char="•"/>
            </a:pPr>
            <a:r>
              <a:rPr lang="en-US" sz="2000" dirty="0"/>
              <a:t>Optimiser la gestion du bétail</a:t>
            </a:r>
          </a:p>
          <a:p>
            <a:pPr>
              <a:lnSpc>
                <a:spcPct val="90000"/>
              </a:lnSpc>
            </a:pPr>
            <a:endParaRPr lang="nl-NL" sz="2400" dirty="0"/>
          </a:p>
        </p:txBody>
      </p:sp>
      <p:pic>
        <p:nvPicPr>
          <p:cNvPr id="288773" name="Picture 5" descr="F:\foto's\persfoto's Natureluur\Natureluur pers 2 intern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15000" y="332656"/>
            <a:ext cx="3200400" cy="2101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foto's\foto's fred\_RGB9293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80224" y="4821378"/>
            <a:ext cx="2954215" cy="197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38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77959" y="696473"/>
            <a:ext cx="6887375" cy="1086639"/>
          </a:xfrm>
        </p:spPr>
        <p:txBody>
          <a:bodyPr/>
          <a:lstStyle/>
          <a:p>
            <a:r>
              <a:rPr lang="en-US" sz="2400" dirty="0" err="1" smtClean="0">
                <a:solidFill>
                  <a:schemeClr val="tx1"/>
                </a:solidFill>
                <a:latin typeface="+mn-lt"/>
              </a:rPr>
              <a:t>Caractéristiques</a:t>
            </a:r>
            <a:r>
              <a:rPr lang="en-US" sz="2400" dirty="0" smtClean="0">
                <a:solidFill>
                  <a:schemeClr val="tx1"/>
                </a:solidFill>
                <a:latin typeface="+mn-lt"/>
              </a:rPr>
              <a:t> d’un bon ensilage pour les vaches laitières</a:t>
            </a:r>
            <a:endParaRPr lang="en-US" sz="2400" dirty="0">
              <a:solidFill>
                <a:schemeClr val="tx1"/>
              </a:solidFill>
              <a:latin typeface="+mn-lt"/>
            </a:endParaRPr>
          </a:p>
        </p:txBody>
      </p:sp>
      <p:sp>
        <p:nvSpPr>
          <p:cNvPr id="7" name="Rectangle 3"/>
          <p:cNvSpPr>
            <a:spLocks noGrp="1" noChangeArrowheads="1"/>
          </p:cNvSpPr>
          <p:nvPr/>
        </p:nvSpPr>
        <p:spPr bwMode="auto">
          <a:xfrm>
            <a:off x="596072" y="1557385"/>
            <a:ext cx="6691313" cy="308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Bonne valeur nutritionnelle</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Énergie</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0,85 - 0,9 UFL /kg MS</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MAT 	130-160 g/kg MS </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Matière</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a:t>
            </a: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sèche</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30 – 35 %</a:t>
            </a:r>
          </a:p>
          <a:p>
            <a:pPr marL="1047750" marR="0" lvl="1" indent="-476250" algn="l" defTabSz="914400" rtl="0" eaLnBrk="1" fontAlgn="auto" latinLnBrk="0" hangingPunct="1">
              <a:lnSpc>
                <a:spcPct val="100000"/>
              </a:lnSpc>
              <a:spcBef>
                <a:spcPct val="40000"/>
              </a:spcBef>
              <a:spcAft>
                <a:spcPts val="0"/>
              </a:spcAft>
              <a:buClrTx/>
              <a:buSzPct val="130000"/>
              <a:buFontTx/>
              <a:buChar char="–"/>
              <a:tabLst>
                <a:tab pos="3233738" algn="l"/>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Fibres 	450-550 g NDF/kg MS</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err="1" smtClean="0">
                <a:ln>
                  <a:noFill/>
                </a:ln>
                <a:solidFill>
                  <a:prstClr val="black"/>
                </a:solidFill>
                <a:effectLst/>
                <a:uLnTx/>
                <a:uFillTx/>
                <a:latin typeface="Calibri"/>
                <a:ea typeface="+mn-ea"/>
                <a:cs typeface="+mn-cs"/>
              </a:rPr>
              <a:t>Appétant</a:t>
            </a: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 - haute teneur en sucre</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AU" altLang="en-US" sz="2000" b="0" i="0" u="none" strike="noStrike" kern="0" cap="none" spc="0" normalizeH="0" baseline="0" noProof="0" dirty="0" smtClean="0">
                <a:ln>
                  <a:noFill/>
                </a:ln>
                <a:solidFill>
                  <a:prstClr val="black"/>
                </a:solidFill>
                <a:effectLst/>
                <a:uLnTx/>
                <a:uFillTx/>
                <a:latin typeface="Calibri"/>
                <a:ea typeface="+mn-ea"/>
                <a:cs typeface="+mn-cs"/>
              </a:rPr>
              <a:t>Bonne hygiene pour la fermentation</a:t>
            </a:r>
          </a:p>
        </p:txBody>
      </p:sp>
      <p:pic>
        <p:nvPicPr>
          <p:cNvPr id="3"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2238" y="3797982"/>
            <a:ext cx="3812988" cy="2859741"/>
          </a:xfrm>
          <a:prstGeom prst="rect">
            <a:avLst/>
          </a:prstGeom>
          <a:ln>
            <a:noFill/>
          </a:ln>
          <a:effectLst>
            <a:outerShdw blurRad="292100" dist="139700" dir="2700000" algn="tl" rotWithShape="0">
              <a:srgbClr val="333333">
                <a:alpha val="65000"/>
              </a:srgbClr>
            </a:outerShdw>
          </a:effectLst>
        </p:spPr>
      </p:pic>
      <p:sp>
        <p:nvSpPr>
          <p:cNvPr id="6" name="textruta 5"/>
          <p:cNvSpPr txBox="1"/>
          <p:nvPr/>
        </p:nvSpPr>
        <p:spPr>
          <a:xfrm>
            <a:off x="7519442" y="6332368"/>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419798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1" y="230188"/>
            <a:ext cx="7054467" cy="791650"/>
          </a:xfrm>
        </p:spPr>
        <p:txBody>
          <a:bodyPr/>
          <a:lstStyle/>
          <a:p>
            <a:pPr algn="l"/>
            <a:r>
              <a:rPr lang="nl-NL" sz="2400" b="1" dirty="0" err="1">
                <a:solidFill>
                  <a:schemeClr val="tx1"/>
                </a:solidFill>
              </a:rPr>
              <a:t>Pâturage dynamique</a:t>
            </a:r>
            <a:r>
              <a:rPr lang="nl-NL" sz="2400" b="1" dirty="0">
                <a:solidFill>
                  <a:schemeClr val="tx1"/>
                </a:solidFill>
              </a:rPr>
              <a:t> ; </a:t>
            </a:r>
            <a:r>
              <a:rPr lang="nl-NL" sz="2400" b="1" dirty="0" err="1">
                <a:solidFill>
                  <a:schemeClr val="tx1"/>
                </a:solidFill>
              </a:rPr>
              <a:t>Choisir le</a:t>
            </a:r>
            <a:r>
              <a:rPr lang="nl-NL" sz="2400" b="1" dirty="0">
                <a:solidFill>
                  <a:schemeClr val="tx1"/>
                </a:solidFill>
              </a:rPr>
              <a:t> bon système de</a:t>
            </a:r>
            <a:r>
              <a:rPr lang="nl-NL" sz="2400" b="1" dirty="0" err="1">
                <a:solidFill>
                  <a:schemeClr val="tx1"/>
                </a:solidFill>
              </a:rPr>
              <a:t> pâturage</a:t>
            </a:r>
            <a:endParaRPr lang="nl-NL" sz="2400" b="1" dirty="0">
              <a:solidFill>
                <a:schemeClr val="tx1"/>
              </a:solidFill>
            </a:endParaRPr>
          </a:p>
        </p:txBody>
      </p:sp>
      <p:sp>
        <p:nvSpPr>
          <p:cNvPr id="3" name="Tijdelijke aanduiding voor tekst 2"/>
          <p:cNvSpPr>
            <a:spLocks noGrp="1"/>
          </p:cNvSpPr>
          <p:nvPr>
            <p:ph type="body" sz="quarter" idx="10"/>
          </p:nvPr>
        </p:nvSpPr>
        <p:spPr>
          <a:xfrm>
            <a:off x="421200" y="1835249"/>
            <a:ext cx="4070991" cy="4089600"/>
          </a:xfrm>
        </p:spPr>
        <p:txBody>
          <a:bodyPr/>
          <a:lstStyle/>
          <a:p>
            <a:r>
              <a:rPr lang="nl-NL" sz="2000" dirty="0" err="1"/>
              <a:t>Choisissez le</a:t>
            </a:r>
            <a:r>
              <a:rPr lang="nl-NL" sz="2000" dirty="0"/>
              <a:t> système </a:t>
            </a:r>
            <a:r>
              <a:rPr lang="nl-NL" sz="2000" dirty="0" err="1"/>
              <a:t>qui vous</a:t>
            </a:r>
            <a:r>
              <a:rPr lang="nl-NL" sz="2000" dirty="0"/>
              <a:t> convient....</a:t>
            </a:r>
          </a:p>
          <a:p>
            <a:pPr lvl="1">
              <a:buFont typeface="Arial" panose="020B0604020202020204" pitchFamily="34" charset="0"/>
              <a:buChar char="•"/>
            </a:pPr>
            <a:r>
              <a:rPr lang="nl-NL" sz="2000" dirty="0" err="1"/>
              <a:t>votre</a:t>
            </a:r>
            <a:r>
              <a:rPr lang="nl-NL" sz="2000" dirty="0"/>
              <a:t> ferme </a:t>
            </a:r>
            <a:r>
              <a:rPr lang="nl-NL" sz="2000" dirty="0" err="1"/>
              <a:t>et</a:t>
            </a:r>
            <a:endParaRPr lang="nl-NL" sz="2000" dirty="0"/>
          </a:p>
          <a:p>
            <a:pPr lvl="1">
              <a:buFont typeface="Arial" panose="020B0604020202020204" pitchFamily="34" charset="0"/>
              <a:buChar char="•"/>
            </a:pPr>
            <a:r>
              <a:rPr lang="nl-NL" sz="2000" dirty="0" err="1"/>
              <a:t>vos préférences</a:t>
            </a:r>
            <a:endParaRPr lang="nl-NL" sz="2000" dirty="0"/>
          </a:p>
          <a:p>
            <a:r>
              <a:rPr lang="nl-NL" sz="2000" dirty="0" err="1"/>
              <a:t>Par exemple, croissance</a:t>
            </a:r>
            <a:r>
              <a:rPr lang="nl-NL" sz="2000" dirty="0"/>
              <a:t> maximale </a:t>
            </a:r>
            <a:r>
              <a:rPr lang="nl-NL" sz="2000" dirty="0" err="1"/>
              <a:t>de l'herbe et utilisation</a:t>
            </a:r>
            <a:r>
              <a:rPr lang="nl-NL" sz="2000" dirty="0"/>
              <a:t> maximale </a:t>
            </a:r>
            <a:r>
              <a:rPr lang="nl-NL" sz="2000" dirty="0" err="1"/>
              <a:t>de l'herbe</a:t>
            </a:r>
            <a:r>
              <a:rPr lang="nl-NL" sz="2000" dirty="0"/>
              <a:t> : </a:t>
            </a:r>
            <a:r>
              <a:rPr lang="nl-NL" sz="2000" dirty="0" err="1"/>
              <a:t>pâturage en</a:t>
            </a:r>
            <a:r>
              <a:rPr lang="nl-NL" sz="2000" dirty="0"/>
              <a:t> bandes, </a:t>
            </a:r>
            <a:r>
              <a:rPr lang="nl-NL" sz="2000" dirty="0" err="1"/>
              <a:t>pâturage en rotation</a:t>
            </a:r>
            <a:endParaRPr lang="nl-NL" sz="2000" dirty="0"/>
          </a:p>
          <a:p>
            <a:r>
              <a:rPr lang="nl-NL" sz="2000" dirty="0" err="1"/>
              <a:t>Par exemple, travail</a:t>
            </a:r>
            <a:r>
              <a:rPr lang="nl-NL" sz="2000" dirty="0"/>
              <a:t> minimum : </a:t>
            </a:r>
            <a:r>
              <a:rPr lang="nl-NL" sz="2000" dirty="0" err="1"/>
              <a:t>pâturage en continu</a:t>
            </a:r>
            <a:endParaRPr lang="nl-NL" sz="2000"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60059"/>
          <a:stretch/>
        </p:blipFill>
        <p:spPr bwMode="auto">
          <a:xfrm>
            <a:off x="4582731" y="1678969"/>
            <a:ext cx="4563965" cy="2088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8967"/>
          <a:stretch/>
        </p:blipFill>
        <p:spPr bwMode="auto">
          <a:xfrm>
            <a:off x="4585429" y="3782050"/>
            <a:ext cx="4558571" cy="214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7578" y="1182596"/>
            <a:ext cx="4374269" cy="420931"/>
          </a:xfrm>
          <a:prstGeom prst="rect">
            <a:avLst/>
          </a:prstGeom>
        </p:spPr>
      </p:pic>
    </p:spTree>
    <p:extLst>
      <p:ext uri="{BB962C8B-B14F-4D97-AF65-F5344CB8AC3E}">
        <p14:creationId xmlns:p14="http://schemas.microsoft.com/office/powerpoint/2010/main" val="175839374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b="1" dirty="0">
                <a:solidFill>
                  <a:schemeClr val="tx1"/>
                </a:solidFill>
              </a:rPr>
              <a:t>Robot </a:t>
            </a:r>
            <a:r>
              <a:rPr lang="nl-NL" sz="3200" b="1" dirty="0" err="1">
                <a:solidFill>
                  <a:schemeClr val="tx1"/>
                </a:solidFill>
              </a:rPr>
              <a:t>et pâturage</a:t>
            </a:r>
            <a:endParaRPr lang="nl-NL" sz="3200" b="1" dirty="0">
              <a:solidFill>
                <a:schemeClr val="tx1"/>
              </a:solidFill>
            </a:endParaRPr>
          </a:p>
        </p:txBody>
      </p:sp>
      <p:sp>
        <p:nvSpPr>
          <p:cNvPr id="3" name="Tijdelijke aanduiding voor tekst 2"/>
          <p:cNvSpPr>
            <a:spLocks noGrp="1"/>
          </p:cNvSpPr>
          <p:nvPr>
            <p:ph type="body" sz="quarter" idx="10"/>
          </p:nvPr>
        </p:nvSpPr>
        <p:spPr>
          <a:xfrm>
            <a:off x="413251" y="1613576"/>
            <a:ext cx="8521188" cy="4089600"/>
          </a:xfrm>
        </p:spPr>
        <p:txBody>
          <a:bodyPr/>
          <a:lstStyle/>
          <a:p>
            <a:pPr>
              <a:buFont typeface="Arial" panose="020B0604020202020204" pitchFamily="34" charset="0"/>
              <a:buChar char="•"/>
            </a:pPr>
            <a:r>
              <a:rPr lang="en-GB" sz="2400" dirty="0"/>
              <a:t>Voir la brochure (en néerlandais) </a:t>
            </a:r>
            <a:r>
              <a:rPr lang="en-GB" sz="2400" dirty="0">
                <a:hlinkClick r:id="rId2"/>
              </a:rPr>
              <a:t>: http://www.stichtingweidegang.nl/images/RobotenWeiden/Eindproducten/RobotWeiden_Concepten_102015.pdf</a:t>
            </a:r>
            <a:endParaRPr lang="en-GB" sz="2400" dirty="0"/>
          </a:p>
          <a:p>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96952"/>
            <a:ext cx="9144000" cy="2021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fbeelding 3"/>
          <p:cNvPicPr>
            <a:picLocks noChangeAspect="1"/>
          </p:cNvPicPr>
          <p:nvPr/>
        </p:nvPicPr>
        <p:blipFill>
          <a:blip r:embed="rId4"/>
          <a:stretch>
            <a:fillRect/>
          </a:stretch>
        </p:blipFill>
        <p:spPr>
          <a:xfrm>
            <a:off x="6228184" y="5012928"/>
            <a:ext cx="2915816" cy="538942"/>
          </a:xfrm>
          <a:prstGeom prst="rect">
            <a:avLst/>
          </a:prstGeom>
        </p:spPr>
      </p:pic>
    </p:spTree>
    <p:extLst>
      <p:ext uri="{BB962C8B-B14F-4D97-AF65-F5344CB8AC3E}">
        <p14:creationId xmlns:p14="http://schemas.microsoft.com/office/powerpoint/2010/main" val="192608296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GB" sz="2400" b="1" dirty="0">
                <a:solidFill>
                  <a:schemeClr val="tx1"/>
                </a:solidFill>
              </a:rPr>
              <a:t>Outils ; Tableau de </a:t>
            </a:r>
            <a:r>
              <a:rPr lang="en-GB" sz="2400" b="1" dirty="0" err="1">
                <a:solidFill>
                  <a:schemeClr val="tx1"/>
                </a:solidFill>
              </a:rPr>
              <a:t>bord</a:t>
            </a:r>
            <a:r>
              <a:rPr lang="en-GB" sz="2400" b="1" dirty="0">
                <a:solidFill>
                  <a:schemeClr val="tx1"/>
                </a:solidFill>
              </a:rPr>
              <a:t> pour</a:t>
            </a:r>
            <a:br>
              <a:rPr lang="en-GB" sz="2400" b="1" dirty="0">
                <a:solidFill>
                  <a:schemeClr val="tx1"/>
                </a:solidFill>
              </a:rPr>
            </a:br>
            <a:r>
              <a:rPr lang="en-GB" sz="2400" b="1" dirty="0">
                <a:solidFill>
                  <a:schemeClr val="tx1"/>
                </a:solidFill>
              </a:rPr>
              <a:t>de </a:t>
            </a:r>
            <a:r>
              <a:rPr lang="en-GB" sz="2400" b="1" dirty="0" err="1">
                <a:solidFill>
                  <a:schemeClr val="tx1"/>
                </a:solidFill>
              </a:rPr>
              <a:t>l'herbe</a:t>
            </a:r>
            <a:r>
              <a:rPr lang="en-GB" sz="2400" b="1" dirty="0">
                <a:solidFill>
                  <a:schemeClr val="tx1"/>
                </a:solidFill>
              </a:rPr>
              <a:t> fraîche</a:t>
            </a:r>
            <a:br>
              <a:rPr lang="en-GB" sz="2400" b="1" dirty="0">
                <a:solidFill>
                  <a:schemeClr val="tx1"/>
                </a:solidFill>
              </a:rPr>
            </a:br>
            <a:r>
              <a:rPr lang="en-GB" sz="2400" b="1" dirty="0">
                <a:solidFill>
                  <a:schemeClr val="tx1"/>
                </a:solidFill>
              </a:rPr>
              <a:t>Été 2013</a:t>
            </a: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272316" y="-56406"/>
            <a:ext cx="5163760" cy="174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05919" y="1660525"/>
            <a:ext cx="5164137" cy="175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8876" y="3406775"/>
            <a:ext cx="4775200" cy="178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7475" y="5165835"/>
            <a:ext cx="4289425" cy="1784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el 3"/>
          <p:cNvGraphicFramePr>
            <a:graphicFrameLocks noGrp="1"/>
          </p:cNvGraphicFramePr>
          <p:nvPr>
            <p:extLst/>
          </p:nvPr>
        </p:nvGraphicFramePr>
        <p:xfrm>
          <a:off x="6660232" y="3719567"/>
          <a:ext cx="1752600" cy="1287780"/>
        </p:xfrm>
        <a:graphic>
          <a:graphicData uri="http://schemas.openxmlformats.org/drawingml/2006/table">
            <a:tbl>
              <a:tblPr/>
              <a:tblGrid>
                <a:gridCol w="354351">
                  <a:extLst>
                    <a:ext uri="{9D8B030D-6E8A-4147-A177-3AD203B41FA5}">
                      <a16:colId xmlns:a16="http://schemas.microsoft.com/office/drawing/2014/main" val="20000"/>
                    </a:ext>
                  </a:extLst>
                </a:gridCol>
                <a:gridCol w="1398249">
                  <a:extLst>
                    <a:ext uri="{9D8B030D-6E8A-4147-A177-3AD203B41FA5}">
                      <a16:colId xmlns:a16="http://schemas.microsoft.com/office/drawing/2014/main" val="20001"/>
                    </a:ext>
                  </a:extLst>
                </a:gridCol>
              </a:tblGrid>
              <a:tr h="190500">
                <a:tc gridSpan="2">
                  <a:txBody>
                    <a:bodyPr/>
                    <a:lstStyle/>
                    <a:p>
                      <a:pPr algn="l" fontAlgn="b"/>
                      <a:r>
                        <a:rPr lang="nl-NL" sz="1100" b="1" i="0" u="none" strike="noStrike" dirty="0">
                          <a:solidFill>
                            <a:srgbClr val="000000"/>
                          </a:solidFill>
                          <a:effectLst/>
                          <a:latin typeface="Calibri" panose="020F0502020204030204" pitchFamily="34" charset="0"/>
                        </a:rPr>
                        <a:t>Kg de MS par jour à </a:t>
                      </a:r>
                      <a:r>
                        <a:rPr lang="nl-NL" sz="1100" b="1" i="0" u="none" strike="noStrike" dirty="0" err="1">
                          <a:solidFill>
                            <a:srgbClr val="000000"/>
                          </a:solidFill>
                          <a:effectLst/>
                          <a:latin typeface="Calibri" panose="020F0502020204030204" pitchFamily="34" charset="0"/>
                        </a:rPr>
                        <a:t>partir</a:t>
                      </a:r>
                      <a:r>
                        <a:rPr lang="nl-NL" sz="1100" b="1" i="0" u="none" strike="noStrike" dirty="0">
                          <a:solidFill>
                            <a:srgbClr val="000000"/>
                          </a:solidFill>
                          <a:effectLst/>
                          <a:latin typeface="Calibri" panose="020F0502020204030204" pitchFamily="34" charset="0"/>
                        </a:rPr>
                        <a:t> de : </a:t>
                      </a:r>
                    </a:p>
                  </a:txBody>
                  <a:tcPr marL="0" marR="0" marT="0" marB="0" anchor="b">
                    <a:lnL>
                      <a:noFill/>
                    </a:lnL>
                    <a:lnR>
                      <a:noFill/>
                    </a:lnR>
                    <a:lnT>
                      <a:noFill/>
                    </a:lnT>
                    <a:lnB>
                      <a:noFill/>
                    </a:lnB>
                  </a:tcPr>
                </a:tc>
                <a:tc hMerge="1">
                  <a:txBody>
                    <a:bodyPr/>
                    <a:lstStyle/>
                    <a:p>
                      <a:endParaRPr lang="nl-NL"/>
                    </a:p>
                  </a:txBody>
                  <a:tcPr/>
                </a:tc>
                <a:extLst>
                  <a:ext uri="{0D108BD9-81ED-4DB2-BD59-A6C34878D82A}">
                    <a16:rowId xmlns:a16="http://schemas.microsoft.com/office/drawing/2014/main" val="10000"/>
                  </a:ext>
                </a:extLst>
              </a:tr>
              <a:tr h="190500">
                <a:tc>
                  <a:txBody>
                    <a:bodyPr/>
                    <a:lstStyle/>
                    <a:p>
                      <a:pPr algn="l" fontAlgn="b"/>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993300"/>
                    </a:solidFill>
                  </a:tcPr>
                </a:tc>
                <a:tc>
                  <a:txBody>
                    <a:bodyPr/>
                    <a:lstStyle/>
                    <a:p>
                      <a:pPr algn="l" fontAlgn="b"/>
                      <a:r>
                        <a:rPr lang="nl-NL" sz="1100" b="0" i="0" u="none" strike="noStrike" dirty="0" err="1">
                          <a:solidFill>
                            <a:srgbClr val="000000"/>
                          </a:solidFill>
                          <a:effectLst/>
                          <a:latin typeface="Calibri" panose="020F0502020204030204" pitchFamily="34" charset="0"/>
                        </a:rPr>
                        <a:t>Concentré</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1"/>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E26B0A"/>
                    </a:solidFill>
                  </a:tcPr>
                </a:tc>
                <a:tc>
                  <a:txBody>
                    <a:bodyPr/>
                    <a:lstStyle/>
                    <a:p>
                      <a:pPr algn="l" fontAlgn="b"/>
                      <a:r>
                        <a:rPr lang="nl-NL" sz="1100" b="0" i="0" u="none" strike="noStrike" dirty="0" err="1">
                          <a:solidFill>
                            <a:srgbClr val="000000"/>
                          </a:solidFill>
                          <a:effectLst/>
                          <a:latin typeface="Calibri" panose="020F0502020204030204" pitchFamily="34" charset="0"/>
                        </a:rPr>
                        <a:t>Autres</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2"/>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00"/>
                    </a:solidFill>
                  </a:tcPr>
                </a:tc>
                <a:tc>
                  <a:txBody>
                    <a:bodyPr/>
                    <a:lstStyle/>
                    <a:p>
                      <a:pPr algn="l" fontAlgn="b"/>
                      <a:r>
                        <a:rPr lang="nl-NL" sz="1100" b="0" i="0" u="none" strike="noStrike" dirty="0" err="1">
                          <a:solidFill>
                            <a:srgbClr val="000000"/>
                          </a:solidFill>
                          <a:effectLst/>
                          <a:latin typeface="Calibri" panose="020F0502020204030204" pitchFamily="34" charset="0"/>
                        </a:rPr>
                        <a:t>Ensilage de maïs</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3"/>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76933C"/>
                    </a:solidFill>
                  </a:tcPr>
                </a:tc>
                <a:tc>
                  <a:txBody>
                    <a:bodyPr/>
                    <a:lstStyle/>
                    <a:p>
                      <a:pPr algn="l" fontAlgn="b"/>
                      <a:r>
                        <a:rPr lang="nl-NL" sz="1100" b="0" i="0" u="none" strike="noStrike" dirty="0" err="1">
                          <a:solidFill>
                            <a:srgbClr val="000000"/>
                          </a:solidFill>
                          <a:effectLst/>
                          <a:latin typeface="Calibri" panose="020F0502020204030204" pitchFamily="34" charset="0"/>
                        </a:rPr>
                        <a:t>Ensilage d'</a:t>
                      </a:r>
                      <a:r>
                        <a:rPr lang="nl-NL" sz="1100" b="0" i="0" u="none" strike="noStrike" dirty="0">
                          <a:solidFill>
                            <a:srgbClr val="000000"/>
                          </a:solidFill>
                          <a:effectLst/>
                          <a:latin typeface="Calibri" panose="020F0502020204030204" pitchFamily="34" charset="0"/>
                        </a:rPr>
                        <a:t>herbe</a:t>
                      </a:r>
                    </a:p>
                  </a:txBody>
                  <a:tcPr marL="0" marR="0" marT="0" marB="0" anchor="b">
                    <a:lnL>
                      <a:noFill/>
                    </a:lnL>
                    <a:lnR>
                      <a:noFill/>
                    </a:lnR>
                    <a:lnT>
                      <a:noFill/>
                    </a:lnT>
                    <a:lnB>
                      <a:noFill/>
                    </a:lnB>
                  </a:tcPr>
                </a:tc>
                <a:extLst>
                  <a:ext uri="{0D108BD9-81ED-4DB2-BD59-A6C34878D82A}">
                    <a16:rowId xmlns:a16="http://schemas.microsoft.com/office/drawing/2014/main" val="10004"/>
                  </a:ext>
                </a:extLst>
              </a:tr>
              <a:tr h="190500">
                <a:tc>
                  <a:txBody>
                    <a:bodyPr/>
                    <a:lstStyle/>
                    <a:p>
                      <a:pPr algn="l" fontAlgn="b"/>
                      <a:r>
                        <a:rPr lang="nl-NL"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00FF00"/>
                    </a:solidFill>
                  </a:tcPr>
                </a:tc>
                <a:tc>
                  <a:txBody>
                    <a:bodyPr/>
                    <a:lstStyle/>
                    <a:p>
                      <a:pPr algn="l" fontAlgn="b"/>
                      <a:r>
                        <a:rPr lang="nl-NL" sz="1100" b="0" i="0" u="none" strike="noStrike" baseline="0" dirty="0" err="1">
                          <a:solidFill>
                            <a:srgbClr val="000000"/>
                          </a:solidFill>
                          <a:effectLst/>
                          <a:latin typeface="Calibri" panose="020F0502020204030204" pitchFamily="34" charset="0"/>
                        </a:rPr>
                        <a:t>Pâturage d'herbe</a:t>
                      </a:r>
                      <a:r>
                        <a:rPr lang="nl-NL" sz="1100" b="0" i="0" u="none" strike="noStrike" dirty="0" err="1">
                          <a:solidFill>
                            <a:srgbClr val="000000"/>
                          </a:solidFill>
                          <a:effectLst/>
                          <a:latin typeface="Calibri" panose="020F0502020204030204" pitchFamily="34" charset="0"/>
                        </a:rPr>
                        <a:t> fraîche</a:t>
                      </a:r>
                      <a:endParaRPr lang="nl-NL" sz="11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10005"/>
                  </a:ext>
                </a:extLst>
              </a:tr>
            </a:tbl>
          </a:graphicData>
        </a:graphic>
      </p:graphicFrame>
      <p:sp>
        <p:nvSpPr>
          <p:cNvPr id="5" name="Rectangle 4">
            <a:extLst>
              <a:ext uri="{FF2B5EF4-FFF2-40B4-BE49-F238E27FC236}">
                <a16:creationId xmlns:a16="http://schemas.microsoft.com/office/drawing/2014/main" id="{83C29896-D0E5-5F4B-8451-B4C750726DEC}"/>
              </a:ext>
            </a:extLst>
          </p:cNvPr>
          <p:cNvSpPr/>
          <p:nvPr/>
        </p:nvSpPr>
        <p:spPr>
          <a:xfrm>
            <a:off x="5981635" y="0"/>
            <a:ext cx="1745121" cy="4079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Ferme 1</a:t>
            </a:r>
          </a:p>
        </p:txBody>
      </p:sp>
      <p:sp>
        <p:nvSpPr>
          <p:cNvPr id="10" name="Rectangle 9">
            <a:extLst>
              <a:ext uri="{FF2B5EF4-FFF2-40B4-BE49-F238E27FC236}">
                <a16:creationId xmlns:a16="http://schemas.microsoft.com/office/drawing/2014/main" id="{35E369A3-50AE-EC48-B526-4441D43C9A94}"/>
              </a:ext>
            </a:extLst>
          </p:cNvPr>
          <p:cNvSpPr/>
          <p:nvPr/>
        </p:nvSpPr>
        <p:spPr>
          <a:xfrm>
            <a:off x="4915111" y="1685410"/>
            <a:ext cx="1745121" cy="4079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Ferme 2</a:t>
            </a:r>
          </a:p>
        </p:txBody>
      </p:sp>
      <p:sp>
        <p:nvSpPr>
          <p:cNvPr id="11" name="Rectangle 10">
            <a:extLst>
              <a:ext uri="{FF2B5EF4-FFF2-40B4-BE49-F238E27FC236}">
                <a16:creationId xmlns:a16="http://schemas.microsoft.com/office/drawing/2014/main" id="{9E49BFDA-8547-8647-B225-1D7E975B9450}"/>
              </a:ext>
            </a:extLst>
          </p:cNvPr>
          <p:cNvSpPr/>
          <p:nvPr/>
        </p:nvSpPr>
        <p:spPr>
          <a:xfrm>
            <a:off x="2951351" y="3473381"/>
            <a:ext cx="1745121" cy="4079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Ferme 3</a:t>
            </a:r>
          </a:p>
        </p:txBody>
      </p:sp>
      <p:sp>
        <p:nvSpPr>
          <p:cNvPr id="12" name="Rectangle 11">
            <a:extLst>
              <a:ext uri="{FF2B5EF4-FFF2-40B4-BE49-F238E27FC236}">
                <a16:creationId xmlns:a16="http://schemas.microsoft.com/office/drawing/2014/main" id="{C8139B59-C107-894C-B257-165B3607019F}"/>
              </a:ext>
            </a:extLst>
          </p:cNvPr>
          <p:cNvSpPr/>
          <p:nvPr/>
        </p:nvSpPr>
        <p:spPr>
          <a:xfrm>
            <a:off x="1308817" y="5195490"/>
            <a:ext cx="1745121" cy="4079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Ferme 4</a:t>
            </a:r>
          </a:p>
        </p:txBody>
      </p:sp>
    </p:spTree>
    <p:extLst>
      <p:ext uri="{BB962C8B-B14F-4D97-AF65-F5344CB8AC3E}">
        <p14:creationId xmlns:p14="http://schemas.microsoft.com/office/powerpoint/2010/main" val="400240497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642" y="230188"/>
            <a:ext cx="8442796" cy="791650"/>
          </a:xfrm>
        </p:spPr>
        <p:txBody>
          <a:bodyPr/>
          <a:lstStyle/>
          <a:p>
            <a:pPr algn="l"/>
            <a:r>
              <a:rPr lang="en-US" sz="3200" b="1" dirty="0" err="1">
                <a:solidFill>
                  <a:schemeClr val="tx1"/>
                </a:solidFill>
              </a:rPr>
              <a:t>Données</a:t>
            </a:r>
            <a:r>
              <a:rPr lang="en-US" sz="3200" b="1" dirty="0">
                <a:solidFill>
                  <a:schemeClr val="tx1"/>
                </a:solidFill>
              </a:rPr>
              <a:t> par capteur - temps de pâturage</a:t>
            </a:r>
            <a:endParaRPr lang="en-GB" sz="3200" b="1" dirty="0">
              <a:solidFill>
                <a:schemeClr val="tx1"/>
              </a:solidFill>
            </a:endParaRPr>
          </a:p>
        </p:txBody>
      </p:sp>
      <p:sp>
        <p:nvSpPr>
          <p:cNvPr id="3" name="Tijdelijke aanduiding voor tekst 2"/>
          <p:cNvSpPr>
            <a:spLocks noGrp="1"/>
          </p:cNvSpPr>
          <p:nvPr>
            <p:ph type="body" sz="quarter" idx="10"/>
          </p:nvPr>
        </p:nvSpPr>
        <p:spPr>
          <a:xfrm>
            <a:off x="413250" y="1027810"/>
            <a:ext cx="8521188" cy="4089600"/>
          </a:xfrm>
        </p:spPr>
        <p:txBody>
          <a:bodyPr/>
          <a:lstStyle/>
          <a:p>
            <a:endParaRPr lang="en-GB" dirty="0"/>
          </a:p>
          <a:p>
            <a:endParaRPr lang="en-GB" dirty="0"/>
          </a:p>
          <a:p>
            <a:endParaRPr lang="en-GB" dirty="0"/>
          </a:p>
          <a:p>
            <a:endParaRPr lang="en-GB" dirty="0"/>
          </a:p>
          <a:p>
            <a:endParaRPr lang="en-GB" dirty="0"/>
          </a:p>
          <a:p>
            <a:r>
              <a:rPr lang="en-GB" dirty="0"/>
              <a:t>Outil pratique pour les agriculteurs</a:t>
            </a:r>
          </a:p>
          <a:p>
            <a:pPr lvl="1"/>
            <a:r>
              <a:rPr lang="en-GB" dirty="0"/>
              <a:t>Durabilité</a:t>
            </a:r>
          </a:p>
        </p:txBody>
      </p:sp>
      <p:pic>
        <p:nvPicPr>
          <p:cNvPr id="2867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486" y="5234609"/>
            <a:ext cx="4229493" cy="1473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486" y="1202981"/>
            <a:ext cx="6145213" cy="284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77493" y="980739"/>
            <a:ext cx="333533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3334" y="5117410"/>
            <a:ext cx="357822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3102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nl-NL" sz="2000" b="1" dirty="0" err="1">
                <a:solidFill>
                  <a:schemeClr val="tx1"/>
                </a:solidFill>
              </a:rPr>
              <a:t>Innovation</a:t>
            </a:r>
            <a:r>
              <a:rPr lang="nl-NL" sz="2000" b="1" dirty="0">
                <a:solidFill>
                  <a:schemeClr val="tx1"/>
                </a:solidFill>
              </a:rPr>
              <a:t> : </a:t>
            </a:r>
            <a:r>
              <a:rPr lang="nl-NL" sz="2000" b="1" dirty="0" err="1">
                <a:solidFill>
                  <a:schemeClr val="tx1"/>
                </a:solidFill>
              </a:rPr>
              <a:t>Clôture</a:t>
            </a:r>
            <a:r>
              <a:rPr lang="nl-NL" sz="2000" b="1" dirty="0">
                <a:solidFill>
                  <a:schemeClr val="tx1"/>
                </a:solidFill>
              </a:rPr>
              <a:t> virtuelle</a:t>
            </a:r>
          </a:p>
        </p:txBody>
      </p:sp>
      <p:sp>
        <p:nvSpPr>
          <p:cNvPr id="3" name="Text Placeholder 2"/>
          <p:cNvSpPr>
            <a:spLocks noGrp="1"/>
          </p:cNvSpPr>
          <p:nvPr>
            <p:ph type="body" sz="quarter" idx="10"/>
          </p:nvPr>
        </p:nvSpPr>
        <p:spPr>
          <a:xfrm>
            <a:off x="167323" y="1313653"/>
            <a:ext cx="8521188" cy="4089600"/>
          </a:xfrm>
        </p:spPr>
        <p:txBody>
          <a:bodyPr/>
          <a:lstStyle/>
          <a:p>
            <a:pPr lvl="1"/>
            <a:endParaRPr lang="nl-NL" dirty="0"/>
          </a:p>
          <a:p>
            <a:endParaRPr lang="nl-NL" dirty="0"/>
          </a:p>
        </p:txBody>
      </p:sp>
      <p:grpSp>
        <p:nvGrpSpPr>
          <p:cNvPr id="1024" name="Group 1023"/>
          <p:cNvGrpSpPr>
            <a:grpSpLocks noChangeAspect="1"/>
          </p:cNvGrpSpPr>
          <p:nvPr/>
        </p:nvGrpSpPr>
        <p:grpSpPr>
          <a:xfrm>
            <a:off x="3640921" y="171919"/>
            <a:ext cx="5402071" cy="6410011"/>
            <a:chOff x="331301" y="1238287"/>
            <a:chExt cx="3956613" cy="4694854"/>
          </a:xfrm>
        </p:grpSpPr>
        <p:sp>
          <p:nvSpPr>
            <p:cNvPr id="5" name="Rectangle 4"/>
            <p:cNvSpPr/>
            <p:nvPr/>
          </p:nvSpPr>
          <p:spPr>
            <a:xfrm>
              <a:off x="51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 name="Rectangle 5"/>
            <p:cNvSpPr/>
            <p:nvPr/>
          </p:nvSpPr>
          <p:spPr>
            <a:xfrm>
              <a:off x="87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Rectangle 6"/>
            <p:cNvSpPr/>
            <p:nvPr/>
          </p:nvSpPr>
          <p:spPr>
            <a:xfrm>
              <a:off x="123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 name="Rectangle 7"/>
            <p:cNvSpPr/>
            <p:nvPr/>
          </p:nvSpPr>
          <p:spPr>
            <a:xfrm>
              <a:off x="159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Rectangle 8"/>
            <p:cNvSpPr/>
            <p:nvPr/>
          </p:nvSpPr>
          <p:spPr>
            <a:xfrm>
              <a:off x="195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0" name="Rectangle 9"/>
            <p:cNvSpPr/>
            <p:nvPr/>
          </p:nvSpPr>
          <p:spPr>
            <a:xfrm>
              <a:off x="231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1" name="Rectangle 10"/>
            <p:cNvSpPr/>
            <p:nvPr/>
          </p:nvSpPr>
          <p:spPr>
            <a:xfrm>
              <a:off x="267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2" name="Rectangle 11"/>
            <p:cNvSpPr/>
            <p:nvPr/>
          </p:nvSpPr>
          <p:spPr>
            <a:xfrm>
              <a:off x="303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3" name="Rectangle 12"/>
            <p:cNvSpPr/>
            <p:nvPr/>
          </p:nvSpPr>
          <p:spPr>
            <a:xfrm>
              <a:off x="3395772" y="1238297"/>
              <a:ext cx="360000" cy="3600000"/>
            </a:xfrm>
            <a:prstGeom prst="rect">
              <a:avLst/>
            </a:prstGeom>
            <a:solidFill>
              <a:srgbClr val="4F81BD">
                <a:lumMod val="20000"/>
                <a:lumOff val="80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14" name="Rectangle 13"/>
            <p:cNvSpPr/>
            <p:nvPr/>
          </p:nvSpPr>
          <p:spPr>
            <a:xfrm>
              <a:off x="3755772" y="1238297"/>
              <a:ext cx="360000" cy="3600000"/>
            </a:xfrm>
            <a:prstGeom prst="rect">
              <a:avLst/>
            </a:prstGeom>
            <a:solidFill>
              <a:schemeClr val="accent1">
                <a:lumMod val="40000"/>
                <a:lumOff val="60000"/>
              </a:scheme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 lastClr="FFFFFF"/>
                </a:solidFill>
                <a:effectLst/>
                <a:uLnTx/>
                <a:uFillTx/>
                <a:latin typeface="Calibri"/>
                <a:ea typeface="+mn-ea"/>
                <a:cs typeface="+mn-cs"/>
              </a:endParaRPr>
            </a:p>
          </p:txBody>
        </p:sp>
        <p:cxnSp>
          <p:nvCxnSpPr>
            <p:cNvPr id="15" name="Straight Connector 14"/>
            <p:cNvCxnSpPr/>
            <p:nvPr/>
          </p:nvCxnSpPr>
          <p:spPr>
            <a:xfrm>
              <a:off x="1235772" y="1238295"/>
              <a:ext cx="0" cy="371000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55772" y="1238293"/>
              <a:ext cx="0" cy="381477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15772" y="1238292"/>
              <a:ext cx="0" cy="3867167"/>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675772" y="1238291"/>
              <a:ext cx="0" cy="3919556"/>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35772" y="1238290"/>
              <a:ext cx="0" cy="397194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395772" y="1238289"/>
              <a:ext cx="0" cy="4024334"/>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55772" y="1238288"/>
              <a:ext cx="0" cy="409181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115772" y="1238287"/>
              <a:ext cx="0" cy="4163267"/>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515772" y="1238287"/>
              <a:ext cx="3600000" cy="1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622509" y="4948295"/>
              <a:ext cx="613264"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74395" y="5000683"/>
              <a:ext cx="92137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730957" y="5053071"/>
              <a:ext cx="1224816"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85181" y="5105459"/>
              <a:ext cx="1530591"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39405" y="5157847"/>
              <a:ext cx="1836368"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93629" y="5210235"/>
              <a:ext cx="2142143"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947853" y="5262623"/>
              <a:ext cx="2447920" cy="0"/>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1002077" y="5315011"/>
              <a:ext cx="2753695" cy="15106"/>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1056301" y="5372159"/>
              <a:ext cx="3059471" cy="14698"/>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622509" y="4948295"/>
              <a:ext cx="0" cy="61518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672058" y="5000683"/>
              <a:ext cx="4675" cy="562797"/>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730957" y="5053071"/>
              <a:ext cx="0" cy="510409"/>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785181" y="5105459"/>
              <a:ext cx="0" cy="458021"/>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839405" y="5157847"/>
              <a:ext cx="0" cy="405633"/>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893629" y="5210235"/>
              <a:ext cx="0" cy="353245"/>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47853" y="5255887"/>
              <a:ext cx="0" cy="30759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002077" y="5308275"/>
              <a:ext cx="0" cy="255205"/>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056301" y="5384477"/>
              <a:ext cx="0" cy="17900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93629" y="1238287"/>
              <a:ext cx="707671"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64710" y="4895907"/>
              <a:ext cx="311062"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568285" y="4895908"/>
              <a:ext cx="0" cy="66757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511302"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0</a:t>
              </a:r>
            </a:p>
          </p:txBody>
        </p:sp>
        <p:sp>
          <p:nvSpPr>
            <p:cNvPr id="46" name="Rectangle 45"/>
            <p:cNvSpPr/>
            <p:nvPr/>
          </p:nvSpPr>
          <p:spPr>
            <a:xfrm>
              <a:off x="194103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endParaRPr>
            </a:p>
          </p:txBody>
        </p:sp>
        <p:sp>
          <p:nvSpPr>
            <p:cNvPr id="47" name="Rectangle 46"/>
            <p:cNvSpPr/>
            <p:nvPr/>
          </p:nvSpPr>
          <p:spPr>
            <a:xfrm>
              <a:off x="876301"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1</a:t>
              </a:r>
            </a:p>
          </p:txBody>
        </p:sp>
        <p:sp>
          <p:nvSpPr>
            <p:cNvPr id="48" name="Rectangle 47"/>
            <p:cNvSpPr/>
            <p:nvPr/>
          </p:nvSpPr>
          <p:spPr>
            <a:xfrm>
              <a:off x="1241300"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2</a:t>
              </a:r>
            </a:p>
          </p:txBody>
        </p:sp>
        <p:sp>
          <p:nvSpPr>
            <p:cNvPr id="49" name="Rectangle 48"/>
            <p:cNvSpPr/>
            <p:nvPr/>
          </p:nvSpPr>
          <p:spPr>
            <a:xfrm>
              <a:off x="1606299"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3</a:t>
              </a:r>
            </a:p>
          </p:txBody>
        </p:sp>
        <p:sp>
          <p:nvSpPr>
            <p:cNvPr id="50" name="Rectangle 49"/>
            <p:cNvSpPr/>
            <p:nvPr/>
          </p:nvSpPr>
          <p:spPr>
            <a:xfrm>
              <a:off x="1971298"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4</a:t>
              </a:r>
            </a:p>
          </p:txBody>
        </p:sp>
        <p:sp>
          <p:nvSpPr>
            <p:cNvPr id="51" name="Rectangle 50"/>
            <p:cNvSpPr/>
            <p:nvPr/>
          </p:nvSpPr>
          <p:spPr>
            <a:xfrm>
              <a:off x="2336297"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5</a:t>
              </a:r>
            </a:p>
          </p:txBody>
        </p:sp>
        <p:sp>
          <p:nvSpPr>
            <p:cNvPr id="52" name="Rectangle 51"/>
            <p:cNvSpPr/>
            <p:nvPr/>
          </p:nvSpPr>
          <p:spPr>
            <a:xfrm>
              <a:off x="2701296"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6</a:t>
              </a:r>
            </a:p>
          </p:txBody>
        </p:sp>
        <p:sp>
          <p:nvSpPr>
            <p:cNvPr id="53" name="Rectangle 52"/>
            <p:cNvSpPr/>
            <p:nvPr/>
          </p:nvSpPr>
          <p:spPr>
            <a:xfrm>
              <a:off x="3066295"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7</a:t>
              </a:r>
            </a:p>
          </p:txBody>
        </p:sp>
        <p:sp>
          <p:nvSpPr>
            <p:cNvPr id="54" name="Rectangle 53"/>
            <p:cNvSpPr/>
            <p:nvPr/>
          </p:nvSpPr>
          <p:spPr>
            <a:xfrm>
              <a:off x="3431294"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8</a:t>
              </a:r>
            </a:p>
          </p:txBody>
        </p:sp>
        <p:sp>
          <p:nvSpPr>
            <p:cNvPr id="55" name="Rectangle 54"/>
            <p:cNvSpPr/>
            <p:nvPr/>
          </p:nvSpPr>
          <p:spPr>
            <a:xfrm>
              <a:off x="3796293" y="2792463"/>
              <a:ext cx="360000" cy="461665"/>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11430"/>
                  <a:gradFill>
                    <a:gsLst>
                      <a:gs pos="0">
                        <a:srgbClr val="00549F">
                          <a:tint val="90000"/>
                          <a:satMod val="120000"/>
                        </a:srgbClr>
                      </a:gs>
                      <a:gs pos="25000">
                        <a:srgbClr val="00549F">
                          <a:tint val="93000"/>
                          <a:satMod val="120000"/>
                        </a:srgbClr>
                      </a:gs>
                      <a:gs pos="50000">
                        <a:srgbClr val="00549F">
                          <a:shade val="89000"/>
                          <a:satMod val="110000"/>
                        </a:srgbClr>
                      </a:gs>
                      <a:gs pos="75000">
                        <a:srgbClr val="00549F">
                          <a:tint val="93000"/>
                          <a:satMod val="120000"/>
                        </a:srgbClr>
                      </a:gs>
                      <a:gs pos="100000">
                        <a:srgbClr val="00549F">
                          <a:tint val="90000"/>
                          <a:satMod val="120000"/>
                        </a:srgbClr>
                      </a:gs>
                    </a:gsLst>
                    <a:lin ang="5400000"/>
                  </a:gradFill>
                  <a:effectLst>
                    <a:outerShdw blurRad="80000" dist="40000" dir="5040000" algn="tl">
                      <a:srgbClr val="000000">
                        <a:alpha val="30000"/>
                      </a:srgbClr>
                    </a:outerShdw>
                  </a:effectLst>
                  <a:uLnTx/>
                  <a:uFillTx/>
                  <a:latin typeface="Calibri" pitchFamily="34" charset="0"/>
                  <a:ea typeface="+mn-ea"/>
                  <a:cs typeface="+mn-cs"/>
                </a:rPr>
                <a:t>9</a:t>
              </a:r>
            </a:p>
          </p:txBody>
        </p:sp>
        <p:sp>
          <p:nvSpPr>
            <p:cNvPr id="56" name="Rectangle 55"/>
            <p:cNvSpPr/>
            <p:nvPr/>
          </p:nvSpPr>
          <p:spPr>
            <a:xfrm>
              <a:off x="336830" y="5563490"/>
              <a:ext cx="904470"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a:ln>
                    <a:noFill/>
                  </a:ln>
                  <a:solidFill>
                    <a:srgbClr val="292929"/>
                  </a:solidFill>
                  <a:effectLst/>
                  <a:uLnTx/>
                  <a:uFillTx/>
                  <a:latin typeface="Calibri"/>
                  <a:ea typeface="+mn-ea"/>
                  <a:cs typeface="+mn-cs"/>
                </a:rPr>
                <a:t>Tableau de commutation</a:t>
              </a:r>
            </a:p>
          </p:txBody>
        </p:sp>
        <p:sp>
          <p:nvSpPr>
            <p:cNvPr id="57" name="Rectangle 56"/>
            <p:cNvSpPr/>
            <p:nvPr/>
          </p:nvSpPr>
          <p:spPr>
            <a:xfrm>
              <a:off x="1467325" y="5563490"/>
              <a:ext cx="1019355" cy="369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1" i="0" u="none" strike="noStrike" kern="1200" cap="none" spc="0" normalizeH="0" baseline="0" noProof="0" dirty="0" err="1">
                  <a:ln>
                    <a:noFill/>
                  </a:ln>
                  <a:solidFill>
                    <a:srgbClr val="292929"/>
                  </a:solidFill>
                  <a:effectLst/>
                  <a:uLnTx/>
                  <a:uFillTx/>
                  <a:latin typeface="Calibri"/>
                  <a:ea typeface="+mn-ea"/>
                  <a:cs typeface="+mn-cs"/>
                </a:rPr>
                <a:t>Energisant</a:t>
              </a:r>
              <a:endParaRPr kumimoji="0" lang="nl-NL" sz="1200" b="1" i="0" u="none" strike="noStrike" kern="1200" cap="none" spc="0" normalizeH="0" baseline="0" noProof="0" dirty="0">
                <a:ln>
                  <a:noFill/>
                </a:ln>
                <a:solidFill>
                  <a:srgbClr val="292929"/>
                </a:solidFill>
                <a:effectLst/>
                <a:uLnTx/>
                <a:uFillTx/>
                <a:latin typeface="Calibri"/>
                <a:ea typeface="+mn-ea"/>
                <a:cs typeface="+mn-cs"/>
              </a:endParaRPr>
            </a:p>
          </p:txBody>
        </p:sp>
        <p:cxnSp>
          <p:nvCxnSpPr>
            <p:cNvPr id="58" name="Straight Connector 57"/>
            <p:cNvCxnSpPr>
              <a:stCxn id="57" idx="1"/>
              <a:endCxn id="56" idx="3"/>
            </p:cNvCxnSpPr>
            <p:nvPr/>
          </p:nvCxnSpPr>
          <p:spPr>
            <a:xfrm flipH="1">
              <a:off x="1241300" y="5748316"/>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241300" y="5829694"/>
              <a:ext cx="226025"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15772" y="1238297"/>
              <a:ext cx="0" cy="4325183"/>
            </a:xfrm>
            <a:prstGeom prst="line">
              <a:avLst/>
            </a:prstGeom>
            <a:ln w="3175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31301" y="1343386"/>
              <a:ext cx="3956613" cy="3409025"/>
            </a:xfrm>
            <a:prstGeom prst="rect">
              <a:avLst/>
            </a:prstGeom>
            <a:noFill/>
            <a:ln w="635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62" name="Straight Connector 61"/>
            <p:cNvCxnSpPr/>
            <p:nvPr/>
          </p:nvCxnSpPr>
          <p:spPr>
            <a:xfrm>
              <a:off x="875772" y="1238296"/>
              <a:ext cx="0" cy="3657611"/>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595772" y="1238294"/>
              <a:ext cx="0" cy="3762389"/>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6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328158" y="1632939"/>
            <a:ext cx="415268" cy="419437"/>
          </a:xfrm>
          <a:prstGeom prst="rect">
            <a:avLst/>
          </a:prstGeom>
          <a:noFill/>
          <a:ln>
            <a:noFill/>
          </a:ln>
        </p:spPr>
      </p:pic>
      <p:grpSp>
        <p:nvGrpSpPr>
          <p:cNvPr id="70" name="Group 69"/>
          <p:cNvGrpSpPr/>
          <p:nvPr/>
        </p:nvGrpSpPr>
        <p:grpSpPr>
          <a:xfrm>
            <a:off x="4117339" y="1441344"/>
            <a:ext cx="168375" cy="232284"/>
            <a:chOff x="1628891" y="1138876"/>
            <a:chExt cx="123818" cy="169525"/>
          </a:xfrm>
        </p:grpSpPr>
        <p:sp>
          <p:nvSpPr>
            <p:cNvPr id="71" name="Oval 70"/>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2" name="Straight Connector 71"/>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73" name="Straight Connector 72"/>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74" name="Oval 73"/>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75" name="Straight Connector 74"/>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77" name="Lightning Bolt 76"/>
          <p:cNvSpPr/>
          <p:nvPr/>
        </p:nvSpPr>
        <p:spPr>
          <a:xfrm>
            <a:off x="4321159" y="1441344"/>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850" b="0" i="0" u="none" strike="noStrike" kern="0" cap="none" spc="0" normalizeH="0" baseline="0" noProof="0" dirty="0">
                <a:ln>
                  <a:noFill/>
                </a:ln>
                <a:solidFill>
                  <a:sysClr val="windowText" lastClr="000000"/>
                </a:solidFill>
                <a:effectLst/>
                <a:uLnTx/>
                <a:uFillTx/>
                <a:latin typeface="Calibri"/>
                <a:ea typeface="Times New Roman"/>
                <a:cs typeface="Times New Roman"/>
              </a:rPr>
              <a:t> </a:t>
            </a: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7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93157" y="3141426"/>
            <a:ext cx="462319" cy="419437"/>
          </a:xfrm>
          <a:prstGeom prst="rect">
            <a:avLst/>
          </a:prstGeom>
          <a:noFill/>
          <a:ln>
            <a:noFill/>
          </a:ln>
        </p:spPr>
      </p:pic>
      <p:pic>
        <p:nvPicPr>
          <p:cNvPr id="79"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634109" y="3982083"/>
            <a:ext cx="415268" cy="419437"/>
          </a:xfrm>
          <a:prstGeom prst="rect">
            <a:avLst/>
          </a:prstGeom>
          <a:noFill/>
          <a:ln>
            <a:noFill/>
          </a:ln>
        </p:spPr>
      </p:pic>
      <p:pic>
        <p:nvPicPr>
          <p:cNvPr id="80"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4411257" y="789720"/>
            <a:ext cx="372903" cy="419437"/>
          </a:xfrm>
          <a:prstGeom prst="rect">
            <a:avLst/>
          </a:prstGeom>
          <a:noFill/>
          <a:ln>
            <a:noFill/>
          </a:ln>
        </p:spPr>
      </p:pic>
      <p:grpSp>
        <p:nvGrpSpPr>
          <p:cNvPr id="81" name="Group 80"/>
          <p:cNvGrpSpPr/>
          <p:nvPr/>
        </p:nvGrpSpPr>
        <p:grpSpPr>
          <a:xfrm>
            <a:off x="4445204" y="557436"/>
            <a:ext cx="168375" cy="232284"/>
            <a:chOff x="1628891" y="1138876"/>
            <a:chExt cx="123818" cy="169525"/>
          </a:xfrm>
        </p:grpSpPr>
        <p:sp>
          <p:nvSpPr>
            <p:cNvPr id="82" name="Oval 81"/>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3" name="Straight Connector 82"/>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84" name="Straight Connector 83"/>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85" name="Oval 84"/>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86" name="Straight Connector 85"/>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sp>
        <p:nvSpPr>
          <p:cNvPr id="87" name="Lightning Bolt 86"/>
          <p:cNvSpPr/>
          <p:nvPr/>
        </p:nvSpPr>
        <p:spPr>
          <a:xfrm>
            <a:off x="5144691" y="2981417"/>
            <a:ext cx="111536" cy="166066"/>
          </a:xfrm>
          <a:prstGeom prst="lightningBolt">
            <a:avLst/>
          </a:prstGeom>
          <a:solidFill>
            <a:srgbClr val="1F497D"/>
          </a:solidFill>
          <a:ln w="25400" cap="flat" cmpd="sng" algn="ctr">
            <a:solidFill>
              <a:srgbClr val="1F497D"/>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endParaRPr kumimoji="0" lang="en-GB" sz="850" b="0" i="0" u="none" strike="noStrike" kern="0" cap="none" spc="0" normalizeH="0" baseline="0" noProof="0" dirty="0">
              <a:ln>
                <a:noFill/>
              </a:ln>
              <a:solidFill>
                <a:sysClr val="windowText" lastClr="000000"/>
              </a:solidFill>
              <a:effectLst/>
              <a:uLnTx/>
              <a:uFillTx/>
              <a:latin typeface="Calibri"/>
              <a:ea typeface="Calibri"/>
              <a:cs typeface="Times New Roman"/>
            </a:endParaRPr>
          </a:p>
        </p:txBody>
      </p:sp>
      <p:pic>
        <p:nvPicPr>
          <p:cNvPr id="88" name="Afbeelding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8306" y="3560863"/>
            <a:ext cx="351824" cy="419437"/>
          </a:xfrm>
          <a:prstGeom prst="rect">
            <a:avLst/>
          </a:prstGeom>
          <a:noFill/>
          <a:ln>
            <a:noFill/>
          </a:ln>
        </p:spPr>
      </p:pic>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1804" y="3619541"/>
            <a:ext cx="2783371" cy="2586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46860" y="231303"/>
            <a:ext cx="1826351" cy="1931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14215" y="1084919"/>
            <a:ext cx="1440672" cy="107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9" name="Group 88"/>
          <p:cNvGrpSpPr/>
          <p:nvPr/>
        </p:nvGrpSpPr>
        <p:grpSpPr>
          <a:xfrm>
            <a:off x="4955942" y="2942094"/>
            <a:ext cx="168375" cy="232284"/>
            <a:chOff x="1628891" y="1138876"/>
            <a:chExt cx="123818" cy="169525"/>
          </a:xfrm>
        </p:grpSpPr>
        <p:sp>
          <p:nvSpPr>
            <p:cNvPr id="90" name="Oval 89"/>
            <p:cNvSpPr/>
            <p:nvPr/>
          </p:nvSpPr>
          <p:spPr>
            <a:xfrm>
              <a:off x="1628891" y="1242637"/>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1" name="Straight Connector 90"/>
            <p:cNvCxnSpPr/>
            <p:nvPr/>
          </p:nvCxnSpPr>
          <p:spPr>
            <a:xfrm flipV="1">
              <a:off x="1676060" y="1145209"/>
              <a:ext cx="0" cy="121298"/>
            </a:xfrm>
            <a:prstGeom prst="line">
              <a:avLst/>
            </a:prstGeom>
            <a:solidFill>
              <a:srgbClr val="00B0F0"/>
            </a:solidFill>
            <a:ln w="25400" cap="flat" cmpd="sng" algn="ctr">
              <a:solidFill>
                <a:srgbClr val="00B0F0"/>
              </a:solidFill>
              <a:prstDash val="solid"/>
            </a:ln>
            <a:effectLst/>
          </p:spPr>
        </p:cxnSp>
        <p:cxnSp>
          <p:nvCxnSpPr>
            <p:cNvPr id="92" name="Straight Connector 91"/>
            <p:cNvCxnSpPr/>
            <p:nvPr/>
          </p:nvCxnSpPr>
          <p:spPr>
            <a:xfrm>
              <a:off x="1664268" y="1138876"/>
              <a:ext cx="88441" cy="46278"/>
            </a:xfrm>
            <a:prstGeom prst="line">
              <a:avLst/>
            </a:prstGeom>
            <a:solidFill>
              <a:srgbClr val="00B0F0"/>
            </a:solidFill>
            <a:ln w="25400" cap="flat" cmpd="sng" algn="ctr">
              <a:solidFill>
                <a:srgbClr val="00B0F0"/>
              </a:solidFill>
              <a:prstDash val="solid"/>
            </a:ln>
            <a:effectLst/>
          </p:spPr>
        </p:cxnSp>
        <p:sp>
          <p:nvSpPr>
            <p:cNvPr id="93" name="Oval 92"/>
            <p:cNvSpPr/>
            <p:nvPr/>
          </p:nvSpPr>
          <p:spPr>
            <a:xfrm>
              <a:off x="1688759" y="1275763"/>
              <a:ext cx="46715" cy="32638"/>
            </a:xfrm>
            <a:prstGeom prst="ellipse">
              <a:avLst/>
            </a:prstGeom>
            <a:solidFill>
              <a:srgbClr val="00B0F0"/>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200" b="0" i="0" u="none" strike="noStrike" kern="0" cap="none" spc="0" normalizeH="0" baseline="0" noProof="0">
                  <a:ln>
                    <a:noFill/>
                  </a:ln>
                  <a:solidFill>
                    <a:sysClr val="windowText" lastClr="000000"/>
                  </a:solidFill>
                  <a:effectLst/>
                  <a:uLnTx/>
                  <a:uFillTx/>
                  <a:latin typeface="Times New Roman"/>
                  <a:ea typeface="Times New Roman"/>
                  <a:cs typeface="+mn-cs"/>
                </a:rPr>
                <a:t> </a:t>
              </a:r>
            </a:p>
          </p:txBody>
        </p:sp>
        <p:cxnSp>
          <p:nvCxnSpPr>
            <p:cNvPr id="94" name="Straight Connector 93"/>
            <p:cNvCxnSpPr/>
            <p:nvPr/>
          </p:nvCxnSpPr>
          <p:spPr>
            <a:xfrm flipV="1">
              <a:off x="1735474" y="1178334"/>
              <a:ext cx="0" cy="121298"/>
            </a:xfrm>
            <a:prstGeom prst="line">
              <a:avLst/>
            </a:prstGeom>
            <a:solidFill>
              <a:srgbClr val="00B0F0"/>
            </a:solidFill>
            <a:ln w="25400" cap="flat" cmpd="sng" algn="ctr">
              <a:solidFill>
                <a:srgbClr val="00B0F0"/>
              </a:solidFill>
              <a:prstDash val="solid"/>
            </a:ln>
            <a:effectLst/>
          </p:spPr>
        </p:cxnSp>
      </p:grpSp>
      <p:pic>
        <p:nvPicPr>
          <p:cNvPr id="95" name="Afbeelding 94"/>
          <p:cNvPicPr>
            <a:picLocks noChangeAspect="1"/>
          </p:cNvPicPr>
          <p:nvPr/>
        </p:nvPicPr>
        <p:blipFill>
          <a:blip r:embed="rId6"/>
          <a:stretch>
            <a:fillRect/>
          </a:stretch>
        </p:blipFill>
        <p:spPr>
          <a:xfrm>
            <a:off x="120067" y="1133469"/>
            <a:ext cx="3251630" cy="1029512"/>
          </a:xfrm>
          <a:prstGeom prst="rect">
            <a:avLst/>
          </a:prstGeom>
        </p:spPr>
      </p:pic>
    </p:spTree>
    <p:extLst>
      <p:ext uri="{BB962C8B-B14F-4D97-AF65-F5344CB8AC3E}">
        <p14:creationId xmlns:p14="http://schemas.microsoft.com/office/powerpoint/2010/main" val="235670304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96238" y="468307"/>
            <a:ext cx="4055911" cy="1143000"/>
          </a:xfrm>
        </p:spPr>
        <p:txBody>
          <a:bodyPr/>
          <a:lstStyle/>
          <a:p>
            <a:r>
              <a:rPr lang="nl-NL" sz="2800" b="1" dirty="0" err="1">
                <a:solidFill>
                  <a:srgbClr val="53565A"/>
                </a:solidFill>
                <a:cs typeface="Arial Narrow"/>
              </a:rPr>
              <a:t>Blocs de</a:t>
            </a:r>
            <a:r>
              <a:rPr lang="nl-NL" sz="2800" b="1" dirty="0">
                <a:solidFill>
                  <a:srgbClr val="53565A"/>
                </a:solidFill>
                <a:cs typeface="Arial Narrow"/>
              </a:rPr>
              <a:t> construction </a:t>
            </a:r>
            <a:r>
              <a:rPr lang="nl-NL" sz="2800" b="1" dirty="0" err="1">
                <a:solidFill>
                  <a:srgbClr val="3F9C00"/>
                </a:solidFill>
                <a:cs typeface="Arial Narrow"/>
              </a:rPr>
              <a:t>pâturage</a:t>
            </a:r>
            <a:endParaRPr lang="nl-NL" sz="2800" b="1" dirty="0"/>
          </a:p>
        </p:txBody>
      </p:sp>
      <p:pic>
        <p:nvPicPr>
          <p:cNvPr id="3" name="Afbeelding 2"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549" y="1800721"/>
            <a:ext cx="1790997" cy="716188"/>
          </a:xfrm>
          <a:prstGeom prst="rect">
            <a:avLst/>
          </a:prstGeom>
        </p:spPr>
      </p:pic>
      <p:sp>
        <p:nvSpPr>
          <p:cNvPr id="4" name="Subtitel 2">
            <a:hlinkClick r:id="" action="ppaction://noaction"/>
          </p:cNvPr>
          <p:cNvSpPr txBox="1">
            <a:spLocks/>
          </p:cNvSpPr>
          <p:nvPr/>
        </p:nvSpPr>
        <p:spPr>
          <a:xfrm>
            <a:off x="872549" y="1899224"/>
            <a:ext cx="1790997" cy="617685"/>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a:ln>
                  <a:noFill/>
                </a:ln>
                <a:solidFill>
                  <a:prstClr val="white"/>
                </a:solidFill>
                <a:effectLst/>
                <a:uLnTx/>
                <a:uFillTx/>
                <a:latin typeface="Calibri"/>
                <a:ea typeface="+mn-ea"/>
                <a:cs typeface="Arial Narrow"/>
              </a:rPr>
              <a:t>Aliment d'appoint</a:t>
            </a:r>
          </a:p>
        </p:txBody>
      </p:sp>
      <p:pic>
        <p:nvPicPr>
          <p:cNvPr id="5" name="Afbeelding 4"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95849" y="1800721"/>
            <a:ext cx="1790997" cy="716188"/>
          </a:xfrm>
          <a:prstGeom prst="rect">
            <a:avLst/>
          </a:prstGeom>
        </p:spPr>
      </p:pic>
      <p:sp>
        <p:nvSpPr>
          <p:cNvPr id="6" name="Subtitel 2">
            <a:hlinkClick r:id="" action="ppaction://noaction"/>
          </p:cNvPr>
          <p:cNvSpPr txBox="1">
            <a:spLocks/>
          </p:cNvSpPr>
          <p:nvPr/>
        </p:nvSpPr>
        <p:spPr>
          <a:xfrm>
            <a:off x="6295849" y="1899224"/>
            <a:ext cx="1790997" cy="617685"/>
          </a:xfrm>
          <a:prstGeom prst="rect">
            <a:avLst/>
          </a:prstGeom>
        </p:spPr>
        <p:txBody>
          <a:bodyPr vert="horz" lIns="91440" tIns="45720" rIns="91440" bIns="45720" rtlCol="0">
            <a:normAutofit fontScale="85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err="1">
                <a:ln>
                  <a:noFill/>
                </a:ln>
                <a:solidFill>
                  <a:prstClr val="white"/>
                </a:solidFill>
                <a:effectLst/>
                <a:uLnTx/>
                <a:uFillTx/>
                <a:latin typeface="Calibri"/>
                <a:ea typeface="+mn-ea"/>
                <a:cs typeface="Arial Narrow"/>
              </a:rPr>
              <a:t>Comportement des vaches</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pic>
        <p:nvPicPr>
          <p:cNvPr id="7" name="Afbeelding 6">
            <a:hlinkClick r:id="" action="ppaction://noaction"/>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1065" y="1371038"/>
            <a:ext cx="1789200" cy="1145871"/>
          </a:xfrm>
          <a:prstGeom prst="rect">
            <a:avLst/>
          </a:prstGeom>
        </p:spPr>
      </p:pic>
      <p:sp>
        <p:nvSpPr>
          <p:cNvPr id="8" name="Subtitel 2">
            <a:hlinkClick r:id="" action="ppaction://noaction"/>
          </p:cNvPr>
          <p:cNvSpPr txBox="1">
            <a:spLocks/>
          </p:cNvSpPr>
          <p:nvPr/>
        </p:nvSpPr>
        <p:spPr>
          <a:xfrm>
            <a:off x="3609826" y="1899225"/>
            <a:ext cx="1790997" cy="725674"/>
          </a:xfrm>
          <a:prstGeom prst="rect">
            <a:avLst/>
          </a:prstGeom>
        </p:spPr>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a:ln>
                  <a:noFill/>
                </a:ln>
                <a:solidFill>
                  <a:prstClr val="white"/>
                </a:solidFill>
                <a:effectLst/>
                <a:uLnTx/>
                <a:uFillTx/>
                <a:latin typeface="Calibri"/>
                <a:ea typeface="+mn-ea"/>
                <a:cs typeface="Arial Narrow"/>
              </a:rPr>
              <a:t>Prise d'herbe</a:t>
            </a:r>
          </a:p>
        </p:txBody>
      </p:sp>
      <p:cxnSp>
        <p:nvCxnSpPr>
          <p:cNvPr id="9" name="Rechte verbindingslijn 8"/>
          <p:cNvCxnSpPr/>
          <p:nvPr/>
        </p:nvCxnSpPr>
        <p:spPr>
          <a:xfrm flipH="1">
            <a:off x="5556369" y="2202653"/>
            <a:ext cx="591141" cy="0"/>
          </a:xfrm>
          <a:prstGeom prst="line">
            <a:avLst/>
          </a:prstGeom>
          <a:ln w="38100">
            <a:solidFill>
              <a:srgbClr val="3F9C00"/>
            </a:solidFill>
            <a:tailEnd type="triangle" w="lg"/>
          </a:ln>
          <a:effectLst/>
        </p:spPr>
        <p:style>
          <a:lnRef idx="2">
            <a:schemeClr val="accent1"/>
          </a:lnRef>
          <a:fillRef idx="0">
            <a:schemeClr val="accent1"/>
          </a:fillRef>
          <a:effectRef idx="1">
            <a:schemeClr val="accent1"/>
          </a:effectRef>
          <a:fontRef idx="minor">
            <a:schemeClr val="tx1"/>
          </a:fontRef>
        </p:style>
      </p:cxnSp>
      <p:cxnSp>
        <p:nvCxnSpPr>
          <p:cNvPr id="10" name="Rechte verbindingslijn 9"/>
          <p:cNvCxnSpPr/>
          <p:nvPr/>
        </p:nvCxnSpPr>
        <p:spPr>
          <a:xfrm flipH="1">
            <a:off x="2809212" y="2202653"/>
            <a:ext cx="591141" cy="0"/>
          </a:xfrm>
          <a:prstGeom prst="line">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1" name="Gebogen verbindingslijn 24"/>
          <p:cNvCxnSpPr/>
          <p:nvPr/>
        </p:nvCxnSpPr>
        <p:spPr>
          <a:xfrm>
            <a:off x="1997364" y="2794000"/>
            <a:ext cx="1402989"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2" name="Gebogen verbindingslijn 24"/>
          <p:cNvCxnSpPr/>
          <p:nvPr/>
        </p:nvCxnSpPr>
        <p:spPr>
          <a:xfrm flipH="1">
            <a:off x="5556369" y="2794000"/>
            <a:ext cx="1163087" cy="461818"/>
          </a:xfrm>
          <a:prstGeom prst="straightConnector1">
            <a:avLst/>
          </a:prstGeom>
          <a:ln w="38100">
            <a:solidFill>
              <a:srgbClr val="3F9C00"/>
            </a:solidFill>
            <a:headEnd type="triangle" w="lg" len="med"/>
            <a:tailEnd type="none" w="lg"/>
          </a:ln>
          <a:effectLst/>
        </p:spPr>
        <p:style>
          <a:lnRef idx="2">
            <a:schemeClr val="accent1"/>
          </a:lnRef>
          <a:fillRef idx="0">
            <a:schemeClr val="accent1"/>
          </a:fillRef>
          <a:effectRef idx="1">
            <a:schemeClr val="accent1"/>
          </a:effectRef>
          <a:fontRef idx="minor">
            <a:schemeClr val="tx1"/>
          </a:fontRef>
        </p:style>
      </p:cxnSp>
      <p:cxnSp>
        <p:nvCxnSpPr>
          <p:cNvPr id="13" name="Gebogen verbindingslijn 24"/>
          <p:cNvCxnSpPr/>
          <p:nvPr/>
        </p:nvCxnSpPr>
        <p:spPr>
          <a:xfrm flipH="1">
            <a:off x="5556371" y="2794000"/>
            <a:ext cx="1474812" cy="1570182"/>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14" name="Afbeelding 13"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9826" y="2876758"/>
            <a:ext cx="1790997" cy="716188"/>
          </a:xfrm>
          <a:prstGeom prst="rect">
            <a:avLst/>
          </a:prstGeom>
        </p:spPr>
      </p:pic>
      <p:cxnSp>
        <p:nvCxnSpPr>
          <p:cNvPr id="15" name="Gebogen verbindingslijn 24"/>
          <p:cNvCxnSpPr/>
          <p:nvPr/>
        </p:nvCxnSpPr>
        <p:spPr>
          <a:xfrm flipH="1">
            <a:off x="5556369" y="2794000"/>
            <a:ext cx="1867358" cy="2632364"/>
          </a:xfrm>
          <a:prstGeom prst="straightConnector1">
            <a:avLst/>
          </a:prstGeom>
          <a:ln w="38100">
            <a:solidFill>
              <a:srgbClr val="3F9C00"/>
            </a:solidFill>
            <a:headEnd type="none" w="lg" len="med"/>
            <a:tailEnd type="triangle" w="lg"/>
          </a:ln>
          <a:effectLst/>
        </p:spPr>
        <p:style>
          <a:lnRef idx="2">
            <a:schemeClr val="accent1"/>
          </a:lnRef>
          <a:fillRef idx="0">
            <a:schemeClr val="accent1"/>
          </a:fillRef>
          <a:effectRef idx="1">
            <a:schemeClr val="accent1"/>
          </a:effectRef>
          <a:fontRef idx="minor">
            <a:schemeClr val="tx1"/>
          </a:fontRef>
        </p:style>
      </p:cxnSp>
      <p:sp>
        <p:nvSpPr>
          <p:cNvPr id="16" name="Subtitel 2">
            <a:hlinkClick r:id="rId5" action="ppaction://hlinksldjump"/>
          </p:cNvPr>
          <p:cNvSpPr txBox="1">
            <a:spLocks/>
          </p:cNvSpPr>
          <p:nvPr/>
        </p:nvSpPr>
        <p:spPr>
          <a:xfrm>
            <a:off x="3609826" y="2955581"/>
            <a:ext cx="1790997" cy="637365"/>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err="1">
                <a:ln>
                  <a:noFill/>
                </a:ln>
                <a:solidFill>
                  <a:prstClr val="white"/>
                </a:solidFill>
                <a:effectLst/>
                <a:uLnTx/>
                <a:uFillTx/>
                <a:latin typeface="Calibri"/>
                <a:ea typeface="+mn-ea"/>
                <a:cs typeface="Arial Narrow"/>
              </a:rPr>
              <a:t>Alimentation en</a:t>
            </a:r>
            <a:r>
              <a:rPr kumimoji="0" lang="nl-NL" sz="2400" b="0" i="0" u="none" strike="noStrike" kern="1200" cap="none" spc="0" normalizeH="0" baseline="0" noProof="0" dirty="0">
                <a:ln>
                  <a:noFill/>
                </a:ln>
                <a:solidFill>
                  <a:prstClr val="white"/>
                </a:solidFill>
                <a:effectLst/>
                <a:uLnTx/>
                <a:uFillTx/>
                <a:latin typeface="Calibri"/>
                <a:ea typeface="+mn-ea"/>
                <a:cs typeface="Arial Narrow"/>
              </a:rPr>
              <a:t> gazon</a:t>
            </a:r>
          </a:p>
        </p:txBody>
      </p:sp>
      <p:pic>
        <p:nvPicPr>
          <p:cNvPr id="17" name="Afbeelding 16" descr="blok-grijs.png">
            <a:hlinkClick r:id="rId5" action="ppaction://hlinksldjump"/>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3979475"/>
            <a:ext cx="1790997" cy="716188"/>
          </a:xfrm>
          <a:prstGeom prst="rect">
            <a:avLst/>
          </a:prstGeom>
        </p:spPr>
      </p:pic>
      <p:sp>
        <p:nvSpPr>
          <p:cNvPr id="18" name="Subtitel 2">
            <a:hlinkClick r:id="rId5" action="ppaction://hlinksldjump"/>
          </p:cNvPr>
          <p:cNvSpPr txBox="1">
            <a:spLocks/>
          </p:cNvSpPr>
          <p:nvPr/>
        </p:nvSpPr>
        <p:spPr>
          <a:xfrm>
            <a:off x="3609826" y="4058298"/>
            <a:ext cx="1790997" cy="637365"/>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nl-NL" sz="2400" b="0" i="0" u="none" strike="noStrike" kern="1200" cap="none" spc="0" normalizeH="0" baseline="0" noProof="0" dirty="0" err="1">
                <a:ln>
                  <a:noFill/>
                </a:ln>
                <a:solidFill>
                  <a:prstClr val="white"/>
                </a:solidFill>
                <a:effectLst/>
                <a:uLnTx/>
                <a:uFillTx/>
                <a:latin typeface="Calibri"/>
                <a:ea typeface="+mn-ea"/>
                <a:cs typeface="Arial Narrow"/>
              </a:rPr>
              <a:t>Croissance de l'</a:t>
            </a:r>
            <a:r>
              <a:rPr kumimoji="0" lang="nl-NL" sz="2400" b="0" i="0" u="none" strike="noStrike" kern="1200" cap="none" spc="0" normalizeH="0" baseline="0" noProof="0" dirty="0">
                <a:ln>
                  <a:noFill/>
                </a:ln>
                <a:solidFill>
                  <a:prstClr val="white"/>
                </a:solidFill>
                <a:effectLst/>
                <a:uLnTx/>
                <a:uFillTx/>
                <a:latin typeface="Calibri"/>
                <a:ea typeface="+mn-ea"/>
                <a:cs typeface="Arial Narrow"/>
              </a:rPr>
              <a:t>herbe </a:t>
            </a:r>
          </a:p>
        </p:txBody>
      </p:sp>
      <p:pic>
        <p:nvPicPr>
          <p:cNvPr id="19" name="Afbeelding 18" descr="blok-grijs.png">
            <a:hlinkClick r:id="" action="ppaction://noaction"/>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8421" y="5076555"/>
            <a:ext cx="1790997" cy="716188"/>
          </a:xfrm>
          <a:prstGeom prst="rect">
            <a:avLst/>
          </a:prstGeom>
        </p:spPr>
      </p:pic>
      <p:sp>
        <p:nvSpPr>
          <p:cNvPr id="20" name="Subtitel 2">
            <a:hlinkClick r:id="" action="ppaction://noaction"/>
          </p:cNvPr>
          <p:cNvSpPr txBox="1">
            <a:spLocks/>
          </p:cNvSpPr>
          <p:nvPr/>
        </p:nvSpPr>
        <p:spPr>
          <a:xfrm>
            <a:off x="3598421" y="5155378"/>
            <a:ext cx="1790997" cy="6373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Arial Narrow"/>
              </a:rPr>
              <a:t>Sol</a:t>
            </a:r>
            <a:endParaRPr kumimoji="0" lang="nl-NL" sz="2400" b="0" i="0" u="none" strike="noStrike" kern="1200" cap="none" spc="0" normalizeH="0" baseline="0" noProof="0" dirty="0">
              <a:ln>
                <a:noFill/>
              </a:ln>
              <a:solidFill>
                <a:prstClr val="white"/>
              </a:solidFill>
              <a:effectLst/>
              <a:uLnTx/>
              <a:uFillTx/>
              <a:latin typeface="Calibri"/>
              <a:ea typeface="+mn-ea"/>
              <a:cs typeface="Arial Narrow"/>
            </a:endParaRPr>
          </a:p>
        </p:txBody>
      </p:sp>
      <p:cxnSp>
        <p:nvCxnSpPr>
          <p:cNvPr id="21" name="Rechte verbindingslijn 20"/>
          <p:cNvCxnSpPr/>
          <p:nvPr/>
        </p:nvCxnSpPr>
        <p:spPr>
          <a:xfrm rot="5400000" flipH="1">
            <a:off x="4387272" y="268846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2" name="Rechte verbindingslijn 21"/>
          <p:cNvCxnSpPr/>
          <p:nvPr/>
        </p:nvCxnSpPr>
        <p:spPr>
          <a:xfrm rot="5400000" flipH="1">
            <a:off x="4387272" y="378482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cxnSp>
        <p:nvCxnSpPr>
          <p:cNvPr id="23" name="Rechte verbindingslijn 22"/>
          <p:cNvCxnSpPr/>
          <p:nvPr/>
        </p:nvCxnSpPr>
        <p:spPr>
          <a:xfrm rot="5400000" flipH="1">
            <a:off x="4376418" y="4881907"/>
            <a:ext cx="273845" cy="0"/>
          </a:xfrm>
          <a:prstGeom prst="line">
            <a:avLst/>
          </a:prstGeom>
          <a:ln w="38100">
            <a:solidFill>
              <a:srgbClr val="3F9C00"/>
            </a:solidFill>
            <a:headEnd type="triangle" w="lg" len="med"/>
            <a:tailEnd type="triangle" w="lg"/>
          </a:ln>
          <a:effectLst/>
        </p:spPr>
        <p:style>
          <a:lnRef idx="2">
            <a:schemeClr val="accent1"/>
          </a:lnRef>
          <a:fillRef idx="0">
            <a:schemeClr val="accent1"/>
          </a:fillRef>
          <a:effectRef idx="1">
            <a:schemeClr val="accent1"/>
          </a:effectRef>
          <a:fontRef idx="minor">
            <a:schemeClr val="tx1"/>
          </a:fontRef>
        </p:style>
      </p:cxnSp>
      <p:pic>
        <p:nvPicPr>
          <p:cNvPr id="24" name="Afbeelding 23">
            <a:hlinkClick r:id="" action="ppaction://noaction"/>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9125" y="5901637"/>
            <a:ext cx="762000" cy="499378"/>
          </a:xfrm>
          <a:prstGeom prst="rect">
            <a:avLst/>
          </a:prstGeom>
        </p:spPr>
      </p:pic>
      <p:pic>
        <p:nvPicPr>
          <p:cNvPr id="25" name="Afbeelding 24">
            <a:hlinkClick r:id="" action="ppaction://hlinkshowjump?jump=nextslide"/>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0395" y="5901637"/>
            <a:ext cx="413827" cy="499378"/>
          </a:xfrm>
          <a:prstGeom prst="rect">
            <a:avLst/>
          </a:prstGeom>
        </p:spPr>
      </p:pic>
      <p:pic>
        <p:nvPicPr>
          <p:cNvPr id="26" name="Afbeelding 25">
            <a:hlinkClick r:id="" action="ppaction://hlinkshowjump?jump=previousslide"/>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66028" y="5901637"/>
            <a:ext cx="413827" cy="499377"/>
          </a:xfrm>
          <a:prstGeom prst="rect">
            <a:avLst/>
          </a:prstGeom>
        </p:spPr>
      </p:pic>
      <p:pic>
        <p:nvPicPr>
          <p:cNvPr id="27" name="Afbeelding 26" descr="LOGO-AmazingGrazing-RGB-6x.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818" y="128898"/>
            <a:ext cx="2054370" cy="1376150"/>
          </a:xfrm>
          <a:prstGeom prst="rect">
            <a:avLst/>
          </a:prstGeom>
        </p:spPr>
      </p:pic>
      <p:sp>
        <p:nvSpPr>
          <p:cNvPr id="28" name="Rechthoek 27"/>
          <p:cNvSpPr/>
          <p:nvPr/>
        </p:nvSpPr>
        <p:spPr>
          <a:xfrm>
            <a:off x="245818" y="2929061"/>
            <a:ext cx="2971464"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nl-NL" sz="1400" b="0" i="0" u="none" strike="noStrike" kern="1200" cap="none" spc="0" normalizeH="0" baseline="0" noProof="0" dirty="0" err="1">
                <a:ln>
                  <a:noFill/>
                </a:ln>
                <a:solidFill>
                  <a:prstClr val="black"/>
                </a:solidFill>
                <a:effectLst/>
                <a:uLnTx/>
                <a:uFillTx/>
                <a:latin typeface="Calibri"/>
                <a:ea typeface="+mn-ea"/>
                <a:cs typeface="+mn-cs"/>
              </a:rPr>
              <a:t>Trouver des solutions pour le pâturage</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Traduire en connaissances, outils de gestion et systèmes de pâturage</a:t>
            </a: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err="1">
                <a:ln>
                  <a:noFill/>
                </a:ln>
                <a:solidFill>
                  <a:prstClr val="black"/>
                </a:solidFill>
                <a:effectLst/>
                <a:uLnTx/>
                <a:uFillTx/>
                <a:latin typeface="Calibri"/>
                <a:ea typeface="+mn-ea"/>
                <a:cs typeface="+mn-cs"/>
              </a:rPr>
              <a:t>Stimule</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l'utilisation</a:t>
            </a:r>
            <a:r>
              <a:rPr kumimoji="0" lang="nl-NL" sz="1800" b="1" i="0" u="none" strike="noStrike" kern="1200" cap="none" spc="0" normalizeH="0" baseline="0" noProof="0" dirty="0">
                <a:ln>
                  <a:noFill/>
                </a:ln>
                <a:solidFill>
                  <a:prstClr val="black"/>
                </a:solidFill>
                <a:effectLst/>
                <a:uLnTx/>
                <a:uFillTx/>
                <a:latin typeface="Calibri"/>
                <a:ea typeface="+mn-ea"/>
                <a:cs typeface="+mn-cs"/>
              </a:rPr>
              <a:t> et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le</a:t>
            </a:r>
            <a:r>
              <a:rPr kumimoji="0" lang="nl-NL" sz="1800" b="1" i="0" u="none" strike="noStrike" kern="1200" cap="none" spc="0" normalizeH="0" baseline="0" noProof="0" dirty="0">
                <a:ln>
                  <a:noFill/>
                </a:ln>
                <a:solidFill>
                  <a:prstClr val="black"/>
                </a:solidFill>
                <a:effectLst/>
                <a:uLnTx/>
                <a:uFillTx/>
                <a:latin typeface="Calibri"/>
                <a:ea typeface="+mn-ea"/>
                <a:cs typeface="+mn-cs"/>
              </a:rPr>
              <a:t> développement du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pâturage</a:t>
            </a:r>
            <a:r>
              <a:rPr kumimoji="0" lang="nl-NL" sz="1800" b="1" i="0" u="none" strike="noStrike" kern="1200" cap="none" spc="0" normalizeH="0" baseline="0" noProof="0" dirty="0">
                <a:ln>
                  <a:noFill/>
                </a:ln>
                <a:solidFill>
                  <a:prstClr val="black"/>
                </a:solidFill>
                <a:effectLst/>
                <a:uLnTx/>
                <a:uFillTx/>
                <a:latin typeface="Calibri"/>
                <a:ea typeface="+mn-ea"/>
                <a:cs typeface="+mn-cs"/>
              </a:rPr>
              <a:t> aux Pays-Bas, dans le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cadre</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d’un</a:t>
            </a:r>
            <a:r>
              <a:rPr kumimoji="0" lang="nl-NL" sz="1800" b="1" i="0" u="none" strike="noStrike" kern="1200" cap="none" spc="0" normalizeH="0" baseline="0" noProof="0" dirty="0">
                <a:ln>
                  <a:noFill/>
                </a:ln>
                <a:solidFill>
                  <a:prstClr val="black"/>
                </a:solidFill>
                <a:effectLst/>
                <a:uLnTx/>
                <a:uFillTx/>
                <a:latin typeface="Calibri"/>
                <a:ea typeface="+mn-ea"/>
                <a:cs typeface="+mn-cs"/>
              </a:rPr>
              <a:t>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artisanat</a:t>
            </a:r>
            <a:r>
              <a:rPr kumimoji="0" lang="nl-NL" sz="1800" b="1" i="0" u="none" strike="noStrike" kern="1200" cap="none" spc="0" normalizeH="0" baseline="0" noProof="0" dirty="0">
                <a:ln>
                  <a:noFill/>
                </a:ln>
                <a:solidFill>
                  <a:prstClr val="black"/>
                </a:solidFill>
                <a:effectLst/>
                <a:uLnTx/>
                <a:uFillTx/>
                <a:latin typeface="Calibri"/>
                <a:ea typeface="+mn-ea"/>
                <a:cs typeface="+mn-cs"/>
              </a:rPr>
              <a:t> moderne,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maintenant</a:t>
            </a:r>
            <a:r>
              <a:rPr kumimoji="0" lang="nl-NL" sz="1800" b="1" i="0" u="none" strike="noStrike" kern="1200" cap="none" spc="0" normalizeH="0" baseline="0" noProof="0" dirty="0">
                <a:ln>
                  <a:noFill/>
                </a:ln>
                <a:solidFill>
                  <a:prstClr val="black"/>
                </a:solidFill>
                <a:effectLst/>
                <a:uLnTx/>
                <a:uFillTx/>
                <a:latin typeface="Calibri"/>
                <a:ea typeface="+mn-ea"/>
                <a:cs typeface="+mn-cs"/>
              </a:rPr>
              <a:t> et à </a:t>
            </a:r>
            <a:r>
              <a:rPr kumimoji="0" lang="nl-NL" sz="1800" b="1" i="0" u="none" strike="noStrike" kern="1200" cap="none" spc="0" normalizeH="0" baseline="0" noProof="0" dirty="0" err="1">
                <a:ln>
                  <a:noFill/>
                </a:ln>
                <a:solidFill>
                  <a:prstClr val="black"/>
                </a:solidFill>
                <a:effectLst/>
                <a:uLnTx/>
                <a:uFillTx/>
                <a:latin typeface="Calibri"/>
                <a:ea typeface="+mn-ea"/>
                <a:cs typeface="+mn-cs"/>
              </a:rPr>
              <a:t>l'avenir</a:t>
            </a:r>
            <a:r>
              <a:rPr kumimoji="0" lang="nl-NL" sz="1800" b="1" i="0" u="none" strike="noStrike" kern="1200" cap="none" spc="0" normalizeH="0" baseline="0" noProof="0" dirty="0">
                <a:ln>
                  <a:noFill/>
                </a:ln>
                <a:solidFill>
                  <a:prstClr val="black"/>
                </a:solidFill>
                <a:effectLst/>
                <a:uLnTx/>
                <a:uFillTx/>
                <a:latin typeface="Calibri"/>
                <a:ea typeface="+mn-ea"/>
                <a:cs typeface="+mn-cs"/>
              </a:rPr>
              <a:t>.</a:t>
            </a:r>
          </a:p>
        </p:txBody>
      </p:sp>
    </p:spTree>
    <p:custDataLst>
      <p:tags r:id="rId1"/>
    </p:custDataLst>
    <p:extLst>
      <p:ext uri="{BB962C8B-B14F-4D97-AF65-F5344CB8AC3E}">
        <p14:creationId xmlns:p14="http://schemas.microsoft.com/office/powerpoint/2010/main" val="20774387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Belgique</a:t>
            </a:r>
          </a:p>
        </p:txBody>
      </p:sp>
      <p:sp>
        <p:nvSpPr>
          <p:cNvPr id="4" name="Titel 3"/>
          <p:cNvSpPr>
            <a:spLocks noGrp="1"/>
          </p:cNvSpPr>
          <p:nvPr>
            <p:ph type="ctrTitle"/>
          </p:nvPr>
        </p:nvSpPr>
        <p:spPr/>
        <p:txBody>
          <a:bodyPr/>
          <a:lstStyle/>
          <a:p>
            <a:endParaRPr lang="nl-NL"/>
          </a:p>
        </p:txBody>
      </p:sp>
    </p:spTree>
    <p:extLst>
      <p:ext uri="{BB962C8B-B14F-4D97-AF65-F5344CB8AC3E}">
        <p14:creationId xmlns:p14="http://schemas.microsoft.com/office/powerpoint/2010/main" val="36271225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1362204-5CA9-4B86-8EAE-435D2268F2C6}"/>
              </a:ext>
            </a:extLst>
          </p:cNvPr>
          <p:cNvSpPr>
            <a:spLocks noGrp="1" noChangeArrowheads="1"/>
          </p:cNvSpPr>
          <p:nvPr>
            <p:ph type="title"/>
          </p:nvPr>
        </p:nvSpPr>
        <p:spPr>
          <a:xfrm>
            <a:off x="240700" y="2058460"/>
            <a:ext cx="8796620" cy="1606016"/>
          </a:xfrm>
          <a:noFill/>
        </p:spPr>
        <p:txBody>
          <a:bodyPr/>
          <a:lstStyle/>
          <a:p>
            <a:pPr algn="l" eaLnBrk="1" hangingPunct="1"/>
            <a:r>
              <a:rPr lang="fr-FR" altLang="nl-NL" sz="2800" b="1" dirty="0">
                <a:solidFill>
                  <a:schemeClr val="tx1">
                    <a:lumMod val="95000"/>
                    <a:lumOff val="5000"/>
                  </a:schemeClr>
                </a:solidFill>
                <a:latin typeface="+mn-lt"/>
              </a:rPr>
              <a:t>Légumineuses tempérées : </a:t>
            </a:r>
            <a:br>
              <a:rPr lang="fr-FR" altLang="nl-NL" sz="2800" b="1" dirty="0">
                <a:solidFill>
                  <a:schemeClr val="tx1">
                    <a:lumMod val="95000"/>
                    <a:lumOff val="5000"/>
                  </a:schemeClr>
                </a:solidFill>
                <a:latin typeface="+mn-lt"/>
              </a:rPr>
            </a:br>
            <a:r>
              <a:rPr lang="fr-FR" altLang="nl-NL" sz="2800" b="1" dirty="0">
                <a:solidFill>
                  <a:schemeClr val="tx1">
                    <a:lumMod val="95000"/>
                    <a:lumOff val="5000"/>
                  </a:schemeClr>
                </a:solidFill>
                <a:latin typeface="+mn-lt"/>
              </a:rPr>
              <a:t>espèces-clés pour des mélanges tempérés durables en Belgique</a:t>
            </a:r>
            <a:endParaRPr lang="fr-FR" altLang="nl-NL" sz="2800" dirty="0">
              <a:solidFill>
                <a:schemeClr val="tx1">
                  <a:lumMod val="95000"/>
                  <a:lumOff val="5000"/>
                </a:schemeClr>
              </a:solidFill>
              <a:latin typeface="+mn-lt"/>
            </a:endParaRPr>
          </a:p>
        </p:txBody>
      </p:sp>
      <p:sp>
        <p:nvSpPr>
          <p:cNvPr id="4099" name="Rectangle 3">
            <a:extLst>
              <a:ext uri="{FF2B5EF4-FFF2-40B4-BE49-F238E27FC236}">
                <a16:creationId xmlns:a16="http://schemas.microsoft.com/office/drawing/2014/main" id="{442639BE-32BB-4EF9-A421-01F792EF748F}"/>
              </a:ext>
            </a:extLst>
          </p:cNvPr>
          <p:cNvSpPr>
            <a:spLocks noGrp="1" noChangeArrowheads="1"/>
          </p:cNvSpPr>
          <p:nvPr>
            <p:ph type="subTitle" idx="4294967295"/>
          </p:nvPr>
        </p:nvSpPr>
        <p:spPr>
          <a:xfrm>
            <a:off x="0" y="4069080"/>
            <a:ext cx="9144000" cy="1706880"/>
          </a:xfrm>
          <a:prstGeom prst="rect">
            <a:avLst/>
          </a:prstGeom>
          <a:solidFill>
            <a:srgbClr val="FFCC99">
              <a:alpha val="41176"/>
            </a:srgbClr>
          </a:solidFill>
        </p:spPr>
        <p:txBody>
          <a:bodyPr/>
          <a:lstStyle/>
          <a:p>
            <a:pPr eaLnBrk="1" hangingPunct="1"/>
            <a:r>
              <a:rPr lang="en-GB" altLang="nl-NL" sz="2400" b="1" dirty="0">
                <a:latin typeface="Times New Roman" panose="02020603050405020304" pitchFamily="18" charset="0"/>
              </a:rPr>
              <a:t>Peeters A.</a:t>
            </a:r>
            <a:r>
              <a:rPr lang="en-GB" altLang="nl-NL" sz="2400" b="1" baseline="30000" dirty="0">
                <a:latin typeface="Times New Roman" panose="02020603050405020304" pitchFamily="18" charset="0"/>
              </a:rPr>
              <a:t> 1</a:t>
            </a:r>
            <a:r>
              <a:rPr lang="en-GB" altLang="nl-NL" sz="2400" b="1" dirty="0">
                <a:latin typeface="Times New Roman" panose="02020603050405020304" pitchFamily="18" charset="0"/>
              </a:rPr>
              <a:t>, </a:t>
            </a:r>
            <a:r>
              <a:rPr lang="en-GB" altLang="nl-NL" sz="2400" b="1" dirty="0" err="1">
                <a:latin typeface="Times New Roman" panose="02020603050405020304" pitchFamily="18" charset="0"/>
              </a:rPr>
              <a:t>Parente</a:t>
            </a:r>
            <a:r>
              <a:rPr lang="en-GB" altLang="nl-NL" sz="2400" b="1" dirty="0">
                <a:latin typeface="Times New Roman" panose="02020603050405020304" pitchFamily="18" charset="0"/>
              </a:rPr>
              <a:t> G.</a:t>
            </a:r>
            <a:r>
              <a:rPr lang="en-GB" altLang="nl-NL" sz="2400" b="1" baseline="30000" dirty="0">
                <a:latin typeface="Times New Roman" panose="02020603050405020304" pitchFamily="18" charset="0"/>
              </a:rPr>
              <a:t> 2</a:t>
            </a:r>
            <a:r>
              <a:rPr lang="en-GB" altLang="nl-NL" sz="2400" b="1" dirty="0">
                <a:latin typeface="Times New Roman" panose="02020603050405020304" pitchFamily="18" charset="0"/>
              </a:rPr>
              <a:t> et Le Gall A.</a:t>
            </a:r>
            <a:r>
              <a:rPr lang="en-GB" altLang="nl-NL" sz="2400" b="1" baseline="30000" dirty="0">
                <a:latin typeface="Times New Roman" panose="02020603050405020304" pitchFamily="18" charset="0"/>
              </a:rPr>
              <a:t> 3</a:t>
            </a:r>
            <a:endParaRPr lang="en-GB" altLang="nl-NL" sz="2400" b="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1 </a:t>
            </a:r>
            <a:r>
              <a:rPr lang="en-GB" altLang="nl-NL" sz="2400" b="1" i="1" dirty="0">
                <a:latin typeface="Times New Roman" panose="02020603050405020304" pitchFamily="18" charset="0"/>
              </a:rPr>
              <a:t>Unit of Grassland Ecology, UCL, Belgique</a:t>
            </a:r>
          </a:p>
          <a:p>
            <a:pPr eaLnBrk="1" hangingPunct="1"/>
            <a:r>
              <a:rPr lang="es-ES" altLang="nl-NL" sz="2400" b="1" i="1" baseline="30000" dirty="0">
                <a:latin typeface="Times New Roman" panose="02020603050405020304" pitchFamily="18" charset="0"/>
              </a:rPr>
              <a:t>	2 </a:t>
            </a:r>
            <a:r>
              <a:rPr lang="es-ES" altLang="nl-NL" sz="2400" b="1" i="1" dirty="0">
                <a:latin typeface="Times New Roman" panose="02020603050405020304" pitchFamily="18" charset="0"/>
              </a:rPr>
              <a:t>ERSA, </a:t>
            </a:r>
            <a:r>
              <a:rPr lang="es-ES" altLang="nl-NL" sz="2400" b="1" i="1" dirty="0" err="1">
                <a:latin typeface="Times New Roman" panose="02020603050405020304" pitchFamily="18" charset="0"/>
              </a:rPr>
              <a:t>Italie</a:t>
            </a:r>
            <a:endParaRPr lang="es-ES" altLang="nl-NL" sz="2400" b="1" i="1" dirty="0">
              <a:latin typeface="Times New Roman" panose="02020603050405020304" pitchFamily="18" charset="0"/>
            </a:endParaRPr>
          </a:p>
          <a:p>
            <a:pPr eaLnBrk="1" hangingPunct="1"/>
            <a:r>
              <a:rPr lang="en-GB" altLang="nl-NL" sz="2400" b="1" i="1" baseline="30000" dirty="0">
                <a:latin typeface="Times New Roman" panose="02020603050405020304" pitchFamily="18" charset="0"/>
              </a:rPr>
              <a:t>	3</a:t>
            </a:r>
            <a:r>
              <a:rPr lang="en-GB" altLang="nl-NL" sz="2400" b="1" i="1" dirty="0">
                <a:latin typeface="Times New Roman" panose="02020603050405020304" pitchFamily="18" charset="0"/>
              </a:rPr>
              <a:t> </a:t>
            </a:r>
            <a:r>
              <a:rPr lang="en-GB" altLang="nl-NL" sz="2400" b="1" i="1" dirty="0" err="1">
                <a:latin typeface="Times New Roman" panose="02020603050405020304" pitchFamily="18" charset="0"/>
              </a:rPr>
              <a:t>Institut</a:t>
            </a:r>
            <a:r>
              <a:rPr lang="en-GB" altLang="nl-NL" sz="2400" b="1" i="1" dirty="0">
                <a:latin typeface="Times New Roman" panose="02020603050405020304" pitchFamily="18" charset="0"/>
              </a:rPr>
              <a:t> de </a:t>
            </a:r>
            <a:r>
              <a:rPr lang="en-GB" altLang="nl-NL" sz="2400" b="1" i="1" dirty="0" err="1">
                <a:latin typeface="Times New Roman" panose="02020603050405020304" pitchFamily="18" charset="0"/>
              </a:rPr>
              <a:t>l</a:t>
            </a:r>
            <a:r>
              <a:rPr lang="en-GB" altLang="fr-FR" sz="2400" b="1" i="1" dirty="0" err="1"/>
              <a:t>'</a:t>
            </a:r>
            <a:r>
              <a:rPr lang="en-GB" altLang="ja-JP" sz="2400" b="1" i="1" dirty="0" err="1">
                <a:latin typeface="Times New Roman" panose="02020603050405020304" pitchFamily="18" charset="0"/>
              </a:rPr>
              <a:t>Elevage</a:t>
            </a:r>
            <a:r>
              <a:rPr lang="en-GB" altLang="ja-JP" sz="2400" b="1" i="1" dirty="0">
                <a:latin typeface="Times New Roman" panose="02020603050405020304" pitchFamily="18" charset="0"/>
              </a:rPr>
              <a:t>, France</a:t>
            </a:r>
            <a:endParaRPr lang="fr-FR" altLang="nl-NL" sz="2400" b="1" i="1" dirty="0">
              <a:latin typeface="Times New Roman" panose="02020603050405020304" pitchFamily="18" charset="0"/>
            </a:endParaRPr>
          </a:p>
        </p:txBody>
      </p:sp>
    </p:spTree>
    <p:extLst>
      <p:ext uri="{BB962C8B-B14F-4D97-AF65-F5344CB8AC3E}">
        <p14:creationId xmlns:p14="http://schemas.microsoft.com/office/powerpoint/2010/main" val="366383968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a:extLst>
              <a:ext uri="{FF2B5EF4-FFF2-40B4-BE49-F238E27FC236}">
                <a16:creationId xmlns:a16="http://schemas.microsoft.com/office/drawing/2014/main" id="{DCE663BD-7BA4-4D1C-B765-4C22595C39CC}"/>
              </a:ext>
            </a:extLst>
          </p:cNvPr>
          <p:cNvSpPr txBox="1">
            <a:spLocks noChangeArrowheads="1"/>
          </p:cNvSpPr>
          <p:nvPr/>
        </p:nvSpPr>
        <p:spPr bwMode="auto">
          <a:xfrm>
            <a:off x="190500" y="1265382"/>
            <a:ext cx="8953500" cy="427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Intérêt</a:t>
            </a:r>
            <a:r>
              <a:rPr kumimoji="0" lang="en-GB" altLang="nl-NL" sz="2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8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renouvelé</a:t>
            </a:r>
            <a:r>
              <a:rPr kumimoji="0" lang="en-GB" altLang="nl-NL" sz="2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pour les légumineuses fourragères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Programmes de recherche européens récents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LEGSIL  </a:t>
            </a:r>
            <a:r>
              <a:rPr kumimoji="0" lang="en-GB" altLang="fr-FR"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Légumineuses</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à ensilage pour la production animale</a:t>
            </a:r>
            <a:r>
              <a:rPr kumimoji="0" lang="en-GB" altLang="fr-FR"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1997-2001 </a:t>
            </a:r>
            <a:endParaRPr kumimoji="0" lang="en-GB" altLang="nl-NL" sz="2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LEGGRAZE  </a:t>
            </a:r>
            <a:r>
              <a:rPr kumimoji="0" lang="en-GB" altLang="fr-FR"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Production animale à faibles intrants à base de légumineuses fourragères pour systèmes de pâturage</a:t>
            </a:r>
            <a:r>
              <a:rPr kumimoji="0" lang="en-GB" altLang="fr-FR"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2001-2005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285750" marR="0" lvl="0"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Réseau européen de recherche : </a:t>
            </a:r>
          </a:p>
          <a:p>
            <a:pPr marL="285750" marR="0" lvl="0" indent="-28575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28700" marR="0" lvl="1" indent="-285750" algn="l" defTabSz="914400" rtl="0" eaLnBrk="0" fontAlgn="base" latinLnBrk="0" hangingPunct="0">
              <a:lnSpc>
                <a:spcPct val="100000"/>
              </a:lnSpc>
              <a:spcBef>
                <a:spcPct val="0"/>
              </a:spcBef>
              <a:spcAft>
                <a:spcPct val="0"/>
              </a:spcAft>
              <a:buClrTx/>
              <a:buSzTx/>
              <a:buFontTx/>
              <a:buChar char="–"/>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Action COST 852 </a:t>
            </a:r>
            <a:r>
              <a:rPr kumimoji="0" lang="en-GB" altLang="fr-FR"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Systèmes fourragers de qualité à base de légumineuses pour milieux contrastés</a:t>
            </a:r>
            <a:r>
              <a:rPr kumimoji="0" lang="en-GB" altLang="fr-FR"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t>
            </a: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2001-2006</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ctrTitle"/>
          </p:nvPr>
        </p:nvSpPr>
        <p:spPr>
          <a:xfrm>
            <a:off x="664308" y="710630"/>
            <a:ext cx="6687837" cy="462387"/>
          </a:xfrm>
        </p:spPr>
        <p:txBody>
          <a:bodyPr/>
          <a:lstStyle/>
          <a:p>
            <a:r>
              <a:rPr lang="nl-NL" sz="2000" dirty="0" err="1"/>
              <a:t>Introduction</a:t>
            </a:r>
            <a:endParaRPr lang="nl-NL" sz="2000" dirty="0"/>
          </a:p>
        </p:txBody>
      </p:sp>
    </p:spTree>
    <p:extLst>
      <p:ext uri="{BB962C8B-B14F-4D97-AF65-F5344CB8AC3E}">
        <p14:creationId xmlns:p14="http://schemas.microsoft.com/office/powerpoint/2010/main" val="41963250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C2A8A72-A1B6-4657-926A-CCFDBBF31A22}"/>
              </a:ext>
            </a:extLst>
          </p:cNvPr>
          <p:cNvSpPr>
            <a:spLocks noGrp="1" noChangeArrowheads="1"/>
          </p:cNvSpPr>
          <p:nvPr>
            <p:ph type="title"/>
          </p:nvPr>
        </p:nvSpPr>
        <p:spPr/>
        <p:txBody>
          <a:bodyPr/>
          <a:lstStyle/>
          <a:p>
            <a:pPr algn="l" eaLnBrk="1" hangingPunct="1"/>
            <a:r>
              <a:rPr lang="fr-FR" altLang="nl-NL" sz="2800" b="1" dirty="0" err="1">
                <a:solidFill>
                  <a:schemeClr val="tx1"/>
                </a:solidFill>
                <a:latin typeface="+mn-lt"/>
              </a:rPr>
              <a:t>Espèce</a:t>
            </a:r>
            <a:endParaRPr lang="fr-FR" altLang="nl-NL" sz="2800" b="1" dirty="0">
              <a:solidFill>
                <a:schemeClr val="tx1"/>
              </a:solidFill>
              <a:latin typeface="+mn-lt"/>
            </a:endParaRPr>
          </a:p>
        </p:txBody>
      </p:sp>
      <p:sp>
        <p:nvSpPr>
          <p:cNvPr id="3" name="Tijdelijke aanduiding voor inhoud 2"/>
          <p:cNvSpPr>
            <a:spLocks noGrp="1"/>
          </p:cNvSpPr>
          <p:nvPr>
            <p:ph idx="1"/>
          </p:nvPr>
        </p:nvSpPr>
        <p:spPr>
          <a:xfrm>
            <a:off x="628650" y="1576243"/>
            <a:ext cx="7886700" cy="4351338"/>
          </a:xfrm>
        </p:spPr>
        <p:txBody>
          <a:bodyPr/>
          <a:lstStyle/>
          <a:p>
            <a:r>
              <a:rPr lang="en-GB" altLang="nl-NL" sz="2400" b="1" dirty="0"/>
              <a:t>Trèfle blanc (</a:t>
            </a:r>
            <a:r>
              <a:rPr lang="en-GB" altLang="nl-NL" sz="2400" b="1" i="1" dirty="0" err="1"/>
              <a:t>Trifolium repens</a:t>
            </a:r>
            <a:r>
              <a:rPr lang="en-GB" altLang="nl-NL" sz="2400" b="1" dirty="0"/>
              <a:t>)</a:t>
            </a:r>
          </a:p>
          <a:p>
            <a:r>
              <a:rPr lang="en-GB" altLang="nl-NL" sz="2400" b="1" dirty="0"/>
              <a:t>Trèfle rouge (</a:t>
            </a:r>
            <a:r>
              <a:rPr lang="en-GB" altLang="nl-NL" sz="2400" b="1" i="1" dirty="0" err="1"/>
              <a:t>Trifolium pratense</a:t>
            </a:r>
            <a:r>
              <a:rPr lang="en-GB" altLang="nl-NL" sz="2400" b="1" dirty="0"/>
              <a:t>)</a:t>
            </a:r>
          </a:p>
          <a:p>
            <a:r>
              <a:rPr lang="en-GB" altLang="nl-NL" sz="2400" b="1" dirty="0" err="1"/>
              <a:t>Luzerne</a:t>
            </a:r>
            <a:r>
              <a:rPr lang="en-GB" altLang="nl-NL" sz="2400" b="1" dirty="0"/>
              <a:t> (</a:t>
            </a:r>
            <a:r>
              <a:rPr lang="en-GB" altLang="nl-NL" sz="2400" b="1" i="1" dirty="0"/>
              <a:t>Medicago sativa</a:t>
            </a:r>
            <a:r>
              <a:rPr lang="en-GB" altLang="nl-NL" sz="2400" b="1" dirty="0"/>
              <a:t>)</a:t>
            </a:r>
            <a:endParaRPr lang="nl-NL" sz="2400" dirty="0"/>
          </a:p>
        </p:txBody>
      </p:sp>
      <p:grpSp>
        <p:nvGrpSpPr>
          <p:cNvPr id="8196" name="Group 9">
            <a:extLst>
              <a:ext uri="{FF2B5EF4-FFF2-40B4-BE49-F238E27FC236}">
                <a16:creationId xmlns:a16="http://schemas.microsoft.com/office/drawing/2014/main" id="{490D7BB9-3A64-491D-935E-8C40582E436B}"/>
              </a:ext>
            </a:extLst>
          </p:cNvPr>
          <p:cNvGrpSpPr>
            <a:grpSpLocks/>
          </p:cNvGrpSpPr>
          <p:nvPr/>
        </p:nvGrpSpPr>
        <p:grpSpPr bwMode="auto">
          <a:xfrm>
            <a:off x="0" y="3260725"/>
            <a:ext cx="9144000" cy="3216275"/>
            <a:chOff x="471" y="2054"/>
            <a:chExt cx="4857" cy="1690"/>
          </a:xfrm>
        </p:grpSpPr>
        <p:pic>
          <p:nvPicPr>
            <p:cNvPr id="8197" name="Picture 5">
              <a:extLst>
                <a:ext uri="{FF2B5EF4-FFF2-40B4-BE49-F238E27FC236}">
                  <a16:creationId xmlns:a16="http://schemas.microsoft.com/office/drawing/2014/main" id="{9C9AA161-D6B2-495E-B710-BEEF70816C8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1" y="2054"/>
              <a:ext cx="1689"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a:extLst>
                <a:ext uri="{FF2B5EF4-FFF2-40B4-BE49-F238E27FC236}">
                  <a16:creationId xmlns:a16="http://schemas.microsoft.com/office/drawing/2014/main" id="{138BA509-7820-42CF-93CE-9878F593D40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1" y="2064"/>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a:extLst>
                <a:ext uri="{FF2B5EF4-FFF2-40B4-BE49-F238E27FC236}">
                  <a16:creationId xmlns:a16="http://schemas.microsoft.com/office/drawing/2014/main" id="{AF30367E-9FE4-4F7C-929E-58A83D9EA1B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43" y="2064"/>
              <a:ext cx="178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19012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5541" y="4014878"/>
            <a:ext cx="3563118" cy="2672339"/>
          </a:xfrm>
          <a:prstGeom prst="rect">
            <a:avLst/>
          </a:prstGeom>
        </p:spPr>
      </p:pic>
      <p:sp>
        <p:nvSpPr>
          <p:cNvPr id="10" name="Text Box 5"/>
          <p:cNvSpPr txBox="1">
            <a:spLocks noChangeArrowheads="1"/>
          </p:cNvSpPr>
          <p:nvPr/>
        </p:nvSpPr>
        <p:spPr bwMode="auto">
          <a:xfrm>
            <a:off x="223170" y="329751"/>
            <a:ext cx="49688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Le fourrage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doit être conservé pendant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une période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hivernale de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8 mois. Dans </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le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passé, la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fenaison</a:t>
            </a:r>
            <a:r>
              <a:rPr kumimoji="0" lang="en-US" alt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était la seule </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méthode disponible.</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4728021" y="1882513"/>
            <a:ext cx="414063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Années 1970 et 1980 - transition du </a:t>
            </a:r>
            <a:r>
              <a:rPr kumimoji="0" lang="en-US"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foin à l'ensilage</a:t>
            </a: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Grandes </a:t>
            </a:r>
            <a:r>
              <a:rPr kumimoji="0" lang="en-US" altLang="sv-SE"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fermes</a:t>
            </a: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Moins</a:t>
            </a:r>
            <a:r>
              <a:rPr kumimoji="0" lang="en-US" alt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dépendant des conditions météorologiques</a:t>
            </a:r>
            <a:endParaRPr kumimoji="0" lang="en-US" altLang="sv-SE"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Réduction</a:t>
            </a:r>
            <a:r>
              <a:rPr kumimoji="0" lang="en-US" alt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des </a:t>
            </a:r>
            <a:r>
              <a:rPr kumimoji="0" lang="en-US" altLang="sv-SE"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pertes</a:t>
            </a:r>
            <a:r>
              <a:rPr kumimoji="0" lang="en-US" alt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endParaRPr kumimoji="0" lang="en-US" altLang="sv-SE"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130000"/>
              <a:buFont typeface="Arial" panose="020B0604020202020204" pitchFamily="34" charset="0"/>
              <a:buChar char="•"/>
              <a:tabLst/>
              <a:defRPr/>
            </a:pPr>
            <a:r>
              <a:rPr kumimoji="0" lang="en-US" alt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Augmentation de la </a:t>
            </a:r>
            <a:r>
              <a:rPr kumimoji="0" lang="en-US" altLang="sv-SE"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production laitière</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sv-SE"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7" name="Text Box 5"/>
          <p:cNvSpPr txBox="1">
            <a:spLocks noChangeArrowheads="1"/>
          </p:cNvSpPr>
          <p:nvPr/>
        </p:nvSpPr>
        <p:spPr bwMode="auto">
          <a:xfrm>
            <a:off x="427886" y="5022113"/>
            <a:ext cx="4968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Après 1980, l'</a:t>
            </a:r>
            <a:r>
              <a:rPr kumimoji="0" lang="en-US" altLang="sv-SE" sz="2000" b="1"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ensilage a</a:t>
            </a:r>
            <a:r>
              <a:rPr kumimoji="0" lang="en-US" alt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pris le relais et constitue aujourd'hui la principale méthode de récolte.</a:t>
            </a:r>
            <a:endParaRPr kumimoji="0" lang="en-US" altLang="sv-SE"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2" name="Bildobjekt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4822" y="1571624"/>
            <a:ext cx="3794490" cy="2867928"/>
          </a:xfrm>
          <a:prstGeom prst="rect">
            <a:avLst/>
          </a:prstGeom>
        </p:spPr>
      </p:pic>
      <p:sp>
        <p:nvSpPr>
          <p:cNvPr id="8" name="textruta 7"/>
          <p:cNvSpPr txBox="1"/>
          <p:nvPr/>
        </p:nvSpPr>
        <p:spPr>
          <a:xfrm>
            <a:off x="7458701" y="6352331"/>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401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DB4E228E-09C9-4BCE-B5DB-A65A24290B3B}"/>
              </a:ext>
            </a:extLst>
          </p:cNvPr>
          <p:cNvSpPr>
            <a:spLocks noGrp="1" noChangeArrowheads="1"/>
          </p:cNvSpPr>
          <p:nvPr>
            <p:ph type="title"/>
          </p:nvPr>
        </p:nvSpPr>
        <p:spPr/>
        <p:txBody>
          <a:bodyPr/>
          <a:lstStyle/>
          <a:p>
            <a:pPr algn="l"/>
            <a:r>
              <a:rPr lang="en-GB" altLang="nl-NL" sz="2800" dirty="0">
                <a:solidFill>
                  <a:schemeClr val="tx1"/>
                </a:solidFill>
                <a:latin typeface="+mn-lt"/>
                <a:ea typeface="MS PGothic" panose="020B0600070205080204" pitchFamily="34" charset="-128"/>
              </a:rPr>
              <a:t>Espèces secondaires</a:t>
            </a:r>
            <a:endParaRPr lang="fr-FR" altLang="nl-NL" sz="2800" b="1" dirty="0">
              <a:solidFill>
                <a:schemeClr val="tx1"/>
              </a:solidFill>
              <a:latin typeface="+mn-lt"/>
            </a:endParaRPr>
          </a:p>
        </p:txBody>
      </p:sp>
      <p:sp>
        <p:nvSpPr>
          <p:cNvPr id="2" name="Tijdelijke aanduiding voor inhoud 1"/>
          <p:cNvSpPr>
            <a:spLocks noGrp="1"/>
          </p:cNvSpPr>
          <p:nvPr>
            <p:ph idx="1"/>
          </p:nvPr>
        </p:nvSpPr>
        <p:spPr>
          <a:xfrm>
            <a:off x="628650" y="1536339"/>
            <a:ext cx="7886700" cy="4351338"/>
          </a:xfrm>
        </p:spPr>
        <p:txBody>
          <a:bodyPr/>
          <a:lstStyle/>
          <a:p>
            <a:r>
              <a:rPr lang="en-GB" altLang="nl-NL" sz="2400" b="1" dirty="0" err="1"/>
              <a:t>Sainfoin</a:t>
            </a:r>
            <a:r>
              <a:rPr lang="en-GB" altLang="nl-NL" sz="2400" b="1" dirty="0"/>
              <a:t> (</a:t>
            </a:r>
            <a:r>
              <a:rPr lang="en-GB" altLang="nl-NL" sz="2400" b="1" i="1" dirty="0" err="1"/>
              <a:t>Onobrychis viciifolia</a:t>
            </a:r>
            <a:r>
              <a:rPr lang="en-GB" altLang="nl-NL" sz="2400" b="1" dirty="0"/>
              <a:t>)</a:t>
            </a:r>
          </a:p>
          <a:p>
            <a:r>
              <a:rPr lang="en-GB" altLang="nl-NL" sz="2400" b="1" dirty="0" err="1"/>
              <a:t>Lotiers</a:t>
            </a:r>
            <a:r>
              <a:rPr lang="en-GB" altLang="nl-NL" sz="2400" b="1" dirty="0"/>
              <a:t>(</a:t>
            </a:r>
            <a:r>
              <a:rPr lang="en-GB" altLang="nl-NL" sz="2400" b="1" i="1" dirty="0"/>
              <a:t>Lotus</a:t>
            </a:r>
            <a:r>
              <a:rPr lang="en-GB" altLang="nl-NL" sz="2400" b="1" dirty="0"/>
              <a:t> spp.)</a:t>
            </a:r>
          </a:p>
          <a:p>
            <a:r>
              <a:rPr lang="en-GB" altLang="nl-NL" sz="2400" b="1" dirty="0" err="1"/>
              <a:t>Trèfle</a:t>
            </a:r>
            <a:r>
              <a:rPr lang="en-GB" altLang="nl-NL" sz="2400" b="1" dirty="0"/>
              <a:t> </a:t>
            </a:r>
            <a:r>
              <a:rPr lang="en-GB" altLang="nl-NL" sz="2400" b="1" dirty="0" err="1"/>
              <a:t>hybride</a:t>
            </a:r>
            <a:r>
              <a:rPr lang="en-GB" altLang="nl-NL" sz="2400" b="1" dirty="0"/>
              <a:t> (</a:t>
            </a:r>
            <a:r>
              <a:rPr lang="en-GB" altLang="nl-NL" sz="2400" b="1" i="1" dirty="0" err="1"/>
              <a:t>Trifolium</a:t>
            </a:r>
            <a:r>
              <a:rPr lang="en-GB" altLang="nl-NL" sz="2400" b="1" i="1" dirty="0"/>
              <a:t> </a:t>
            </a:r>
            <a:r>
              <a:rPr lang="en-GB" altLang="nl-NL" sz="2400" b="1" i="1" dirty="0" err="1"/>
              <a:t>hybridum</a:t>
            </a:r>
            <a:r>
              <a:rPr lang="en-GB" altLang="nl-NL" sz="2400" b="1" dirty="0"/>
              <a:t>)</a:t>
            </a:r>
          </a:p>
          <a:p>
            <a:r>
              <a:rPr lang="en-GB" altLang="nl-NL" sz="2400" b="1" dirty="0"/>
              <a:t>La rue des chèvres (</a:t>
            </a:r>
            <a:r>
              <a:rPr lang="en-GB" altLang="nl-NL" sz="2400" b="1" i="1" dirty="0" err="1"/>
              <a:t>Galega</a:t>
            </a:r>
            <a:r>
              <a:rPr lang="en-GB" altLang="nl-NL" sz="2400" b="1" i="1" dirty="0"/>
              <a:t> </a:t>
            </a:r>
            <a:r>
              <a:rPr lang="en-GB" altLang="nl-NL" sz="2400" b="1" i="1" dirty="0" err="1"/>
              <a:t>orientalis</a:t>
            </a:r>
            <a:r>
              <a:rPr lang="en-GB" altLang="nl-NL" sz="2400" b="1" dirty="0"/>
              <a:t>)</a:t>
            </a:r>
            <a:endParaRPr lang="nl-NL" sz="2400" dirty="0"/>
          </a:p>
        </p:txBody>
      </p:sp>
      <p:grpSp>
        <p:nvGrpSpPr>
          <p:cNvPr id="10244" name="Group 1032">
            <a:extLst>
              <a:ext uri="{FF2B5EF4-FFF2-40B4-BE49-F238E27FC236}">
                <a16:creationId xmlns:a16="http://schemas.microsoft.com/office/drawing/2014/main" id="{935BE558-D24C-4FC1-AFAC-3E09DAD556AB}"/>
              </a:ext>
            </a:extLst>
          </p:cNvPr>
          <p:cNvGrpSpPr>
            <a:grpSpLocks/>
          </p:cNvGrpSpPr>
          <p:nvPr/>
        </p:nvGrpSpPr>
        <p:grpSpPr bwMode="auto">
          <a:xfrm>
            <a:off x="0" y="3673475"/>
            <a:ext cx="9144000" cy="3032125"/>
            <a:chOff x="0" y="2314"/>
            <a:chExt cx="5760" cy="1910"/>
          </a:xfrm>
        </p:grpSpPr>
        <p:pic>
          <p:nvPicPr>
            <p:cNvPr id="10245" name="Picture 1028">
              <a:extLst>
                <a:ext uri="{FF2B5EF4-FFF2-40B4-BE49-F238E27FC236}">
                  <a16:creationId xmlns:a16="http://schemas.microsoft.com/office/drawing/2014/main" id="{6C2DD05E-7751-4A06-B7A3-4B323372645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2" y="2314"/>
              <a:ext cx="2544"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29">
              <a:extLst>
                <a:ext uri="{FF2B5EF4-FFF2-40B4-BE49-F238E27FC236}">
                  <a16:creationId xmlns:a16="http://schemas.microsoft.com/office/drawing/2014/main" id="{9F8E45FF-6C36-4A78-A4D2-035B66F1E16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030">
              <a:extLst>
                <a:ext uri="{FF2B5EF4-FFF2-40B4-BE49-F238E27FC236}">
                  <a16:creationId xmlns:a16="http://schemas.microsoft.com/office/drawing/2014/main" id="{F366A89F-2389-488F-8E0C-7A164A37CF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22047"/>
            <a:stretch>
              <a:fillRect/>
            </a:stretch>
          </p:blipFill>
          <p:spPr bwMode="auto">
            <a:xfrm>
              <a:off x="3168"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031">
              <a:extLst>
                <a:ext uri="{FF2B5EF4-FFF2-40B4-BE49-F238E27FC236}">
                  <a16:creationId xmlns:a16="http://schemas.microsoft.com/office/drawing/2014/main" id="{4BD1A672-624C-4AB2-B61F-F7A0E748F1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5476405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a:extLst>
              <a:ext uri="{FF2B5EF4-FFF2-40B4-BE49-F238E27FC236}">
                <a16:creationId xmlns:a16="http://schemas.microsoft.com/office/drawing/2014/main" id="{013376E6-40AF-4D9A-A8C1-0998C96D48D7}"/>
              </a:ext>
            </a:extLst>
          </p:cNvPr>
          <p:cNvSpPr>
            <a:spLocks noGrp="1" noChangeArrowheads="1"/>
          </p:cNvSpPr>
          <p:nvPr>
            <p:ph type="title"/>
          </p:nvPr>
        </p:nvSpPr>
        <p:spPr/>
        <p:txBody>
          <a:bodyPr/>
          <a:lstStyle/>
          <a:p>
            <a:pPr algn="l" eaLnBrk="1" hangingPunct="1"/>
            <a:r>
              <a:rPr lang="en-GB" altLang="nl-NL" sz="2800" b="1" dirty="0">
                <a:solidFill>
                  <a:schemeClr val="tx1"/>
                </a:solidFill>
                <a:latin typeface="+mn-lt"/>
              </a:rPr>
              <a:t>Espèces nouvelles </a:t>
            </a:r>
            <a:br>
              <a:rPr lang="en-GB" altLang="nl-NL" sz="2800" b="1" dirty="0">
                <a:solidFill>
                  <a:schemeClr val="tx1"/>
                </a:solidFill>
                <a:latin typeface="+mn-lt"/>
              </a:rPr>
            </a:br>
            <a:endParaRPr lang="fr-FR" altLang="nl-NL" sz="2800" b="1" dirty="0">
              <a:solidFill>
                <a:schemeClr val="tx1"/>
              </a:solidFill>
              <a:latin typeface="+mn-lt"/>
            </a:endParaRPr>
          </a:p>
        </p:txBody>
      </p:sp>
      <p:sp>
        <p:nvSpPr>
          <p:cNvPr id="3" name="Tijdelijke aanduiding voor inhoud 2"/>
          <p:cNvSpPr>
            <a:spLocks noGrp="1"/>
          </p:cNvSpPr>
          <p:nvPr>
            <p:ph idx="1"/>
          </p:nvPr>
        </p:nvSpPr>
        <p:spPr/>
        <p:txBody>
          <a:bodyPr/>
          <a:lstStyle/>
          <a:p>
            <a:r>
              <a:rPr lang="en-GB" altLang="nl-NL" sz="2400" b="1" dirty="0"/>
              <a:t>Trèfle caucasien (</a:t>
            </a:r>
            <a:r>
              <a:rPr lang="en-GB" altLang="nl-NL" sz="2400" b="1" i="1" dirty="0" err="1"/>
              <a:t>Trifolium ambiguum</a:t>
            </a:r>
            <a:r>
              <a:rPr lang="en-GB" altLang="nl-NL" sz="2400" b="1" dirty="0"/>
              <a:t>)</a:t>
            </a:r>
            <a:endParaRPr lang="nl-NL" sz="2400" dirty="0"/>
          </a:p>
        </p:txBody>
      </p:sp>
      <p:pic>
        <p:nvPicPr>
          <p:cNvPr id="12292" name="Picture 1028">
            <a:extLst>
              <a:ext uri="{FF2B5EF4-FFF2-40B4-BE49-F238E27FC236}">
                <a16:creationId xmlns:a16="http://schemas.microsoft.com/office/drawing/2014/main" id="{CC177B0E-EA13-4B5A-99A8-ED1BCD06E7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4437" y="2585690"/>
            <a:ext cx="3915641" cy="4017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7778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FC12994D-1EB7-4153-8DF6-4DBA383B9722}"/>
              </a:ext>
            </a:extLst>
          </p:cNvPr>
          <p:cNvSpPr txBox="1">
            <a:spLocks noChangeArrowheads="1"/>
          </p:cNvSpPr>
          <p:nvPr/>
        </p:nvSpPr>
        <p:spPr bwMode="auto">
          <a:xfrm>
            <a:off x="0" y="76200"/>
            <a:ext cx="9144000" cy="579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3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Mélanges de légumineuses et de graminées</a:t>
            </a:r>
            <a:endParaRPr kumimoji="0" lang="fr-FR" altLang="nl-NL" sz="3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14339" name="Picture 9" descr="image 5">
            <a:extLst>
              <a:ext uri="{FF2B5EF4-FFF2-40B4-BE49-F238E27FC236}">
                <a16:creationId xmlns:a16="http://schemas.microsoft.com/office/drawing/2014/main" id="{EC57C083-657D-43C0-89FE-E9A0BF0A5AED}"/>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2576513" y="839788"/>
            <a:ext cx="4205287" cy="601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14340" name="Text Box 10">
            <a:extLst>
              <a:ext uri="{FF2B5EF4-FFF2-40B4-BE49-F238E27FC236}">
                <a16:creationId xmlns:a16="http://schemas.microsoft.com/office/drawing/2014/main" id="{2DBA177C-7F76-4D9E-86D6-06174C70D9C2}"/>
              </a:ext>
            </a:extLst>
          </p:cNvPr>
          <p:cNvSpPr txBox="1">
            <a:spLocks noChangeArrowheads="1"/>
          </p:cNvSpPr>
          <p:nvPr/>
        </p:nvSpPr>
        <p:spPr bwMode="auto">
          <a:xfrm>
            <a:off x="-152400" y="807115"/>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Compatibilité entre cultivars de deux espèces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4341" name="Text Box 11">
            <a:extLst>
              <a:ext uri="{FF2B5EF4-FFF2-40B4-BE49-F238E27FC236}">
                <a16:creationId xmlns:a16="http://schemas.microsoft.com/office/drawing/2014/main" id="{FC29F255-9963-476A-B416-E3984EF163C1}"/>
              </a:ext>
            </a:extLst>
          </p:cNvPr>
          <p:cNvSpPr txBox="1">
            <a:spLocks noChangeArrowheads="1"/>
          </p:cNvSpPr>
          <p:nvPr/>
        </p:nvSpPr>
        <p:spPr bwMode="auto">
          <a:xfrm>
            <a:off x="2286000" y="1676400"/>
            <a:ext cx="1752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Diploïde tardif</a:t>
            </a:r>
          </a:p>
        </p:txBody>
      </p:sp>
      <p:sp>
        <p:nvSpPr>
          <p:cNvPr id="14342" name="Text Box 12">
            <a:extLst>
              <a:ext uri="{FF2B5EF4-FFF2-40B4-BE49-F238E27FC236}">
                <a16:creationId xmlns:a16="http://schemas.microsoft.com/office/drawing/2014/main" id="{23C8BE3B-FDAF-44CA-941F-8F630EA96064}"/>
              </a:ext>
            </a:extLst>
          </p:cNvPr>
          <p:cNvSpPr txBox="1">
            <a:spLocks noChangeArrowheads="1"/>
          </p:cNvSpPr>
          <p:nvPr/>
        </p:nvSpPr>
        <p:spPr bwMode="auto">
          <a:xfrm>
            <a:off x="2286000" y="3276600"/>
            <a:ext cx="2057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Tétraploïde tardif</a:t>
            </a:r>
          </a:p>
        </p:txBody>
      </p:sp>
      <p:sp>
        <p:nvSpPr>
          <p:cNvPr id="14343" name="Text Box 13">
            <a:extLst>
              <a:ext uri="{FF2B5EF4-FFF2-40B4-BE49-F238E27FC236}">
                <a16:creationId xmlns:a16="http://schemas.microsoft.com/office/drawing/2014/main" id="{12D4D910-8C5C-4DE7-AA3F-8B3C54EA6B52}"/>
              </a:ext>
            </a:extLst>
          </p:cNvPr>
          <p:cNvSpPr txBox="1">
            <a:spLocks noChangeArrowheads="1"/>
          </p:cNvSpPr>
          <p:nvPr/>
        </p:nvSpPr>
        <p:spPr bwMode="auto">
          <a:xfrm>
            <a:off x="1981200" y="4953000"/>
            <a:ext cx="2438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Tétraploïde très tardif</a:t>
            </a:r>
          </a:p>
        </p:txBody>
      </p:sp>
      <p:sp>
        <p:nvSpPr>
          <p:cNvPr id="14344" name="Text Box 14">
            <a:extLst>
              <a:ext uri="{FF2B5EF4-FFF2-40B4-BE49-F238E27FC236}">
                <a16:creationId xmlns:a16="http://schemas.microsoft.com/office/drawing/2014/main" id="{363AA36F-45A5-4486-AE89-1916F241A6E7}"/>
              </a:ext>
            </a:extLst>
          </p:cNvPr>
          <p:cNvSpPr txBox="1">
            <a:spLocks noChangeArrowheads="1"/>
          </p:cNvSpPr>
          <p:nvPr/>
        </p:nvSpPr>
        <p:spPr bwMode="auto">
          <a:xfrm>
            <a:off x="5334000" y="1722438"/>
            <a:ext cx="1896794"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Grandes feuilles</a:t>
            </a:r>
          </a:p>
        </p:txBody>
      </p:sp>
      <p:sp>
        <p:nvSpPr>
          <p:cNvPr id="14345" name="Text Box 15">
            <a:extLst>
              <a:ext uri="{FF2B5EF4-FFF2-40B4-BE49-F238E27FC236}">
                <a16:creationId xmlns:a16="http://schemas.microsoft.com/office/drawing/2014/main" id="{83EF35B1-E380-43F4-924F-DD8DD969DE3A}"/>
              </a:ext>
            </a:extLst>
          </p:cNvPr>
          <p:cNvSpPr txBox="1">
            <a:spLocks noChangeArrowheads="1"/>
          </p:cNvSpPr>
          <p:nvPr/>
        </p:nvSpPr>
        <p:spPr bwMode="auto">
          <a:xfrm>
            <a:off x="5334000" y="3276600"/>
            <a:ext cx="2726788"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Feuilles de taille moyenne</a:t>
            </a:r>
          </a:p>
        </p:txBody>
      </p:sp>
      <p:sp>
        <p:nvSpPr>
          <p:cNvPr id="14346" name="Text Box 16">
            <a:extLst>
              <a:ext uri="{FF2B5EF4-FFF2-40B4-BE49-F238E27FC236}">
                <a16:creationId xmlns:a16="http://schemas.microsoft.com/office/drawing/2014/main" id="{6B7B09C8-5571-4DE6-B360-1FF8898B2030}"/>
              </a:ext>
            </a:extLst>
          </p:cNvPr>
          <p:cNvSpPr txBox="1">
            <a:spLocks noChangeArrowheads="1"/>
          </p:cNvSpPr>
          <p:nvPr/>
        </p:nvSpPr>
        <p:spPr bwMode="auto">
          <a:xfrm>
            <a:off x="5334000" y="4922838"/>
            <a:ext cx="16764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Petites feuilles</a:t>
            </a:r>
          </a:p>
        </p:txBody>
      </p:sp>
      <p:sp>
        <p:nvSpPr>
          <p:cNvPr id="14347" name="Text Box 17">
            <a:extLst>
              <a:ext uri="{FF2B5EF4-FFF2-40B4-BE49-F238E27FC236}">
                <a16:creationId xmlns:a16="http://schemas.microsoft.com/office/drawing/2014/main" id="{5231AEFC-C5C7-4CFA-B649-71EA6FA8F32A}"/>
              </a:ext>
            </a:extLst>
          </p:cNvPr>
          <p:cNvSpPr txBox="1">
            <a:spLocks noChangeArrowheads="1"/>
          </p:cNvSpPr>
          <p:nvPr/>
        </p:nvSpPr>
        <p:spPr bwMode="auto">
          <a:xfrm>
            <a:off x="1905000" y="1219200"/>
            <a:ext cx="632460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srgbClr val="FF022B"/>
                </a:solidFill>
                <a:effectLst/>
                <a:uLnTx/>
                <a:uFillTx/>
                <a:latin typeface="Calibri"/>
                <a:ea typeface="MS PGothic" panose="020B0600070205080204" pitchFamily="34" charset="-128"/>
                <a:cs typeface="+mn-cs"/>
              </a:rPr>
              <a:t>Cultivars de ray-grass 	Cultivars de trèfle blanc</a:t>
            </a:r>
          </a:p>
        </p:txBody>
      </p:sp>
    </p:spTree>
    <p:extLst>
      <p:ext uri="{BB962C8B-B14F-4D97-AF65-F5344CB8AC3E}">
        <p14:creationId xmlns:p14="http://schemas.microsoft.com/office/powerpoint/2010/main" val="1444078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00245AF4-2F76-4546-BAA8-E49D5D78139D}"/>
              </a:ext>
            </a:extLst>
          </p:cNvPr>
          <p:cNvSpPr txBox="1">
            <a:spLocks noChangeArrowheads="1"/>
          </p:cNvSpPr>
          <p:nvPr/>
        </p:nvSpPr>
        <p:spPr bwMode="auto">
          <a:xfrm>
            <a:off x="457200" y="1295400"/>
            <a:ext cx="80772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Trèfle blanc en peuplement pur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environ 6-9 t MS /ha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Mélanges de trèfle blanc et de graminées dans de bonnes conditions dans l'ouest de l'Europe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7-11 t MS / ha et jusqu'à 20 t MS / ha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Dans le nord de l'Europe, mélanges :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environ 6-8 t MS / ha </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pic>
        <p:nvPicPr>
          <p:cNvPr id="16388" name="Picture 4">
            <a:extLst>
              <a:ext uri="{FF2B5EF4-FFF2-40B4-BE49-F238E27FC236}">
                <a16:creationId xmlns:a16="http://schemas.microsoft.com/office/drawing/2014/main" id="{BE9D26EE-0648-4E93-BE56-CDA3B26687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9745" y="4432251"/>
            <a:ext cx="3214255" cy="241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err="1">
                <a:solidFill>
                  <a:schemeClr val="tx1"/>
                </a:solidFill>
              </a:rPr>
              <a:t>Production annuelle de trèfle</a:t>
            </a:r>
            <a:r>
              <a:rPr lang="nl-NL" sz="2400" dirty="0">
                <a:solidFill>
                  <a:schemeClr val="tx1"/>
                </a:solidFill>
              </a:rPr>
              <a:t> blanc</a:t>
            </a:r>
          </a:p>
        </p:txBody>
      </p:sp>
    </p:spTree>
    <p:extLst>
      <p:ext uri="{BB962C8B-B14F-4D97-AF65-F5344CB8AC3E}">
        <p14:creationId xmlns:p14="http://schemas.microsoft.com/office/powerpoint/2010/main" val="25639655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5" name="Group 43">
            <a:extLst>
              <a:ext uri="{FF2B5EF4-FFF2-40B4-BE49-F238E27FC236}">
                <a16:creationId xmlns:a16="http://schemas.microsoft.com/office/drawing/2014/main" id="{25F5A93E-95CA-4A60-AE4D-B3A75DD470FA}"/>
              </a:ext>
            </a:extLst>
          </p:cNvPr>
          <p:cNvGrpSpPr>
            <a:grpSpLocks/>
          </p:cNvGrpSpPr>
          <p:nvPr/>
        </p:nvGrpSpPr>
        <p:grpSpPr bwMode="auto">
          <a:xfrm>
            <a:off x="533400" y="1295400"/>
            <a:ext cx="8382000" cy="4876800"/>
            <a:chOff x="528" y="912"/>
            <a:chExt cx="5280" cy="3072"/>
          </a:xfrm>
        </p:grpSpPr>
        <p:sp>
          <p:nvSpPr>
            <p:cNvPr id="18438" name="Text Box 4">
              <a:extLst>
                <a:ext uri="{FF2B5EF4-FFF2-40B4-BE49-F238E27FC236}">
                  <a16:creationId xmlns:a16="http://schemas.microsoft.com/office/drawing/2014/main" id="{008899FC-FC5C-44B0-9EA3-82D5699CE419}"/>
                </a:ext>
              </a:extLst>
            </p:cNvPr>
            <p:cNvSpPr txBox="1">
              <a:spLocks noChangeArrowheads="1"/>
            </p:cNvSpPr>
            <p:nvPr/>
          </p:nvSpPr>
          <p:spPr bwMode="auto">
            <a:xfrm>
              <a:off x="529" y="3440"/>
              <a:ext cx="149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Contenu optimal en trèfle</a:t>
              </a:r>
              <a:endParaRPr kumimoji="0" lang="fr-FR" altLang="nl-NL" sz="20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39" name="Line 5">
              <a:extLst>
                <a:ext uri="{FF2B5EF4-FFF2-40B4-BE49-F238E27FC236}">
                  <a16:creationId xmlns:a16="http://schemas.microsoft.com/office/drawing/2014/main" id="{F2B09728-05E7-4AC1-BDE3-1FE850F24158}"/>
                </a:ext>
              </a:extLst>
            </p:cNvPr>
            <p:cNvSpPr>
              <a:spLocks noChangeShapeType="1"/>
            </p:cNvSpPr>
            <p:nvPr/>
          </p:nvSpPr>
          <p:spPr bwMode="auto">
            <a:xfrm>
              <a:off x="2016"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0" name="Line 6">
              <a:extLst>
                <a:ext uri="{FF2B5EF4-FFF2-40B4-BE49-F238E27FC236}">
                  <a16:creationId xmlns:a16="http://schemas.microsoft.com/office/drawing/2014/main" id="{E5741E21-FDEA-4697-AD3A-25E8041A9CA3}"/>
                </a:ext>
              </a:extLst>
            </p:cNvPr>
            <p:cNvSpPr>
              <a:spLocks noChangeShapeType="1"/>
            </p:cNvSpPr>
            <p:nvPr/>
          </p:nvSpPr>
          <p:spPr bwMode="auto">
            <a:xfrm>
              <a:off x="2880"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1" name="Line 7">
              <a:extLst>
                <a:ext uri="{FF2B5EF4-FFF2-40B4-BE49-F238E27FC236}">
                  <a16:creationId xmlns:a16="http://schemas.microsoft.com/office/drawing/2014/main" id="{5B3F7087-154F-48B7-AC3B-8A335AA3C488}"/>
                </a:ext>
              </a:extLst>
            </p:cNvPr>
            <p:cNvSpPr>
              <a:spLocks noChangeShapeType="1"/>
            </p:cNvSpPr>
            <p:nvPr/>
          </p:nvSpPr>
          <p:spPr bwMode="auto">
            <a:xfrm>
              <a:off x="3984" y="3120"/>
              <a:ext cx="0" cy="86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2" name="Text Box 8">
              <a:extLst>
                <a:ext uri="{FF2B5EF4-FFF2-40B4-BE49-F238E27FC236}">
                  <a16:creationId xmlns:a16="http://schemas.microsoft.com/office/drawing/2014/main" id="{7DA14927-40DF-40BE-9416-AAB554F8FA3D}"/>
                </a:ext>
              </a:extLst>
            </p:cNvPr>
            <p:cNvSpPr txBox="1">
              <a:spLocks noChangeArrowheads="1"/>
            </p:cNvSpPr>
            <p:nvPr/>
          </p:nvSpPr>
          <p:spPr bwMode="auto">
            <a:xfrm>
              <a:off x="2016" y="3552"/>
              <a:ext cx="86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20-30%</a:t>
              </a:r>
              <a:endParaRPr kumimoji="0" lang="fr-FR" altLang="nl-NL" sz="20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3" name="Text Box 9">
              <a:extLst>
                <a:ext uri="{FF2B5EF4-FFF2-40B4-BE49-F238E27FC236}">
                  <a16:creationId xmlns:a16="http://schemas.microsoft.com/office/drawing/2014/main" id="{C824B621-C83C-41D1-BD88-1DD2A9070ACA}"/>
                </a:ext>
              </a:extLst>
            </p:cNvPr>
            <p:cNvSpPr txBox="1">
              <a:spLocks noChangeArrowheads="1"/>
            </p:cNvSpPr>
            <p:nvPr/>
          </p:nvSpPr>
          <p:spPr bwMode="auto">
            <a:xfrm>
              <a:off x="2976" y="3552"/>
              <a:ext cx="9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40-50%</a:t>
              </a:r>
              <a:endParaRPr kumimoji="0" lang="fr-FR" altLang="nl-NL" sz="20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4" name="Line 11">
              <a:extLst>
                <a:ext uri="{FF2B5EF4-FFF2-40B4-BE49-F238E27FC236}">
                  <a16:creationId xmlns:a16="http://schemas.microsoft.com/office/drawing/2014/main" id="{EC82E22B-3331-435A-8F4A-A45EFA671746}"/>
                </a:ext>
              </a:extLst>
            </p:cNvPr>
            <p:cNvSpPr>
              <a:spLocks noChangeShapeType="1"/>
            </p:cNvSpPr>
            <p:nvPr/>
          </p:nvSpPr>
          <p:spPr bwMode="auto">
            <a:xfrm>
              <a:off x="1680" y="3120"/>
              <a:ext cx="3744" cy="0"/>
            </a:xfrm>
            <a:prstGeom prst="line">
              <a:avLst/>
            </a:prstGeom>
            <a:noFill/>
            <a:ln w="38100">
              <a:solidFill>
                <a:srgbClr val="0070C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80" name="Freeform 12">
              <a:extLst>
                <a:ext uri="{FF2B5EF4-FFF2-40B4-BE49-F238E27FC236}">
                  <a16:creationId xmlns:a16="http://schemas.microsoft.com/office/drawing/2014/main" id="{9BADB663-1C00-44F1-8EE8-BFA2134F18ED}"/>
                </a:ext>
              </a:extLst>
            </p:cNvPr>
            <p:cNvSpPr>
              <a:spLocks/>
            </p:cNvSpPr>
            <p:nvPr/>
          </p:nvSpPr>
          <p:spPr bwMode="auto">
            <a:xfrm>
              <a:off x="1824" y="1536"/>
              <a:ext cx="3456" cy="1344"/>
            </a:xfrm>
            <a:custGeom>
              <a:avLst/>
              <a:gdLst>
                <a:gd name="T0" fmla="*/ 0 w 3456"/>
                <a:gd name="T1" fmla="*/ 1296 h 1344"/>
                <a:gd name="T2" fmla="*/ 144 w 3456"/>
                <a:gd name="T3" fmla="*/ 1152 h 1344"/>
                <a:gd name="T4" fmla="*/ 176 w 3456"/>
                <a:gd name="T5" fmla="*/ 1104 h 1344"/>
                <a:gd name="T6" fmla="*/ 240 w 3456"/>
                <a:gd name="T7" fmla="*/ 1008 h 1344"/>
                <a:gd name="T8" fmla="*/ 336 w 3456"/>
                <a:gd name="T9" fmla="*/ 816 h 1344"/>
                <a:gd name="T10" fmla="*/ 432 w 3456"/>
                <a:gd name="T11" fmla="*/ 624 h 1344"/>
                <a:gd name="T12" fmla="*/ 528 w 3456"/>
                <a:gd name="T13" fmla="*/ 384 h 1344"/>
                <a:gd name="T14" fmla="*/ 624 w 3456"/>
                <a:gd name="T15" fmla="*/ 192 h 1344"/>
                <a:gd name="T16" fmla="*/ 720 w 3456"/>
                <a:gd name="T17" fmla="*/ 96 h 1344"/>
                <a:gd name="T18" fmla="*/ 816 w 3456"/>
                <a:gd name="T19" fmla="*/ 48 h 1344"/>
                <a:gd name="T20" fmla="*/ 1008 w 3456"/>
                <a:gd name="T21" fmla="*/ 0 h 1344"/>
                <a:gd name="T22" fmla="*/ 1152 w 3456"/>
                <a:gd name="T23" fmla="*/ 48 h 1344"/>
                <a:gd name="T24" fmla="*/ 1296 w 3456"/>
                <a:gd name="T25" fmla="*/ 144 h 1344"/>
                <a:gd name="T26" fmla="*/ 1440 w 3456"/>
                <a:gd name="T27" fmla="*/ 384 h 1344"/>
                <a:gd name="T28" fmla="*/ 1536 w 3456"/>
                <a:gd name="T29" fmla="*/ 624 h 1344"/>
                <a:gd name="T30" fmla="*/ 1656 w 3456"/>
                <a:gd name="T31" fmla="*/ 856 h 1344"/>
                <a:gd name="T32" fmla="*/ 1776 w 3456"/>
                <a:gd name="T33" fmla="*/ 1008 h 1344"/>
                <a:gd name="T34" fmla="*/ 1968 w 3456"/>
                <a:gd name="T35" fmla="*/ 1056 h 1344"/>
                <a:gd name="T36" fmla="*/ 2160 w 3456"/>
                <a:gd name="T37" fmla="*/ 1008 h 1344"/>
                <a:gd name="T38" fmla="*/ 2256 w 3456"/>
                <a:gd name="T39" fmla="*/ 912 h 1344"/>
                <a:gd name="T40" fmla="*/ 2352 w 3456"/>
                <a:gd name="T41" fmla="*/ 720 h 1344"/>
                <a:gd name="T42" fmla="*/ 2448 w 3456"/>
                <a:gd name="T43" fmla="*/ 576 h 1344"/>
                <a:gd name="T44" fmla="*/ 2592 w 3456"/>
                <a:gd name="T45" fmla="*/ 528 h 1344"/>
                <a:gd name="T46" fmla="*/ 2784 w 3456"/>
                <a:gd name="T47" fmla="*/ 528 h 1344"/>
                <a:gd name="T48" fmla="*/ 2928 w 3456"/>
                <a:gd name="T49" fmla="*/ 608 h 1344"/>
                <a:gd name="T50" fmla="*/ 3072 w 3456"/>
                <a:gd name="T51" fmla="*/ 768 h 1344"/>
                <a:gd name="T52" fmla="*/ 3216 w 3456"/>
                <a:gd name="T53" fmla="*/ 960 h 1344"/>
                <a:gd name="T54" fmla="*/ 3328 w 3456"/>
                <a:gd name="T55" fmla="*/ 1128 h 1344"/>
                <a:gd name="T56" fmla="*/ 3456 w 3456"/>
                <a:gd name="T57" fmla="*/ 1344 h 134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56" h="1344">
                  <a:moveTo>
                    <a:pt x="0" y="1296"/>
                  </a:moveTo>
                  <a:cubicBezTo>
                    <a:pt x="56" y="1240"/>
                    <a:pt x="115" y="1184"/>
                    <a:pt x="144" y="1152"/>
                  </a:cubicBezTo>
                  <a:cubicBezTo>
                    <a:pt x="173" y="1120"/>
                    <a:pt x="160" y="1128"/>
                    <a:pt x="176" y="1104"/>
                  </a:cubicBezTo>
                  <a:cubicBezTo>
                    <a:pt x="192" y="1080"/>
                    <a:pt x="213" y="1056"/>
                    <a:pt x="240" y="1008"/>
                  </a:cubicBezTo>
                  <a:cubicBezTo>
                    <a:pt x="267" y="960"/>
                    <a:pt x="304" y="880"/>
                    <a:pt x="336" y="816"/>
                  </a:cubicBezTo>
                  <a:cubicBezTo>
                    <a:pt x="368" y="752"/>
                    <a:pt x="400" y="696"/>
                    <a:pt x="432" y="624"/>
                  </a:cubicBezTo>
                  <a:cubicBezTo>
                    <a:pt x="464" y="552"/>
                    <a:pt x="496" y="456"/>
                    <a:pt x="528" y="384"/>
                  </a:cubicBezTo>
                  <a:cubicBezTo>
                    <a:pt x="560" y="312"/>
                    <a:pt x="592" y="240"/>
                    <a:pt x="624" y="192"/>
                  </a:cubicBezTo>
                  <a:cubicBezTo>
                    <a:pt x="656" y="144"/>
                    <a:pt x="688" y="120"/>
                    <a:pt x="720" y="96"/>
                  </a:cubicBezTo>
                  <a:cubicBezTo>
                    <a:pt x="752" y="72"/>
                    <a:pt x="768" y="64"/>
                    <a:pt x="816" y="48"/>
                  </a:cubicBezTo>
                  <a:cubicBezTo>
                    <a:pt x="864" y="32"/>
                    <a:pt x="952" y="0"/>
                    <a:pt x="1008" y="0"/>
                  </a:cubicBezTo>
                  <a:cubicBezTo>
                    <a:pt x="1064" y="0"/>
                    <a:pt x="1104" y="24"/>
                    <a:pt x="1152" y="48"/>
                  </a:cubicBezTo>
                  <a:cubicBezTo>
                    <a:pt x="1200" y="72"/>
                    <a:pt x="1248" y="88"/>
                    <a:pt x="1296" y="144"/>
                  </a:cubicBezTo>
                  <a:cubicBezTo>
                    <a:pt x="1344" y="200"/>
                    <a:pt x="1400" y="304"/>
                    <a:pt x="1440" y="384"/>
                  </a:cubicBezTo>
                  <a:cubicBezTo>
                    <a:pt x="1480" y="464"/>
                    <a:pt x="1500" y="545"/>
                    <a:pt x="1536" y="624"/>
                  </a:cubicBezTo>
                  <a:cubicBezTo>
                    <a:pt x="1572" y="703"/>
                    <a:pt x="1616" y="792"/>
                    <a:pt x="1656" y="856"/>
                  </a:cubicBezTo>
                  <a:cubicBezTo>
                    <a:pt x="1696" y="920"/>
                    <a:pt x="1724" y="975"/>
                    <a:pt x="1776" y="1008"/>
                  </a:cubicBezTo>
                  <a:cubicBezTo>
                    <a:pt x="1828" y="1041"/>
                    <a:pt x="1904" y="1056"/>
                    <a:pt x="1968" y="1056"/>
                  </a:cubicBezTo>
                  <a:cubicBezTo>
                    <a:pt x="2032" y="1056"/>
                    <a:pt x="2112" y="1032"/>
                    <a:pt x="2160" y="1008"/>
                  </a:cubicBezTo>
                  <a:cubicBezTo>
                    <a:pt x="2208" y="984"/>
                    <a:pt x="2224" y="960"/>
                    <a:pt x="2256" y="912"/>
                  </a:cubicBezTo>
                  <a:cubicBezTo>
                    <a:pt x="2288" y="864"/>
                    <a:pt x="2320" y="776"/>
                    <a:pt x="2352" y="720"/>
                  </a:cubicBezTo>
                  <a:cubicBezTo>
                    <a:pt x="2384" y="664"/>
                    <a:pt x="2408" y="608"/>
                    <a:pt x="2448" y="576"/>
                  </a:cubicBezTo>
                  <a:cubicBezTo>
                    <a:pt x="2488" y="544"/>
                    <a:pt x="2536" y="536"/>
                    <a:pt x="2592" y="528"/>
                  </a:cubicBezTo>
                  <a:cubicBezTo>
                    <a:pt x="2648" y="520"/>
                    <a:pt x="2728" y="515"/>
                    <a:pt x="2784" y="528"/>
                  </a:cubicBezTo>
                  <a:cubicBezTo>
                    <a:pt x="2840" y="541"/>
                    <a:pt x="2880" y="568"/>
                    <a:pt x="2928" y="608"/>
                  </a:cubicBezTo>
                  <a:cubicBezTo>
                    <a:pt x="2976" y="648"/>
                    <a:pt x="3024" y="709"/>
                    <a:pt x="3072" y="768"/>
                  </a:cubicBezTo>
                  <a:cubicBezTo>
                    <a:pt x="3120" y="827"/>
                    <a:pt x="3173" y="900"/>
                    <a:pt x="3216" y="960"/>
                  </a:cubicBezTo>
                  <a:cubicBezTo>
                    <a:pt x="3259" y="1020"/>
                    <a:pt x="3288" y="1064"/>
                    <a:pt x="3328" y="1128"/>
                  </a:cubicBezTo>
                  <a:cubicBezTo>
                    <a:pt x="3368" y="1192"/>
                    <a:pt x="3429" y="1299"/>
                    <a:pt x="3456" y="1344"/>
                  </a:cubicBezTo>
                </a:path>
              </a:pathLst>
            </a:custGeom>
            <a:noFill/>
            <a:ln w="50800" cap="flat" cmpd="sng">
              <a:solidFill>
                <a:srgbClr val="09FF3C"/>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83981" name="Freeform 13">
              <a:extLst>
                <a:ext uri="{FF2B5EF4-FFF2-40B4-BE49-F238E27FC236}">
                  <a16:creationId xmlns:a16="http://schemas.microsoft.com/office/drawing/2014/main" id="{60949062-FF2D-4454-8357-5916B9EA17A7}"/>
                </a:ext>
              </a:extLst>
            </p:cNvPr>
            <p:cNvSpPr>
              <a:spLocks/>
            </p:cNvSpPr>
            <p:nvPr/>
          </p:nvSpPr>
          <p:spPr bwMode="auto">
            <a:xfrm>
              <a:off x="3120" y="1632"/>
              <a:ext cx="1032" cy="772"/>
            </a:xfrm>
            <a:custGeom>
              <a:avLst/>
              <a:gdLst>
                <a:gd name="T0" fmla="*/ 0 w 1032"/>
                <a:gd name="T1" fmla="*/ 0 h 772"/>
                <a:gd name="T2" fmla="*/ 120 w 1032"/>
                <a:gd name="T3" fmla="*/ 136 h 772"/>
                <a:gd name="T4" fmla="*/ 192 w 1032"/>
                <a:gd name="T5" fmla="*/ 240 h 772"/>
                <a:gd name="T6" fmla="*/ 288 w 1032"/>
                <a:gd name="T7" fmla="*/ 384 h 772"/>
                <a:gd name="T8" fmla="*/ 432 w 1032"/>
                <a:gd name="T9" fmla="*/ 528 h 772"/>
                <a:gd name="T10" fmla="*/ 528 w 1032"/>
                <a:gd name="T11" fmla="*/ 624 h 772"/>
                <a:gd name="T12" fmla="*/ 672 w 1032"/>
                <a:gd name="T13" fmla="*/ 720 h 772"/>
                <a:gd name="T14" fmla="*/ 728 w 1032"/>
                <a:gd name="T15" fmla="*/ 744 h 772"/>
                <a:gd name="T16" fmla="*/ 864 w 1032"/>
                <a:gd name="T17" fmla="*/ 768 h 772"/>
                <a:gd name="T18" fmla="*/ 960 w 1032"/>
                <a:gd name="T19" fmla="*/ 720 h 772"/>
                <a:gd name="T20" fmla="*/ 1032 w 1032"/>
                <a:gd name="T21" fmla="*/ 672 h 7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2" h="772">
                  <a:moveTo>
                    <a:pt x="0" y="0"/>
                  </a:moveTo>
                  <a:cubicBezTo>
                    <a:pt x="20" y="23"/>
                    <a:pt x="88" y="96"/>
                    <a:pt x="120" y="136"/>
                  </a:cubicBezTo>
                  <a:cubicBezTo>
                    <a:pt x="152" y="176"/>
                    <a:pt x="164" y="199"/>
                    <a:pt x="192" y="240"/>
                  </a:cubicBezTo>
                  <a:cubicBezTo>
                    <a:pt x="220" y="281"/>
                    <a:pt x="248" y="336"/>
                    <a:pt x="288" y="384"/>
                  </a:cubicBezTo>
                  <a:cubicBezTo>
                    <a:pt x="328" y="432"/>
                    <a:pt x="392" y="488"/>
                    <a:pt x="432" y="528"/>
                  </a:cubicBezTo>
                  <a:cubicBezTo>
                    <a:pt x="472" y="568"/>
                    <a:pt x="488" y="592"/>
                    <a:pt x="528" y="624"/>
                  </a:cubicBezTo>
                  <a:cubicBezTo>
                    <a:pt x="568" y="656"/>
                    <a:pt x="639" y="700"/>
                    <a:pt x="672" y="720"/>
                  </a:cubicBezTo>
                  <a:cubicBezTo>
                    <a:pt x="705" y="740"/>
                    <a:pt x="696" y="736"/>
                    <a:pt x="728" y="744"/>
                  </a:cubicBezTo>
                  <a:cubicBezTo>
                    <a:pt x="760" y="752"/>
                    <a:pt x="825" y="772"/>
                    <a:pt x="864" y="768"/>
                  </a:cubicBezTo>
                  <a:cubicBezTo>
                    <a:pt x="903" y="764"/>
                    <a:pt x="932" y="736"/>
                    <a:pt x="960" y="720"/>
                  </a:cubicBezTo>
                  <a:cubicBezTo>
                    <a:pt x="988" y="704"/>
                    <a:pt x="1017" y="682"/>
                    <a:pt x="1032" y="672"/>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7" name="Line 14">
              <a:extLst>
                <a:ext uri="{FF2B5EF4-FFF2-40B4-BE49-F238E27FC236}">
                  <a16:creationId xmlns:a16="http://schemas.microsoft.com/office/drawing/2014/main" id="{B2606AD2-F756-4762-922B-9737A115DB10}"/>
                </a:ext>
              </a:extLst>
            </p:cNvPr>
            <p:cNvSpPr>
              <a:spLocks noChangeShapeType="1"/>
            </p:cNvSpPr>
            <p:nvPr/>
          </p:nvSpPr>
          <p:spPr bwMode="auto">
            <a:xfrm flipV="1">
              <a:off x="1680" y="1344"/>
              <a:ext cx="0" cy="1776"/>
            </a:xfrm>
            <a:prstGeom prst="line">
              <a:avLst/>
            </a:prstGeom>
            <a:noFill/>
            <a:ln w="381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48" name="Text Box 15">
              <a:extLst>
                <a:ext uri="{FF2B5EF4-FFF2-40B4-BE49-F238E27FC236}">
                  <a16:creationId xmlns:a16="http://schemas.microsoft.com/office/drawing/2014/main" id="{A53FA7D7-2E6D-4CD7-863C-884BC885601F}"/>
                </a:ext>
              </a:extLst>
            </p:cNvPr>
            <p:cNvSpPr txBox="1">
              <a:spLocks noChangeArrowheads="1"/>
            </p:cNvSpPr>
            <p:nvPr/>
          </p:nvSpPr>
          <p:spPr bwMode="auto">
            <a:xfrm>
              <a:off x="528" y="1344"/>
              <a:ext cx="912"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Taux de </a:t>
              </a:r>
              <a:br>
                <a:rPr kumimoji="0" lang="fr-BE" altLang="nl-NL" sz="20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br>
              <a:r>
                <a:rPr kumimoji="0" lang="fr-BE" altLang="nl-NL" sz="20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croissance</a:t>
              </a:r>
              <a:endParaRPr kumimoji="0" lang="fr-FR" altLang="nl-NL" sz="20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49" name="Text Box 16">
              <a:extLst>
                <a:ext uri="{FF2B5EF4-FFF2-40B4-BE49-F238E27FC236}">
                  <a16:creationId xmlns:a16="http://schemas.microsoft.com/office/drawing/2014/main" id="{0900EAFC-FD84-48C2-AC41-130A4E66C087}"/>
                </a:ext>
              </a:extLst>
            </p:cNvPr>
            <p:cNvSpPr txBox="1">
              <a:spLocks noChangeArrowheads="1"/>
            </p:cNvSpPr>
            <p:nvPr/>
          </p:nvSpPr>
          <p:spPr bwMode="auto">
            <a:xfrm>
              <a:off x="1536" y="912"/>
              <a:ext cx="1344"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err="1">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Croissance plus précoce des</a:t>
              </a:r>
              <a:r>
                <a:rPr kumimoji="0" lang="fr-BE"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 graminées</a:t>
              </a:r>
              <a:endParaRPr kumimoji="0" lang="fr-FR"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0" name="Text Box 17">
              <a:extLst>
                <a:ext uri="{FF2B5EF4-FFF2-40B4-BE49-F238E27FC236}">
                  <a16:creationId xmlns:a16="http://schemas.microsoft.com/office/drawing/2014/main" id="{6E4FC166-D884-4425-8823-9F3A2D9A9B47}"/>
                </a:ext>
              </a:extLst>
            </p:cNvPr>
            <p:cNvSpPr txBox="1">
              <a:spLocks noChangeArrowheads="1"/>
            </p:cNvSpPr>
            <p:nvPr/>
          </p:nvSpPr>
          <p:spPr bwMode="auto">
            <a:xfrm>
              <a:off x="3408" y="1344"/>
              <a:ext cx="121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Compensation en été</a:t>
              </a:r>
              <a:endParaRPr kumimoji="0" lang="fr-FR"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1" name="Line 18">
              <a:extLst>
                <a:ext uri="{FF2B5EF4-FFF2-40B4-BE49-F238E27FC236}">
                  <a16:creationId xmlns:a16="http://schemas.microsoft.com/office/drawing/2014/main" id="{F0EA841C-0C1A-4A91-8AFC-706191BB1A97}"/>
                </a:ext>
              </a:extLst>
            </p:cNvPr>
            <p:cNvSpPr>
              <a:spLocks noChangeShapeType="1"/>
            </p:cNvSpPr>
            <p:nvPr/>
          </p:nvSpPr>
          <p:spPr bwMode="auto">
            <a:xfrm flipH="1">
              <a:off x="3648" y="1920"/>
              <a:ext cx="192" cy="24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2" name="Text Box 19">
              <a:extLst>
                <a:ext uri="{FF2B5EF4-FFF2-40B4-BE49-F238E27FC236}">
                  <a16:creationId xmlns:a16="http://schemas.microsoft.com/office/drawing/2014/main" id="{AD54880B-304D-4304-A8CE-BEC83A4D6714}"/>
                </a:ext>
              </a:extLst>
            </p:cNvPr>
            <p:cNvSpPr txBox="1">
              <a:spLocks noChangeArrowheads="1"/>
            </p:cNvSpPr>
            <p:nvPr/>
          </p:nvSpPr>
          <p:spPr bwMode="auto">
            <a:xfrm>
              <a:off x="2297" y="2609"/>
              <a:ext cx="1735"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rPr>
                <a:t> Trèfle blanc/graminée</a:t>
              </a:r>
              <a:endParaRPr kumimoji="0" lang="fr-FR" altLang="nl-NL" sz="2000" b="1" i="0" u="none" strike="noStrike" kern="1200" cap="none" spc="0" normalizeH="0" baseline="0" noProof="0" dirty="0">
                <a:ln>
                  <a:noFill/>
                </a:ln>
                <a:solidFill>
                  <a:srgbClr val="FF022B"/>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3" name="Text Box 20">
              <a:extLst>
                <a:ext uri="{FF2B5EF4-FFF2-40B4-BE49-F238E27FC236}">
                  <a16:creationId xmlns:a16="http://schemas.microsoft.com/office/drawing/2014/main" id="{F9376CB6-A1AD-4978-B175-86EE77CC7F34}"/>
                </a:ext>
              </a:extLst>
            </p:cNvPr>
            <p:cNvSpPr txBox="1">
              <a:spLocks noChangeArrowheads="1"/>
            </p:cNvSpPr>
            <p:nvPr/>
          </p:nvSpPr>
          <p:spPr bwMode="auto">
            <a:xfrm>
              <a:off x="4598" y="1337"/>
              <a:ext cx="1210" cy="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rPr>
                <a:t>Graminées pures</a:t>
              </a:r>
              <a:endParaRPr kumimoji="0" lang="fr-FR" altLang="nl-NL" sz="2000" b="1" i="0" u="none" strike="noStrike" kern="1200" cap="none" spc="0" normalizeH="0" baseline="0" noProof="0" dirty="0">
                <a:ln>
                  <a:noFill/>
                </a:ln>
                <a:solidFill>
                  <a:srgbClr val="09FF3C"/>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54" name="Line 21">
              <a:extLst>
                <a:ext uri="{FF2B5EF4-FFF2-40B4-BE49-F238E27FC236}">
                  <a16:creationId xmlns:a16="http://schemas.microsoft.com/office/drawing/2014/main" id="{0677DCF5-F9C8-40F5-A05F-7A44D7F47A01}"/>
                </a:ext>
              </a:extLst>
            </p:cNvPr>
            <p:cNvSpPr>
              <a:spLocks noChangeShapeType="1"/>
            </p:cNvSpPr>
            <p:nvPr/>
          </p:nvSpPr>
          <p:spPr bwMode="auto">
            <a:xfrm flipV="1">
              <a:off x="4944" y="2448"/>
              <a:ext cx="0" cy="19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5" name="Line 22">
              <a:extLst>
                <a:ext uri="{FF2B5EF4-FFF2-40B4-BE49-F238E27FC236}">
                  <a16:creationId xmlns:a16="http://schemas.microsoft.com/office/drawing/2014/main" id="{77B9EDCA-36D8-4017-89FB-62585FA3F451}"/>
                </a:ext>
              </a:extLst>
            </p:cNvPr>
            <p:cNvSpPr>
              <a:spLocks noChangeShapeType="1"/>
            </p:cNvSpPr>
            <p:nvPr/>
          </p:nvSpPr>
          <p:spPr bwMode="auto">
            <a:xfrm flipH="1">
              <a:off x="2112" y="2761"/>
              <a:ext cx="240" cy="0"/>
            </a:xfrm>
            <a:prstGeom prst="line">
              <a:avLst/>
            </a:prstGeom>
            <a:noFill/>
            <a:ln w="38100">
              <a:solidFill>
                <a:srgbClr val="FF022B"/>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6" name="Line 23">
              <a:extLst>
                <a:ext uri="{FF2B5EF4-FFF2-40B4-BE49-F238E27FC236}">
                  <a16:creationId xmlns:a16="http://schemas.microsoft.com/office/drawing/2014/main" id="{B4C6BAB3-2415-42CC-83D8-A6C7327537EC}"/>
                </a:ext>
              </a:extLst>
            </p:cNvPr>
            <p:cNvSpPr>
              <a:spLocks noChangeShapeType="1"/>
            </p:cNvSpPr>
            <p:nvPr/>
          </p:nvSpPr>
          <p:spPr bwMode="auto">
            <a:xfrm>
              <a:off x="211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7" name="Line 24">
              <a:extLst>
                <a:ext uri="{FF2B5EF4-FFF2-40B4-BE49-F238E27FC236}">
                  <a16:creationId xmlns:a16="http://schemas.microsoft.com/office/drawing/2014/main" id="{5BD60EDF-C2F5-4BCB-92FB-3FE71E671D21}"/>
                </a:ext>
              </a:extLst>
            </p:cNvPr>
            <p:cNvSpPr>
              <a:spLocks noChangeShapeType="1"/>
            </p:cNvSpPr>
            <p:nvPr/>
          </p:nvSpPr>
          <p:spPr bwMode="auto">
            <a:xfrm>
              <a:off x="249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8" name="Line 25">
              <a:extLst>
                <a:ext uri="{FF2B5EF4-FFF2-40B4-BE49-F238E27FC236}">
                  <a16:creationId xmlns:a16="http://schemas.microsoft.com/office/drawing/2014/main" id="{4BC6230A-8410-4877-BD1B-0DBD4997DA07}"/>
                </a:ext>
              </a:extLst>
            </p:cNvPr>
            <p:cNvSpPr>
              <a:spLocks noChangeShapeType="1"/>
            </p:cNvSpPr>
            <p:nvPr/>
          </p:nvSpPr>
          <p:spPr bwMode="auto">
            <a:xfrm>
              <a:off x="288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59" name="Line 26">
              <a:extLst>
                <a:ext uri="{FF2B5EF4-FFF2-40B4-BE49-F238E27FC236}">
                  <a16:creationId xmlns:a16="http://schemas.microsoft.com/office/drawing/2014/main" id="{EADFBC03-9B1A-44DC-8C40-EA181B2B6DBA}"/>
                </a:ext>
              </a:extLst>
            </p:cNvPr>
            <p:cNvSpPr>
              <a:spLocks noChangeShapeType="1"/>
            </p:cNvSpPr>
            <p:nvPr/>
          </p:nvSpPr>
          <p:spPr bwMode="auto">
            <a:xfrm>
              <a:off x="3264"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0" name="Line 27">
              <a:extLst>
                <a:ext uri="{FF2B5EF4-FFF2-40B4-BE49-F238E27FC236}">
                  <a16:creationId xmlns:a16="http://schemas.microsoft.com/office/drawing/2014/main" id="{0D151874-2A9D-407E-844A-6F6BFA39D08B}"/>
                </a:ext>
              </a:extLst>
            </p:cNvPr>
            <p:cNvSpPr>
              <a:spLocks noChangeShapeType="1"/>
            </p:cNvSpPr>
            <p:nvPr/>
          </p:nvSpPr>
          <p:spPr bwMode="auto">
            <a:xfrm>
              <a:off x="3648"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1" name="Line 28">
              <a:extLst>
                <a:ext uri="{FF2B5EF4-FFF2-40B4-BE49-F238E27FC236}">
                  <a16:creationId xmlns:a16="http://schemas.microsoft.com/office/drawing/2014/main" id="{DF8C0A11-021C-4D20-A968-D0B6672BC17D}"/>
                </a:ext>
              </a:extLst>
            </p:cNvPr>
            <p:cNvSpPr>
              <a:spLocks noChangeShapeType="1"/>
            </p:cNvSpPr>
            <p:nvPr/>
          </p:nvSpPr>
          <p:spPr bwMode="auto">
            <a:xfrm>
              <a:off x="4032"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2" name="Line 29">
              <a:extLst>
                <a:ext uri="{FF2B5EF4-FFF2-40B4-BE49-F238E27FC236}">
                  <a16:creationId xmlns:a16="http://schemas.microsoft.com/office/drawing/2014/main" id="{B5734B6C-5A75-4763-83D8-A0F610D25CBE}"/>
                </a:ext>
              </a:extLst>
            </p:cNvPr>
            <p:cNvSpPr>
              <a:spLocks noChangeShapeType="1"/>
            </p:cNvSpPr>
            <p:nvPr/>
          </p:nvSpPr>
          <p:spPr bwMode="auto">
            <a:xfrm>
              <a:off x="4416"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3" name="Line 30">
              <a:extLst>
                <a:ext uri="{FF2B5EF4-FFF2-40B4-BE49-F238E27FC236}">
                  <a16:creationId xmlns:a16="http://schemas.microsoft.com/office/drawing/2014/main" id="{09259C0D-602D-4311-9E77-42313D104D4D}"/>
                </a:ext>
              </a:extLst>
            </p:cNvPr>
            <p:cNvSpPr>
              <a:spLocks noChangeShapeType="1"/>
            </p:cNvSpPr>
            <p:nvPr/>
          </p:nvSpPr>
          <p:spPr bwMode="auto">
            <a:xfrm>
              <a:off x="4800" y="3145"/>
              <a:ext cx="0" cy="48"/>
            </a:xfrm>
            <a:prstGeom prst="line">
              <a:avLst/>
            </a:prstGeom>
            <a:noFill/>
            <a:ln w="381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64" name="Text Box 31">
              <a:extLst>
                <a:ext uri="{FF2B5EF4-FFF2-40B4-BE49-F238E27FC236}">
                  <a16:creationId xmlns:a16="http://schemas.microsoft.com/office/drawing/2014/main" id="{74FA91C7-D3AE-4965-9858-EB4536BD05C6}"/>
                </a:ext>
              </a:extLst>
            </p:cNvPr>
            <p:cNvSpPr txBox="1">
              <a:spLocks noChangeArrowheads="1"/>
            </p:cNvSpPr>
            <p:nvPr/>
          </p:nvSpPr>
          <p:spPr bwMode="auto">
            <a:xfrm>
              <a:off x="1814" y="3101"/>
              <a:ext cx="2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5" name="Text Box 32">
              <a:extLst>
                <a:ext uri="{FF2B5EF4-FFF2-40B4-BE49-F238E27FC236}">
                  <a16:creationId xmlns:a16="http://schemas.microsoft.com/office/drawing/2014/main" id="{A689B6D7-E0B3-4B81-B03A-058243A515EF}"/>
                </a:ext>
              </a:extLst>
            </p:cNvPr>
            <p:cNvSpPr txBox="1">
              <a:spLocks noChangeArrowheads="1"/>
            </p:cNvSpPr>
            <p:nvPr/>
          </p:nvSpPr>
          <p:spPr bwMode="auto">
            <a:xfrm>
              <a:off x="2198" y="3101"/>
              <a:ext cx="22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6" name="Text Box 33">
              <a:extLst>
                <a:ext uri="{FF2B5EF4-FFF2-40B4-BE49-F238E27FC236}">
                  <a16:creationId xmlns:a16="http://schemas.microsoft.com/office/drawing/2014/main" id="{B2E9D59D-B3E2-464A-A95D-14D443873BAD}"/>
                </a:ext>
              </a:extLst>
            </p:cNvPr>
            <p:cNvSpPr txBox="1">
              <a:spLocks noChangeArrowheads="1"/>
            </p:cNvSpPr>
            <p:nvPr/>
          </p:nvSpPr>
          <p:spPr bwMode="auto">
            <a:xfrm>
              <a:off x="2592" y="3094"/>
              <a:ext cx="245"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M</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7" name="Text Box 34">
              <a:extLst>
                <a:ext uri="{FF2B5EF4-FFF2-40B4-BE49-F238E27FC236}">
                  <a16:creationId xmlns:a16="http://schemas.microsoft.com/office/drawing/2014/main" id="{6F0C0E02-2E41-422B-9F2C-71F2E9A4F27B}"/>
                </a:ext>
              </a:extLst>
            </p:cNvPr>
            <p:cNvSpPr txBox="1">
              <a:spLocks noChangeArrowheads="1"/>
            </p:cNvSpPr>
            <p:nvPr/>
          </p:nvSpPr>
          <p:spPr bwMode="auto">
            <a:xfrm>
              <a:off x="2966" y="3101"/>
              <a:ext cx="2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dirty="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8" name="Text Box 35">
              <a:extLst>
                <a:ext uri="{FF2B5EF4-FFF2-40B4-BE49-F238E27FC236}">
                  <a16:creationId xmlns:a16="http://schemas.microsoft.com/office/drawing/2014/main" id="{C8461BC9-C92A-4564-868A-7915AD2D885C}"/>
                </a:ext>
              </a:extLst>
            </p:cNvPr>
            <p:cNvSpPr txBox="1">
              <a:spLocks noChangeArrowheads="1"/>
            </p:cNvSpPr>
            <p:nvPr/>
          </p:nvSpPr>
          <p:spPr bwMode="auto">
            <a:xfrm>
              <a:off x="3350" y="3101"/>
              <a:ext cx="21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J</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69" name="Text Box 36">
              <a:extLst>
                <a:ext uri="{FF2B5EF4-FFF2-40B4-BE49-F238E27FC236}">
                  <a16:creationId xmlns:a16="http://schemas.microsoft.com/office/drawing/2014/main" id="{8DA5245E-7F61-442B-B9E1-44F46CEECA0F}"/>
                </a:ext>
              </a:extLst>
            </p:cNvPr>
            <p:cNvSpPr txBox="1">
              <a:spLocks noChangeArrowheads="1"/>
            </p:cNvSpPr>
            <p:nvPr/>
          </p:nvSpPr>
          <p:spPr bwMode="auto">
            <a:xfrm>
              <a:off x="3734" y="3101"/>
              <a:ext cx="22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A</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0" name="Text Box 37">
              <a:extLst>
                <a:ext uri="{FF2B5EF4-FFF2-40B4-BE49-F238E27FC236}">
                  <a16:creationId xmlns:a16="http://schemas.microsoft.com/office/drawing/2014/main" id="{783776F0-3584-443E-949F-28EE209616BE}"/>
                </a:ext>
              </a:extLst>
            </p:cNvPr>
            <p:cNvSpPr txBox="1">
              <a:spLocks noChangeArrowheads="1"/>
            </p:cNvSpPr>
            <p:nvPr/>
          </p:nvSpPr>
          <p:spPr bwMode="auto">
            <a:xfrm>
              <a:off x="4128" y="3094"/>
              <a:ext cx="21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S</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1" name="Text Box 38">
              <a:extLst>
                <a:ext uri="{FF2B5EF4-FFF2-40B4-BE49-F238E27FC236}">
                  <a16:creationId xmlns:a16="http://schemas.microsoft.com/office/drawing/2014/main" id="{5F6DB9AC-8F59-44C6-8610-3FE8D4F48E5C}"/>
                </a:ext>
              </a:extLst>
            </p:cNvPr>
            <p:cNvSpPr txBox="1">
              <a:spLocks noChangeArrowheads="1"/>
            </p:cNvSpPr>
            <p:nvPr/>
          </p:nvSpPr>
          <p:spPr bwMode="auto">
            <a:xfrm>
              <a:off x="4550" y="3101"/>
              <a:ext cx="23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O</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18472" name="Text Box 39">
              <a:extLst>
                <a:ext uri="{FF2B5EF4-FFF2-40B4-BE49-F238E27FC236}">
                  <a16:creationId xmlns:a16="http://schemas.microsoft.com/office/drawing/2014/main" id="{A20ADDE6-2A78-43A6-930C-D791565BF20D}"/>
                </a:ext>
              </a:extLst>
            </p:cNvPr>
            <p:cNvSpPr txBox="1">
              <a:spLocks noChangeArrowheads="1"/>
            </p:cNvSpPr>
            <p:nvPr/>
          </p:nvSpPr>
          <p:spPr bwMode="auto">
            <a:xfrm>
              <a:off x="4886" y="3101"/>
              <a:ext cx="23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rPr>
                <a:t>N</a:t>
              </a:r>
              <a:endParaRPr kumimoji="0" lang="fr-FR" altLang="nl-NL" sz="1800" b="1" i="0" u="none" strike="noStrike" kern="1200" cap="none" spc="0" normalizeH="0" baseline="0" noProof="0">
                <a:ln>
                  <a:noFill/>
                </a:ln>
                <a:solidFill>
                  <a:srgbClr val="0070C0"/>
                </a:solidFill>
                <a:effectLst/>
                <a:uLnTx/>
                <a:uFillTx/>
                <a:latin typeface="Comic Sans MS" panose="030F0702030302020204" pitchFamily="66" charset="0"/>
                <a:ea typeface="MS PGothic" panose="020B0600070205080204" pitchFamily="34" charset="-128"/>
                <a:cs typeface="Times New Roman" panose="02020603050405020304" pitchFamily="18" charset="0"/>
              </a:endParaRPr>
            </a:p>
          </p:txBody>
        </p:sp>
        <p:sp>
          <p:nvSpPr>
            <p:cNvPr id="84008" name="Freeform 40">
              <a:extLst>
                <a:ext uri="{FF2B5EF4-FFF2-40B4-BE49-F238E27FC236}">
                  <a16:creationId xmlns:a16="http://schemas.microsoft.com/office/drawing/2014/main" id="{2965E099-BD8A-4294-B1AD-732CA2347467}"/>
                </a:ext>
              </a:extLst>
            </p:cNvPr>
            <p:cNvSpPr>
              <a:spLocks/>
            </p:cNvSpPr>
            <p:nvPr/>
          </p:nvSpPr>
          <p:spPr bwMode="auto">
            <a:xfrm>
              <a:off x="1920" y="1920"/>
              <a:ext cx="432" cy="1056"/>
            </a:xfrm>
            <a:custGeom>
              <a:avLst/>
              <a:gdLst>
                <a:gd name="T0" fmla="*/ 0 w 432"/>
                <a:gd name="T1" fmla="*/ 1056 h 1056"/>
                <a:gd name="T2" fmla="*/ 216 w 432"/>
                <a:gd name="T3" fmla="*/ 808 h 1056"/>
                <a:gd name="T4" fmla="*/ 336 w 432"/>
                <a:gd name="T5" fmla="*/ 568 h 1056"/>
                <a:gd name="T6" fmla="*/ 400 w 432"/>
                <a:gd name="T7" fmla="*/ 368 h 1056"/>
                <a:gd name="T8" fmla="*/ 424 w 432"/>
                <a:gd name="T9" fmla="*/ 184 h 1056"/>
                <a:gd name="T10" fmla="*/ 432 w 432"/>
                <a:gd name="T11" fmla="*/ 0 h 10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32" h="1056">
                  <a:moveTo>
                    <a:pt x="0" y="1056"/>
                  </a:moveTo>
                  <a:cubicBezTo>
                    <a:pt x="36" y="1015"/>
                    <a:pt x="160" y="889"/>
                    <a:pt x="216" y="808"/>
                  </a:cubicBezTo>
                  <a:cubicBezTo>
                    <a:pt x="272" y="727"/>
                    <a:pt x="305" y="641"/>
                    <a:pt x="336" y="568"/>
                  </a:cubicBezTo>
                  <a:cubicBezTo>
                    <a:pt x="408" y="416"/>
                    <a:pt x="385" y="432"/>
                    <a:pt x="400" y="368"/>
                  </a:cubicBezTo>
                  <a:cubicBezTo>
                    <a:pt x="415" y="304"/>
                    <a:pt x="419" y="245"/>
                    <a:pt x="424" y="184"/>
                  </a:cubicBezTo>
                  <a:cubicBezTo>
                    <a:pt x="429" y="123"/>
                    <a:pt x="430" y="38"/>
                    <a:pt x="432" y="0"/>
                  </a:cubicBezTo>
                </a:path>
              </a:pathLst>
            </a:custGeom>
            <a:noFill/>
            <a:ln w="38100" cap="flat" cmpd="sng">
              <a:solidFill>
                <a:srgbClr val="FF022B"/>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4" name="Line 41">
              <a:extLst>
                <a:ext uri="{FF2B5EF4-FFF2-40B4-BE49-F238E27FC236}">
                  <a16:creationId xmlns:a16="http://schemas.microsoft.com/office/drawing/2014/main" id="{C064D620-8997-4F87-92F4-A29A3EA8AD9B}"/>
                </a:ext>
              </a:extLst>
            </p:cNvPr>
            <p:cNvSpPr>
              <a:spLocks noChangeShapeType="1"/>
            </p:cNvSpPr>
            <p:nvPr/>
          </p:nvSpPr>
          <p:spPr bwMode="auto">
            <a:xfrm flipH="1">
              <a:off x="2016" y="1728"/>
              <a:ext cx="0" cy="768"/>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8475" name="Line 42">
              <a:extLst>
                <a:ext uri="{FF2B5EF4-FFF2-40B4-BE49-F238E27FC236}">
                  <a16:creationId xmlns:a16="http://schemas.microsoft.com/office/drawing/2014/main" id="{FDF10CFE-56BF-4001-9A68-010F3F85AE5D}"/>
                </a:ext>
              </a:extLst>
            </p:cNvPr>
            <p:cNvSpPr>
              <a:spLocks noChangeShapeType="1"/>
            </p:cNvSpPr>
            <p:nvPr/>
          </p:nvSpPr>
          <p:spPr bwMode="auto">
            <a:xfrm flipH="1">
              <a:off x="4896" y="1824"/>
              <a:ext cx="96" cy="336"/>
            </a:xfrm>
            <a:prstGeom prst="line">
              <a:avLst/>
            </a:prstGeom>
            <a:noFill/>
            <a:ln w="38100">
              <a:solidFill>
                <a:srgbClr val="09FF3C"/>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pic>
        <p:nvPicPr>
          <p:cNvPr id="18436" name="Picture 45">
            <a:extLst>
              <a:ext uri="{FF2B5EF4-FFF2-40B4-BE49-F238E27FC236}">
                <a16:creationId xmlns:a16="http://schemas.microsoft.com/office/drawing/2014/main" id="{954868DF-AF3E-4896-AA2B-EFC8CAFAF40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5069" y="46759"/>
            <a:ext cx="1225874"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err="1"/>
              <a:t>Trèfle</a:t>
            </a:r>
            <a:r>
              <a:rPr lang="nl-NL" sz="2400" dirty="0"/>
              <a:t> blanc de </a:t>
            </a:r>
            <a:r>
              <a:rPr lang="nl-NL" sz="2400" dirty="0" err="1"/>
              <a:t>production</a:t>
            </a:r>
            <a:r>
              <a:rPr lang="nl-NL" sz="2400" dirty="0"/>
              <a:t/>
            </a:r>
            <a:br>
              <a:rPr lang="nl-NL" sz="2400" dirty="0"/>
            </a:br>
            <a:endParaRPr lang="nl-NL" sz="2400" dirty="0"/>
          </a:p>
        </p:txBody>
      </p:sp>
      <p:sp>
        <p:nvSpPr>
          <p:cNvPr id="4" name="Afgeronde rechthoek 3"/>
          <p:cNvSpPr/>
          <p:nvPr/>
        </p:nvSpPr>
        <p:spPr>
          <a:xfrm>
            <a:off x="332509" y="1043709"/>
            <a:ext cx="8682182" cy="5292436"/>
          </a:xfrm>
          <a:prstGeom prst="roundRect">
            <a:avLst/>
          </a:prstGeom>
          <a:noFill/>
          <a:ln w="57150"/>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912978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a:extLst>
              <a:ext uri="{FF2B5EF4-FFF2-40B4-BE49-F238E27FC236}">
                <a16:creationId xmlns:a16="http://schemas.microsoft.com/office/drawing/2014/main" id="{D9D16FCD-68CA-4011-9781-2FD598697AD4}"/>
              </a:ext>
            </a:extLst>
          </p:cNvPr>
          <p:cNvSpPr txBox="1">
            <a:spLocks noChangeArrowheads="1"/>
          </p:cNvSpPr>
          <p:nvPr/>
        </p:nvSpPr>
        <p:spPr bwMode="auto">
          <a:xfrm>
            <a:off x="76200" y="1300232"/>
            <a:ext cx="9067800" cy="707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 trèfle rouge est plus productif que le trèfle blanc.</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Tableau 1. Rendements annuels typiques (t MS / ha).</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aphicFrame>
        <p:nvGraphicFramePr>
          <p:cNvPr id="86080" name="Group 64">
            <a:extLst>
              <a:ext uri="{FF2B5EF4-FFF2-40B4-BE49-F238E27FC236}">
                <a16:creationId xmlns:a16="http://schemas.microsoft.com/office/drawing/2014/main" id="{D2C9EC4C-48B7-452E-BE59-87CBD2C880DE}"/>
              </a:ext>
            </a:extLst>
          </p:cNvPr>
          <p:cNvGraphicFramePr>
            <a:graphicFrameLocks noGrp="1"/>
          </p:cNvGraphicFramePr>
          <p:nvPr>
            <p:extLst/>
          </p:nvPr>
        </p:nvGraphicFramePr>
        <p:xfrm>
          <a:off x="0" y="2124075"/>
          <a:ext cx="8682182" cy="3260726"/>
        </p:xfrm>
        <a:graphic>
          <a:graphicData uri="http://schemas.openxmlformats.org/drawingml/2006/table">
            <a:tbl>
              <a:tblPr>
                <a:tableStyleId>{8799B23B-EC83-4686-B30A-512413B5E67A}</a:tableStyleId>
              </a:tblPr>
              <a:tblGrid>
                <a:gridCol w="4558146">
                  <a:extLst>
                    <a:ext uri="{9D8B030D-6E8A-4147-A177-3AD203B41FA5}">
                      <a16:colId xmlns:a16="http://schemas.microsoft.com/office/drawing/2014/main" val="20000"/>
                    </a:ext>
                  </a:extLst>
                </a:gridCol>
                <a:gridCol w="1497192">
                  <a:extLst>
                    <a:ext uri="{9D8B030D-6E8A-4147-A177-3AD203B41FA5}">
                      <a16:colId xmlns:a16="http://schemas.microsoft.com/office/drawing/2014/main" val="20001"/>
                    </a:ext>
                  </a:extLst>
                </a:gridCol>
                <a:gridCol w="1403181">
                  <a:extLst>
                    <a:ext uri="{9D8B030D-6E8A-4147-A177-3AD203B41FA5}">
                      <a16:colId xmlns:a16="http://schemas.microsoft.com/office/drawing/2014/main" val="20002"/>
                    </a:ext>
                  </a:extLst>
                </a:gridCol>
                <a:gridCol w="1223663">
                  <a:extLst>
                    <a:ext uri="{9D8B030D-6E8A-4147-A177-3AD203B41FA5}">
                      <a16:colId xmlns:a16="http://schemas.microsoft.com/office/drawing/2014/main" val="20003"/>
                    </a:ext>
                  </a:extLst>
                </a:gridCol>
              </a:tblGrid>
              <a:tr h="465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rgbClr val="FEFF12"/>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A1</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A2</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406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err="1">
                          <a:ln>
                            <a:noFill/>
                          </a:ln>
                          <a:solidFill>
                            <a:schemeClr val="accent2"/>
                          </a:solidFill>
                          <a:effectLst/>
                        </a:rPr>
                        <a:t>Prés</a:t>
                      </a:r>
                      <a:r>
                        <a:rPr kumimoji="0" lang="en-GB" sz="2000" u="none" strike="noStrike" cap="none" normalizeH="0" baseline="0" dirty="0">
                          <a:ln>
                            <a:noFill/>
                          </a:ln>
                          <a:solidFill>
                            <a:schemeClr val="accent2"/>
                          </a:solidFill>
                          <a:effectLst/>
                        </a:rPr>
                        <a:t> de </a:t>
                      </a:r>
                      <a:r>
                        <a:rPr kumimoji="0" lang="en-GB" sz="2000" u="none" strike="noStrike" cap="none" normalizeH="0" baseline="0" dirty="0" err="1">
                          <a:ln>
                            <a:noFill/>
                          </a:ln>
                          <a:solidFill>
                            <a:schemeClr val="accent2"/>
                          </a:solidFill>
                          <a:effectLst/>
                        </a:rPr>
                        <a:t>trèfle</a:t>
                      </a:r>
                      <a:r>
                        <a:rPr kumimoji="0" lang="en-GB" sz="2000" u="none" strike="noStrike" cap="none" normalizeH="0" baseline="0" dirty="0">
                          <a:ln>
                            <a:noFill/>
                          </a:ln>
                          <a:solidFill>
                            <a:schemeClr val="accent2"/>
                          </a:solidFill>
                          <a:effectLst/>
                        </a:rPr>
                        <a:t> rouge </a:t>
                      </a:r>
                      <a:r>
                        <a:rPr kumimoji="0" lang="en-GB" sz="2000" u="none" strike="noStrike" cap="none" normalizeH="0" baseline="0" dirty="0" err="1">
                          <a:ln>
                            <a:noFill/>
                          </a:ln>
                          <a:solidFill>
                            <a:schemeClr val="accent2"/>
                          </a:solidFill>
                          <a:effectLst/>
                        </a:rPr>
                        <a:t>pur</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Europe de l'Ouest</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10-14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7-10</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3-4</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Sud de l'Europe</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13-21</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6-13</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3"/>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Europe du Nord</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7-8</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4"/>
                  </a:ext>
                </a:extLst>
              </a:tr>
              <a:tr h="40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solidFill>
                            <a:schemeClr val="accent2"/>
                          </a:solidFill>
                          <a:effectLst/>
                        </a:rPr>
                        <a:t>Mélanges de trèfle rouge et de graminées</a:t>
                      </a:r>
                      <a:endParaRPr kumimoji="0" lang="fr-FR" sz="2000" b="1" i="0" u="none" strike="noStrike" cap="none" normalizeH="0" baseline="0" dirty="0">
                        <a:ln>
                          <a:noFill/>
                        </a:ln>
                        <a:solidFill>
                          <a:schemeClr val="accent2"/>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5"/>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Europe de </a:t>
                      </a:r>
                      <a:r>
                        <a:rPr kumimoji="0" lang="en-GB" sz="2000" u="none" strike="noStrike" cap="none" normalizeH="0" baseline="0" dirty="0" err="1">
                          <a:ln>
                            <a:noFill/>
                          </a:ln>
                          <a:effectLst/>
                        </a:rPr>
                        <a:t>l'Ouest</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11-17</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8-15</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6"/>
                  </a:ext>
                </a:extLst>
              </a:tr>
              <a:tr h="233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Europe du Nord</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6-9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a:ln>
                            <a:noFill/>
                          </a:ln>
                          <a:effectLst/>
                        </a:rPr>
                        <a:t>7-9</a:t>
                      </a:r>
                      <a:endParaRPr kumimoji="0" lang="fr-FR" sz="20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u="none" strike="noStrike" cap="none" normalizeH="0" baseline="0" dirty="0">
                          <a:ln>
                            <a:noFill/>
                          </a:ln>
                          <a:effectLst/>
                        </a:rPr>
                        <a:t>5</a:t>
                      </a:r>
                      <a:endParaRPr kumimoji="0" lang="fr-FR" sz="20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20531" name="Rectangle 52">
            <a:extLst>
              <a:ext uri="{FF2B5EF4-FFF2-40B4-BE49-F238E27FC236}">
                <a16:creationId xmlns:a16="http://schemas.microsoft.com/office/drawing/2014/main" id="{E97D7421-CB4D-4254-9C5B-C75525E71A12}"/>
              </a:ext>
            </a:extLst>
          </p:cNvPr>
          <p:cNvSpPr>
            <a:spLocks noChangeArrowheads="1"/>
          </p:cNvSpPr>
          <p:nvPr/>
        </p:nvSpPr>
        <p:spPr bwMode="auto">
          <a:xfrm>
            <a:off x="489921" y="5969025"/>
            <a:ext cx="7907421"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20000"/>
              </a:spcBef>
              <a:spcAft>
                <a:spcPct val="0"/>
              </a:spcAft>
              <a:buClrTx/>
              <a:buSzTx/>
              <a:buFontTx/>
              <a:buNone/>
              <a:tabLst/>
              <a:defRPr/>
            </a:pP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A1 : première année de</a:t>
            </a:r>
            <a:r>
              <a:rPr kumimoji="0" lang="en-GB" altLang="nl-NL"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production</a:t>
            </a: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 ; A2 : deuxième année de production ; </a:t>
            </a:r>
            <a:b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br>
            <a:r>
              <a:rPr kumimoji="0" lang="en-GB" altLang="nl-NL" sz="1800" b="0"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A3 : troisième année de production</a:t>
            </a:r>
          </a:p>
        </p:txBody>
      </p:sp>
      <p:pic>
        <p:nvPicPr>
          <p:cNvPr id="20532" name="Picture 65">
            <a:extLst>
              <a:ext uri="{FF2B5EF4-FFF2-40B4-BE49-F238E27FC236}">
                <a16:creationId xmlns:a16="http://schemas.microsoft.com/office/drawing/2014/main" id="{737B6076-B9B3-4D27-B860-A2334620650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45163" y="0"/>
            <a:ext cx="8842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algn="l"/>
            <a:r>
              <a:rPr lang="nl-NL" sz="2400" dirty="0" err="1">
                <a:solidFill>
                  <a:schemeClr val="tx1"/>
                </a:solidFill>
              </a:rPr>
              <a:t>Trèfle</a:t>
            </a:r>
            <a:r>
              <a:rPr lang="nl-NL" sz="2400" dirty="0">
                <a:solidFill>
                  <a:schemeClr val="tx1"/>
                </a:solidFill>
              </a:rPr>
              <a:t> rouge de </a:t>
            </a:r>
            <a:r>
              <a:rPr lang="nl-NL" sz="2400" dirty="0" err="1">
                <a:solidFill>
                  <a:schemeClr val="tx1"/>
                </a:solidFill>
              </a:rPr>
              <a:t>production</a:t>
            </a:r>
            <a:endParaRPr lang="nl-NL" sz="2400" dirty="0">
              <a:solidFill>
                <a:schemeClr val="tx1"/>
              </a:solidFill>
            </a:endParaRPr>
          </a:p>
        </p:txBody>
      </p:sp>
    </p:spTree>
    <p:extLst>
      <p:ext uri="{BB962C8B-B14F-4D97-AF65-F5344CB8AC3E}">
        <p14:creationId xmlns:p14="http://schemas.microsoft.com/office/powerpoint/2010/main" val="40713032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2530" name="Group 54">
            <a:extLst>
              <a:ext uri="{FF2B5EF4-FFF2-40B4-BE49-F238E27FC236}">
                <a16:creationId xmlns:a16="http://schemas.microsoft.com/office/drawing/2014/main" id="{1DFC3742-375B-4E1B-A9CE-3699F8D638C5}"/>
              </a:ext>
            </a:extLst>
          </p:cNvPr>
          <p:cNvGrpSpPr>
            <a:grpSpLocks/>
          </p:cNvGrpSpPr>
          <p:nvPr/>
        </p:nvGrpSpPr>
        <p:grpSpPr bwMode="auto">
          <a:xfrm>
            <a:off x="304800" y="304800"/>
            <a:ext cx="8262938" cy="6324600"/>
            <a:chOff x="192" y="192"/>
            <a:chExt cx="5205" cy="3984"/>
          </a:xfrm>
        </p:grpSpPr>
        <p:graphicFrame>
          <p:nvGraphicFramePr>
            <p:cNvPr id="22536" name="Object 43">
              <a:extLst>
                <a:ext uri="{FF2B5EF4-FFF2-40B4-BE49-F238E27FC236}">
                  <a16:creationId xmlns:a16="http://schemas.microsoft.com/office/drawing/2014/main" id="{AB4CD049-74F4-4F1B-92E9-3A0F52145479}"/>
                </a:ext>
              </a:extLst>
            </p:cNvPr>
            <p:cNvGraphicFramePr>
              <a:graphicFrameLocks noChangeAspect="1"/>
            </p:cNvGraphicFramePr>
            <p:nvPr/>
          </p:nvGraphicFramePr>
          <p:xfrm>
            <a:off x="192" y="556"/>
            <a:ext cx="4032" cy="3620"/>
          </p:xfrm>
          <a:graphic>
            <a:graphicData uri="http://schemas.openxmlformats.org/presentationml/2006/ole">
              <mc:AlternateContent xmlns:mc="http://schemas.openxmlformats.org/markup-compatibility/2006">
                <mc:Choice xmlns:v="urn:schemas-microsoft-com:vml" Requires="v">
                  <p:oleObj spid="_x0000_s25606" name="Feuille de calcul" r:id="rId4" imgW="14503400" imgH="9893300" progId="Excel.Sheet.8">
                    <p:embed/>
                  </p:oleObj>
                </mc:Choice>
                <mc:Fallback>
                  <p:oleObj name="Feuille de calcul" r:id="rId4" imgW="14503400" imgH="9893300" progId="Excel.Sheet.8">
                    <p:embed/>
                    <p:pic>
                      <p:nvPicPr>
                        <p:cNvPr id="22536" name="Object 43">
                          <a:extLst>
                            <a:ext uri="{FF2B5EF4-FFF2-40B4-BE49-F238E27FC236}">
                              <a16:creationId xmlns:a16="http://schemas.microsoft.com/office/drawing/2014/main" id="{AB4CD049-74F4-4F1B-92E9-3A0F521454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556"/>
                          <a:ext cx="4032" cy="362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1">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2537" name="Line 44">
              <a:extLst>
                <a:ext uri="{FF2B5EF4-FFF2-40B4-BE49-F238E27FC236}">
                  <a16:creationId xmlns:a16="http://schemas.microsoft.com/office/drawing/2014/main" id="{4516AFAC-511A-48BA-B5AA-E4E4A4CA3C02}"/>
                </a:ext>
              </a:extLst>
            </p:cNvPr>
            <p:cNvSpPr>
              <a:spLocks noChangeShapeType="1"/>
            </p:cNvSpPr>
            <p:nvPr/>
          </p:nvSpPr>
          <p:spPr bwMode="auto">
            <a:xfrm flipH="1">
              <a:off x="486" y="556"/>
              <a:ext cx="1366" cy="363"/>
            </a:xfrm>
            <a:prstGeom prst="line">
              <a:avLst/>
            </a:prstGeom>
            <a:noFill/>
            <a:ln w="25400">
              <a:solidFill>
                <a:srgbClr val="DD080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38" name="Text Box 45">
              <a:extLst>
                <a:ext uri="{FF2B5EF4-FFF2-40B4-BE49-F238E27FC236}">
                  <a16:creationId xmlns:a16="http://schemas.microsoft.com/office/drawing/2014/main" id="{A87D7B8D-F4D1-41D2-BC29-D723950D7630}"/>
                </a:ext>
              </a:extLst>
            </p:cNvPr>
            <p:cNvSpPr txBox="1">
              <a:spLocks noChangeArrowheads="1"/>
            </p:cNvSpPr>
            <p:nvPr/>
          </p:nvSpPr>
          <p:spPr bwMode="auto">
            <a:xfrm>
              <a:off x="1958" y="209"/>
              <a:ext cx="260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Rendement du mélange trèfle rouge/graminée</a:t>
              </a:r>
              <a:endParaRPr kumimoji="0" lang="fr-FR" altLang="nl-NL"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39" name="Text Box 46">
              <a:extLst>
                <a:ext uri="{FF2B5EF4-FFF2-40B4-BE49-F238E27FC236}">
                  <a16:creationId xmlns:a16="http://schemas.microsoft.com/office/drawing/2014/main" id="{91E26B8F-D249-42A4-B8D1-E6D3ABCB5EE4}"/>
                </a:ext>
              </a:extLst>
            </p:cNvPr>
            <p:cNvSpPr txBox="1">
              <a:spLocks noChangeArrowheads="1"/>
            </p:cNvSpPr>
            <p:nvPr/>
          </p:nvSpPr>
          <p:spPr bwMode="auto">
            <a:xfrm>
              <a:off x="2546" y="3878"/>
              <a:ext cx="1865"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n-cs"/>
                </a:rPr>
                <a:t>Engrais azoté (kg/ha)</a:t>
              </a:r>
            </a:p>
          </p:txBody>
        </p:sp>
        <p:sp>
          <p:nvSpPr>
            <p:cNvPr id="22540" name="Text Box 47">
              <a:extLst>
                <a:ext uri="{FF2B5EF4-FFF2-40B4-BE49-F238E27FC236}">
                  <a16:creationId xmlns:a16="http://schemas.microsoft.com/office/drawing/2014/main" id="{19275971-758A-4F2A-82D6-556910E5E980}"/>
                </a:ext>
              </a:extLst>
            </p:cNvPr>
            <p:cNvSpPr txBox="1">
              <a:spLocks noChangeArrowheads="1"/>
            </p:cNvSpPr>
            <p:nvPr/>
          </p:nvSpPr>
          <p:spPr bwMode="auto">
            <a:xfrm>
              <a:off x="251" y="192"/>
              <a:ext cx="1707"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800" b="1"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Rendement (</a:t>
              </a:r>
              <a:r>
                <a:rPr kumimoji="0" lang="fr-FR" altLang="nl-NL" sz="1800" b="1" i="0" u="none" strike="noStrike" kern="1200" cap="none" spc="0" normalizeH="0" baseline="0" noProof="0" dirty="0" err="1">
                  <a:ln>
                    <a:noFill/>
                  </a:ln>
                  <a:solidFill>
                    <a:prstClr val="black"/>
                  </a:solidFill>
                  <a:effectLst/>
                  <a:uLnTx/>
                  <a:uFillTx/>
                  <a:latin typeface="Comic Sans MS" panose="030F0702030302020204" pitchFamily="66" charset="0"/>
                  <a:ea typeface="MS PGothic" panose="020B0600070205080204" pitchFamily="34" charset="-128"/>
                  <a:cs typeface="+mn-cs"/>
                </a:rPr>
                <a:t>t</a:t>
              </a:r>
              <a:r>
                <a:rPr kumimoji="0" lang="fr-FR" altLang="nl-NL" sz="1800" b="1"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 MS/ha)</a:t>
              </a:r>
            </a:p>
          </p:txBody>
        </p:sp>
        <p:sp>
          <p:nvSpPr>
            <p:cNvPr id="22542" name="Text Box 51">
              <a:extLst>
                <a:ext uri="{FF2B5EF4-FFF2-40B4-BE49-F238E27FC236}">
                  <a16:creationId xmlns:a16="http://schemas.microsoft.com/office/drawing/2014/main" id="{4AC1338E-DF64-4FFB-B917-2E402B252EF1}"/>
                </a:ext>
              </a:extLst>
            </p:cNvPr>
            <p:cNvSpPr txBox="1">
              <a:spLocks noChangeArrowheads="1"/>
            </p:cNvSpPr>
            <p:nvPr/>
          </p:nvSpPr>
          <p:spPr bwMode="auto">
            <a:xfrm>
              <a:off x="2039" y="2544"/>
              <a:ext cx="335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dirty="0">
                  <a:ln>
                    <a:noFill/>
                  </a:ln>
                  <a:solidFill>
                    <a:prstClr val="black"/>
                  </a:solidFill>
                  <a:effectLst/>
                  <a:uLnTx/>
                  <a:uFillTx/>
                  <a:latin typeface="Comic Sans MS" panose="030F0702030302020204" pitchFamily="66" charset="0"/>
                  <a:ea typeface="MS PGothic" panose="020B0600070205080204" pitchFamily="34" charset="-128"/>
                  <a:cs typeface="+mn-cs"/>
                </a:rPr>
                <a:t>Rendement de l’herbe fertilisée à l'azote</a:t>
              </a:r>
              <a:endParaRPr kumimoji="0" lang="fr-FR" altLang="nl-NL" sz="2000" b="0"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2543" name="Line 53">
              <a:extLst>
                <a:ext uri="{FF2B5EF4-FFF2-40B4-BE49-F238E27FC236}">
                  <a16:creationId xmlns:a16="http://schemas.microsoft.com/office/drawing/2014/main" id="{A658F268-0010-4350-95D7-30084B00F638}"/>
                </a:ext>
              </a:extLst>
            </p:cNvPr>
            <p:cNvSpPr>
              <a:spLocks noChangeShapeType="1"/>
            </p:cNvSpPr>
            <p:nvPr/>
          </p:nvSpPr>
          <p:spPr bwMode="auto">
            <a:xfrm flipH="1" flipV="1">
              <a:off x="2160" y="1824"/>
              <a:ext cx="528" cy="72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pic>
        <p:nvPicPr>
          <p:cNvPr id="22531" name="Picture 55">
            <a:extLst>
              <a:ext uri="{FF2B5EF4-FFF2-40B4-BE49-F238E27FC236}">
                <a16:creationId xmlns:a16="http://schemas.microsoft.com/office/drawing/2014/main" id="{84B7E04D-F049-49C9-B0B4-36CC35D4F1B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2000" y="167640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2" name="Group 59">
            <a:extLst>
              <a:ext uri="{FF2B5EF4-FFF2-40B4-BE49-F238E27FC236}">
                <a16:creationId xmlns:a16="http://schemas.microsoft.com/office/drawing/2014/main" id="{275D9434-B924-49A6-A1E6-C6FC48302BE3}"/>
              </a:ext>
            </a:extLst>
          </p:cNvPr>
          <p:cNvGrpSpPr>
            <a:grpSpLocks/>
          </p:cNvGrpSpPr>
          <p:nvPr/>
        </p:nvGrpSpPr>
        <p:grpSpPr bwMode="auto">
          <a:xfrm>
            <a:off x="3505200" y="4594225"/>
            <a:ext cx="3657600" cy="1273175"/>
            <a:chOff x="2208" y="2894"/>
            <a:chExt cx="2304" cy="802"/>
          </a:xfrm>
        </p:grpSpPr>
        <p:pic>
          <p:nvPicPr>
            <p:cNvPr id="22533" name="Picture 56" descr="image 7">
              <a:extLst>
                <a:ext uri="{FF2B5EF4-FFF2-40B4-BE49-F238E27FC236}">
                  <a16:creationId xmlns:a16="http://schemas.microsoft.com/office/drawing/2014/main" id="{37A9E5C0-71E4-4E52-9FA2-A8F7F4BD5819}"/>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3721"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4" name="Picture 57" descr="image 7">
              <a:extLst>
                <a:ext uri="{FF2B5EF4-FFF2-40B4-BE49-F238E27FC236}">
                  <a16:creationId xmlns:a16="http://schemas.microsoft.com/office/drawing/2014/main" id="{13431F94-3455-4663-BF46-15945DCDCC66}"/>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208"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2535" name="Picture 58" descr="image 7">
              <a:extLst>
                <a:ext uri="{FF2B5EF4-FFF2-40B4-BE49-F238E27FC236}">
                  <a16:creationId xmlns:a16="http://schemas.microsoft.com/office/drawing/2014/main" id="{D3DCA0B4-E3FA-47F4-AEC2-5007D379A98C}"/>
                </a:ext>
              </a:extLst>
            </p:cNvPr>
            <p:cNvPicPr>
              <a:picLocks noChangeAspect="1" noChangeArrowheads="1"/>
            </p:cNvPicPr>
            <p:nvPr/>
          </p:nvPicPr>
          <p:blipFill>
            <a:blip r:embed="rId7" cstate="screen">
              <a:lum bright="-18000" contrast="40000"/>
              <a:extLst>
                <a:ext uri="{28A0092B-C50C-407E-A947-70E740481C1C}">
                  <a14:useLocalDpi xmlns:a14="http://schemas.microsoft.com/office/drawing/2010/main"/>
                </a:ext>
              </a:extLst>
            </a:blip>
            <a:srcRect/>
            <a:stretch>
              <a:fillRect/>
            </a:stretch>
          </p:blipFill>
          <p:spPr bwMode="auto">
            <a:xfrm>
              <a:off x="2953" y="289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p:txBody>
          <a:bodyPr/>
          <a:lstStyle/>
          <a:p>
            <a:endParaRPr lang="nl-NL"/>
          </a:p>
        </p:txBody>
      </p:sp>
    </p:spTree>
    <p:extLst>
      <p:ext uri="{BB962C8B-B14F-4D97-AF65-F5344CB8AC3E}">
        <p14:creationId xmlns:p14="http://schemas.microsoft.com/office/powerpoint/2010/main" val="208066764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ext Box 11">
            <a:extLst>
              <a:ext uri="{FF2B5EF4-FFF2-40B4-BE49-F238E27FC236}">
                <a16:creationId xmlns:a16="http://schemas.microsoft.com/office/drawing/2014/main" id="{7C144CFF-56AB-4431-B3B9-2FA2AD982364}"/>
              </a:ext>
            </a:extLst>
          </p:cNvPr>
          <p:cNvSpPr txBox="1">
            <a:spLocks noChangeArrowheads="1"/>
          </p:cNvSpPr>
          <p:nvPr/>
        </p:nvSpPr>
        <p:spPr bwMode="auto">
          <a:xfrm>
            <a:off x="2041525" y="26304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aphicFrame>
        <p:nvGraphicFramePr>
          <p:cNvPr id="104514" name="Group 66">
            <a:extLst>
              <a:ext uri="{FF2B5EF4-FFF2-40B4-BE49-F238E27FC236}">
                <a16:creationId xmlns:a16="http://schemas.microsoft.com/office/drawing/2014/main" id="{C59BF965-C552-45F5-B8A9-F94DCD9CF4D4}"/>
              </a:ext>
            </a:extLst>
          </p:cNvPr>
          <p:cNvGraphicFramePr>
            <a:graphicFrameLocks noGrp="1"/>
          </p:cNvGraphicFramePr>
          <p:nvPr>
            <p:extLst/>
          </p:nvPr>
        </p:nvGraphicFramePr>
        <p:xfrm>
          <a:off x="0" y="2667000"/>
          <a:ext cx="9067800" cy="3607435"/>
        </p:xfrm>
        <a:graphic>
          <a:graphicData uri="http://schemas.openxmlformats.org/drawingml/2006/table">
            <a:tbl>
              <a:tblPr>
                <a:tableStyleId>{8799B23B-EC83-4686-B30A-512413B5E67A}</a:tableStyleId>
              </a:tblPr>
              <a:tblGrid>
                <a:gridCol w="50292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Rendement</a:t>
                      </a:r>
                      <a:r>
                        <a:rPr kumimoji="0" lang="en-GB" sz="2400" u="none" strike="noStrike" cap="none" normalizeH="0" baseline="0" dirty="0">
                          <a:ln>
                            <a:noFill/>
                          </a:ln>
                          <a:effectLst/>
                        </a:rPr>
                        <a:t> </a:t>
                      </a:r>
                      <a:r>
                        <a:rPr kumimoji="0" lang="en-GB" sz="2400" u="none" strike="noStrike" cap="none" normalizeH="0" baseline="0" dirty="0" err="1">
                          <a:ln>
                            <a:noFill/>
                          </a:ln>
                          <a:effectLst/>
                        </a:rPr>
                        <a:t>annuel</a:t>
                      </a:r>
                      <a:r>
                        <a:rPr kumimoji="0" lang="en-GB" sz="2400" u="none" strike="noStrike" cap="none" normalizeH="0" baseline="0" dirty="0">
                          <a:ln>
                            <a:noFill/>
                          </a:ln>
                          <a:effectLst/>
                        </a:rPr>
                        <a:t> (t MS/ ha)</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0"/>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Sainfoin</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7-15</a:t>
                      </a:r>
                      <a:endParaRPr kumimoji="0" lang="fr-FR" sz="2400" b="1" i="0" u="none" strike="noStrike" cap="none" normalizeH="0" baseline="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1"/>
                  </a:ext>
                </a:extLst>
              </a:tr>
              <a:tr h="600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Lotier</a:t>
                      </a:r>
                      <a:r>
                        <a:rPr kumimoji="0" lang="en-GB" sz="2400" u="none" strike="noStrike" cap="none" normalizeH="0" baseline="0" dirty="0">
                          <a:ln>
                            <a:noFill/>
                          </a:ln>
                          <a:effectLst/>
                        </a:rPr>
                        <a:t> </a:t>
                      </a:r>
                      <a:r>
                        <a:rPr kumimoji="0" lang="en-GB" sz="2400" u="none" strike="noStrike" cap="none" normalizeH="0" baseline="0" dirty="0" err="1">
                          <a:ln>
                            <a:noFill/>
                          </a:ln>
                          <a:effectLst/>
                        </a:rPr>
                        <a:t>corniculé</a:t>
                      </a:r>
                      <a:r>
                        <a:rPr kumimoji="0" lang="en-GB" sz="2400" u="none" strike="noStrike" cap="none" normalizeH="0" baseline="0" dirty="0">
                          <a:ln>
                            <a:noFill/>
                          </a:ln>
                          <a:effectLst/>
                        </a:rPr>
                        <a:t> (monoculture)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5-7</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2"/>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Trèfle</a:t>
                      </a:r>
                      <a:r>
                        <a:rPr kumimoji="0" lang="en-GB" sz="2400" u="none" strike="noStrike" cap="none" normalizeH="0" baseline="0" dirty="0">
                          <a:ln>
                            <a:noFill/>
                          </a:ln>
                          <a:effectLst/>
                        </a:rPr>
                        <a:t> </a:t>
                      </a:r>
                      <a:r>
                        <a:rPr kumimoji="0" lang="en-GB" sz="2400" u="none" strike="noStrike" cap="none" normalizeH="0" baseline="0" dirty="0" err="1">
                          <a:ln>
                            <a:noFill/>
                          </a:ln>
                          <a:effectLst/>
                        </a:rPr>
                        <a:t>hybride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trèfle rouge/blanc</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3"/>
                  </a:ext>
                </a:extLst>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Rue des chèvres (monoculture </a:t>
                      </a:r>
                      <a:r>
                        <a:rPr kumimoji="0" lang="en-GB" sz="2400" u="none" strike="noStrike" cap="none" normalizeH="0" baseline="0" dirty="0" err="1">
                          <a:ln>
                            <a:noFill/>
                          </a:ln>
                          <a:effectLst/>
                        </a:rPr>
                        <a:t>ou</a:t>
                      </a:r>
                      <a:r>
                        <a:rPr kumimoji="0" lang="en-GB" sz="2400" u="none" strike="noStrike" cap="none" normalizeH="0" baseline="0" dirty="0">
                          <a:ln>
                            <a:noFill/>
                          </a:ln>
                          <a:effectLst/>
                        </a:rPr>
                        <a:t> mélange)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8-10</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4"/>
                  </a:ext>
                </a:extLst>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Trèfle</a:t>
                      </a:r>
                      <a:r>
                        <a:rPr kumimoji="0" lang="en-GB" sz="2400" u="none" strike="noStrike" cap="none" normalizeH="0" baseline="0" dirty="0">
                          <a:ln>
                            <a:noFill/>
                          </a:ln>
                          <a:effectLst/>
                        </a:rPr>
                        <a:t> du Caucase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 en Europe</a:t>
                      </a:r>
                      <a:endParaRPr kumimoji="0" lang="fr-FR" sz="2400" b="1" i="0" u="none" strike="noStrike" cap="none" normalizeH="0" baseline="0" dirty="0">
                        <a:ln>
                          <a:noFill/>
                        </a:ln>
                        <a:solidFill>
                          <a:schemeClr val="tx1"/>
                        </a:solidFill>
                        <a:effectLst/>
                        <a:latin typeface="Calibri" panose="020F0502020204030204" pitchFamily="34" charset="0"/>
                        <a:ea typeface="ＭＳ Ｐゴシック" charset="0"/>
                        <a:cs typeface="Calibri" panose="020F0502020204030204" pitchFamily="34" charset="0"/>
                      </a:endParaRPr>
                    </a:p>
                  </a:txBody>
                  <a:tcPr horzOverflow="overflow"/>
                </a:tc>
                <a:extLst>
                  <a:ext uri="{0D108BD9-81ED-4DB2-BD59-A6C34878D82A}">
                    <a16:rowId xmlns:a16="http://schemas.microsoft.com/office/drawing/2014/main" val="10005"/>
                  </a:ext>
                </a:extLst>
              </a:tr>
            </a:tbl>
          </a:graphicData>
        </a:graphic>
      </p:graphicFrame>
      <p:grpSp>
        <p:nvGrpSpPr>
          <p:cNvPr id="24602" name="Group 54">
            <a:extLst>
              <a:ext uri="{FF2B5EF4-FFF2-40B4-BE49-F238E27FC236}">
                <a16:creationId xmlns:a16="http://schemas.microsoft.com/office/drawing/2014/main" id="{D7FC8D22-8237-4418-BD34-D5FE6D8D8D3B}"/>
              </a:ext>
            </a:extLst>
          </p:cNvPr>
          <p:cNvGrpSpPr>
            <a:grpSpLocks/>
          </p:cNvGrpSpPr>
          <p:nvPr/>
        </p:nvGrpSpPr>
        <p:grpSpPr bwMode="auto">
          <a:xfrm>
            <a:off x="0" y="152400"/>
            <a:ext cx="9144000" cy="2438400"/>
            <a:chOff x="0" y="144"/>
            <a:chExt cx="5461" cy="1440"/>
          </a:xfrm>
        </p:grpSpPr>
        <p:grpSp>
          <p:nvGrpSpPr>
            <p:cNvPr id="24603" name="Group 48">
              <a:extLst>
                <a:ext uri="{FF2B5EF4-FFF2-40B4-BE49-F238E27FC236}">
                  <a16:creationId xmlns:a16="http://schemas.microsoft.com/office/drawing/2014/main" id="{A560D452-BC23-4C4D-BF48-FE4EABEAEAB3}"/>
                </a:ext>
              </a:extLst>
            </p:cNvPr>
            <p:cNvGrpSpPr>
              <a:grpSpLocks/>
            </p:cNvGrpSpPr>
            <p:nvPr/>
          </p:nvGrpSpPr>
          <p:grpSpPr bwMode="auto">
            <a:xfrm>
              <a:off x="0" y="144"/>
              <a:ext cx="4560" cy="1440"/>
              <a:chOff x="0" y="2314"/>
              <a:chExt cx="5760" cy="1910"/>
            </a:xfrm>
          </p:grpSpPr>
          <p:pic>
            <p:nvPicPr>
              <p:cNvPr id="24605" name="Picture 49">
                <a:extLst>
                  <a:ext uri="{FF2B5EF4-FFF2-40B4-BE49-F238E27FC236}">
                    <a16:creationId xmlns:a16="http://schemas.microsoft.com/office/drawing/2014/main" id="{56380A6C-73BD-4CB5-9254-233EF74662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 y="2314"/>
                <a:ext cx="2545" cy="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50">
                <a:extLst>
                  <a:ext uri="{FF2B5EF4-FFF2-40B4-BE49-F238E27FC236}">
                    <a16:creationId xmlns:a16="http://schemas.microsoft.com/office/drawing/2014/main" id="{59CFEE8E-65AC-4E56-9942-71C224E9EC06}"/>
                  </a:ext>
                </a:extLst>
              </p:cNvPr>
              <p:cNvPicPr>
                <a:picLocks noChangeAspect="1" noChangeArrowheads="1"/>
              </p:cNvPicPr>
              <p:nvPr/>
            </p:nvPicPr>
            <p:blipFill>
              <a:blip r:embed="rId4" cstate="screen">
                <a:lum contrast="36000"/>
                <a:extLst>
                  <a:ext uri="{28A0092B-C50C-407E-A947-70E740481C1C}">
                    <a14:useLocalDpi xmlns:a14="http://schemas.microsoft.com/office/drawing/2010/main"/>
                  </a:ext>
                </a:extLst>
              </a:blip>
              <a:srcRect/>
              <a:stretch>
                <a:fillRect/>
              </a:stretch>
            </p:blipFill>
            <p:spPr bwMode="auto">
              <a:xfrm>
                <a:off x="0" y="2320"/>
                <a:ext cx="142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51">
                <a:extLst>
                  <a:ext uri="{FF2B5EF4-FFF2-40B4-BE49-F238E27FC236}">
                    <a16:creationId xmlns:a16="http://schemas.microsoft.com/office/drawing/2014/main" id="{CE3A2C92-0C21-4297-B935-8407556ADAA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9" y="2314"/>
                <a:ext cx="1576" cy="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Picture 52">
                <a:extLst>
                  <a:ext uri="{FF2B5EF4-FFF2-40B4-BE49-F238E27FC236}">
                    <a16:creationId xmlns:a16="http://schemas.microsoft.com/office/drawing/2014/main" id="{11E7C07F-34D0-49C7-B86E-2D51E33B446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23" y="2314"/>
                <a:ext cx="1237" cy="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604" name="Picture 53">
              <a:extLst>
                <a:ext uri="{FF2B5EF4-FFF2-40B4-BE49-F238E27FC236}">
                  <a16:creationId xmlns:a16="http://schemas.microsoft.com/office/drawing/2014/main" id="{FC01700A-E7E9-4C80-A6E7-246B9523AB3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60" y="144"/>
              <a:ext cx="901"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8358660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3">
            <a:extLst>
              <a:ext uri="{FF2B5EF4-FFF2-40B4-BE49-F238E27FC236}">
                <a16:creationId xmlns:a16="http://schemas.microsoft.com/office/drawing/2014/main" id="{E1EDC89E-81E1-4CEC-882B-29C77F3FE6B4}"/>
              </a:ext>
            </a:extLst>
          </p:cNvPr>
          <p:cNvSpPr txBox="1">
            <a:spLocks noChangeArrowheads="1"/>
          </p:cNvSpPr>
          <p:nvPr/>
        </p:nvSpPr>
        <p:spPr bwMode="auto">
          <a:xfrm>
            <a:off x="563707" y="3512182"/>
            <a:ext cx="8016586"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Légumineuses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Graminées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digestibilité plus élevée, protéines brutes (PB), pectine, lignine, cendres, teneur en Ca et Mg</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plus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pauvres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fibres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cellulaires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totales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ou</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fibres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insolubles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dans les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détergents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neutres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(NDF), en hémicellulose et en glucides solubles dans l'eau (WSC),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supériorité nutritionnelle et consummation plus élevées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6628" name="Line 4">
            <a:extLst>
              <a:ext uri="{FF2B5EF4-FFF2-40B4-BE49-F238E27FC236}">
                <a16:creationId xmlns:a16="http://schemas.microsoft.com/office/drawing/2014/main" id="{3905CF0A-3073-4BC7-BB6A-3D95794E0AD0}"/>
              </a:ext>
            </a:extLst>
          </p:cNvPr>
          <p:cNvSpPr>
            <a:spLocks noChangeShapeType="1"/>
          </p:cNvSpPr>
          <p:nvPr/>
        </p:nvSpPr>
        <p:spPr bwMode="auto">
          <a:xfrm>
            <a:off x="3733800" y="2206625"/>
            <a:ext cx="1295400" cy="0"/>
          </a:xfrm>
          <a:prstGeom prst="line">
            <a:avLst/>
          </a:prstGeom>
          <a:noFill/>
          <a:ln w="254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grpSp>
        <p:nvGrpSpPr>
          <p:cNvPr id="26629" name="Group 11">
            <a:extLst>
              <a:ext uri="{FF2B5EF4-FFF2-40B4-BE49-F238E27FC236}">
                <a16:creationId xmlns:a16="http://schemas.microsoft.com/office/drawing/2014/main" id="{51E26F06-BFAE-4323-BA8F-A4551A5EC256}"/>
              </a:ext>
            </a:extLst>
          </p:cNvPr>
          <p:cNvGrpSpPr>
            <a:grpSpLocks/>
          </p:cNvGrpSpPr>
          <p:nvPr/>
        </p:nvGrpSpPr>
        <p:grpSpPr bwMode="auto">
          <a:xfrm>
            <a:off x="1246909" y="1737014"/>
            <a:ext cx="6781800" cy="1273175"/>
            <a:chOff x="768" y="384"/>
            <a:chExt cx="4272" cy="802"/>
          </a:xfrm>
        </p:grpSpPr>
        <p:pic>
          <p:nvPicPr>
            <p:cNvPr id="26630" name="Picture 6" descr="image 9">
              <a:extLst>
                <a:ext uri="{FF2B5EF4-FFF2-40B4-BE49-F238E27FC236}">
                  <a16:creationId xmlns:a16="http://schemas.microsoft.com/office/drawing/2014/main" id="{203DB250-725A-4B8A-9BE3-A106BD703AFF}"/>
                </a:ext>
              </a:extLst>
            </p:cNvPr>
            <p:cNvPicPr>
              <a:picLocks noChangeAspect="1" noChangeArrowheads="1"/>
            </p:cNvPicPr>
            <p:nvPr/>
          </p:nvPicPr>
          <p:blipFill>
            <a:blip r:embed="rId3" cstate="screen">
              <a:lum bright="-20000" contrast="40000"/>
              <a:extLst>
                <a:ext uri="{28A0092B-C50C-407E-A947-70E740481C1C}">
                  <a14:useLocalDpi xmlns:a14="http://schemas.microsoft.com/office/drawing/2010/main"/>
                </a:ext>
              </a:extLst>
            </a:blip>
            <a:srcRect/>
            <a:stretch>
              <a:fillRect/>
            </a:stretch>
          </p:blipFill>
          <p:spPr bwMode="auto">
            <a:xfrm>
              <a:off x="768" y="384"/>
              <a:ext cx="1968" cy="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1" name="Picture 8" descr="image 7">
              <a:extLst>
                <a:ext uri="{FF2B5EF4-FFF2-40B4-BE49-F238E27FC236}">
                  <a16:creationId xmlns:a16="http://schemas.microsoft.com/office/drawing/2014/main" id="{D4D16D7B-CB66-4EF6-8778-960CC830957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4249"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2" name="Picture 9" descr="image 7">
              <a:extLst>
                <a:ext uri="{FF2B5EF4-FFF2-40B4-BE49-F238E27FC236}">
                  <a16:creationId xmlns:a16="http://schemas.microsoft.com/office/drawing/2014/main" id="{46B5F8A7-ABC3-4A1B-B1A4-59FF0AB6AB38}"/>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2736"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26633" name="Picture 10" descr="image 7">
              <a:extLst>
                <a:ext uri="{FF2B5EF4-FFF2-40B4-BE49-F238E27FC236}">
                  <a16:creationId xmlns:a16="http://schemas.microsoft.com/office/drawing/2014/main" id="{542C077C-39E0-4CB8-8E65-EC014C2928AC}"/>
                </a:ext>
              </a:extLst>
            </p:cNvPr>
            <p:cNvPicPr>
              <a:picLocks noChangeAspect="1" noChangeArrowheads="1"/>
            </p:cNvPicPr>
            <p:nvPr/>
          </p:nvPicPr>
          <p:blipFill>
            <a:blip r:embed="rId4" cstate="screen">
              <a:lum bright="-18000" contrast="40000"/>
              <a:extLst>
                <a:ext uri="{28A0092B-C50C-407E-A947-70E740481C1C}">
                  <a14:useLocalDpi xmlns:a14="http://schemas.microsoft.com/office/drawing/2010/main"/>
                </a:ext>
              </a:extLst>
            </a:blip>
            <a:srcRect/>
            <a:stretch>
              <a:fillRect/>
            </a:stretch>
          </p:blipFill>
          <p:spPr bwMode="auto">
            <a:xfrm>
              <a:off x="3481" y="384"/>
              <a:ext cx="791" cy="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4" name="Titel 3"/>
          <p:cNvSpPr>
            <a:spLocks noGrp="1"/>
          </p:cNvSpPr>
          <p:nvPr>
            <p:ph type="title"/>
          </p:nvPr>
        </p:nvSpPr>
        <p:spPr>
          <a:xfrm>
            <a:off x="114301" y="215900"/>
            <a:ext cx="7886700" cy="1325563"/>
          </a:xfrm>
        </p:spPr>
        <p:txBody>
          <a:bodyPr/>
          <a:lstStyle/>
          <a:p>
            <a:pPr algn="l"/>
            <a:r>
              <a:rPr lang="en-GB" altLang="nl-NL" sz="2400" dirty="0">
                <a:solidFill>
                  <a:schemeClr val="tx1"/>
                </a:solidFill>
                <a:latin typeface="+mn-lt"/>
                <a:ea typeface="MS PGothic" panose="020B0600070205080204" pitchFamily="34" charset="-128"/>
              </a:rPr>
              <a:t>Valeur nutritive, consommation volontaire d'aliments, performance des animaux</a:t>
            </a:r>
            <a:r>
              <a:rPr lang="fr-FR" altLang="nl-NL" sz="2400" dirty="0">
                <a:solidFill>
                  <a:schemeClr val="tx1"/>
                </a:solidFill>
                <a:latin typeface="Comic Sans MS" panose="030F0702030302020204" pitchFamily="66" charset="0"/>
                <a:ea typeface="MS PGothic" panose="020B0600070205080204" pitchFamily="34" charset="-128"/>
              </a:rPr>
              <a:t/>
            </a:r>
            <a:br>
              <a:rPr lang="fr-FR" altLang="nl-NL" sz="2400" dirty="0">
                <a:solidFill>
                  <a:schemeClr val="tx1"/>
                </a:solidFill>
                <a:latin typeface="Comic Sans MS" panose="030F0702030302020204" pitchFamily="66" charset="0"/>
                <a:ea typeface="MS PGothic" panose="020B0600070205080204" pitchFamily="34" charset="-128"/>
              </a:rPr>
            </a:br>
            <a:endParaRPr lang="nl-NL" sz="2400" dirty="0">
              <a:solidFill>
                <a:schemeClr val="tx1"/>
              </a:solidFill>
            </a:endParaRPr>
          </a:p>
        </p:txBody>
      </p:sp>
    </p:spTree>
    <p:extLst>
      <p:ext uri="{BB962C8B-B14F-4D97-AF65-F5344CB8AC3E}">
        <p14:creationId xmlns:p14="http://schemas.microsoft.com/office/powerpoint/2010/main" val="287438946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3">
            <a:extLst>
              <a:ext uri="{FF2B5EF4-FFF2-40B4-BE49-F238E27FC236}">
                <a16:creationId xmlns:a16="http://schemas.microsoft.com/office/drawing/2014/main" id="{053A2369-F216-439B-81C1-2B73C140251D}"/>
              </a:ext>
            </a:extLst>
          </p:cNvPr>
          <p:cNvSpPr txBox="1">
            <a:spLocks noChangeArrowheads="1"/>
          </p:cNvSpPr>
          <p:nvPr/>
        </p:nvSpPr>
        <p:spPr bwMode="auto">
          <a:xfrm>
            <a:off x="481445" y="3094386"/>
            <a:ext cx="8077200" cy="267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Légumineuses</a:t>
            </a: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G</a:t>
            </a:r>
            <a:r>
              <a:rPr kumimoji="0" lang="en-GB" altLang="nl-NL" sz="2400" b="1"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raminées</a:t>
            </a: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La teneur élevée en protéines des légumineuses peut également poser un problème.</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Une utilisation inefficace des protéines dans le rumen peut entraîner des niveaux élevés de pollution à base d'azote.</a:t>
            </a:r>
            <a:endParaRPr kumimoji="0" lang="fr-FR"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8676" name="Line 4">
            <a:extLst>
              <a:ext uri="{FF2B5EF4-FFF2-40B4-BE49-F238E27FC236}">
                <a16:creationId xmlns:a16="http://schemas.microsoft.com/office/drawing/2014/main" id="{B1AF4FE2-718D-4C2A-8108-965865066654}"/>
              </a:ext>
            </a:extLst>
          </p:cNvPr>
          <p:cNvSpPr>
            <a:spLocks noChangeShapeType="1"/>
          </p:cNvSpPr>
          <p:nvPr/>
        </p:nvSpPr>
        <p:spPr bwMode="auto">
          <a:xfrm>
            <a:off x="4040890" y="3332884"/>
            <a:ext cx="1295400" cy="0"/>
          </a:xfrm>
          <a:prstGeom prst="line">
            <a:avLst/>
          </a:prstGeom>
          <a:noFill/>
          <a:ln w="254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a:p>
        </p:txBody>
      </p:sp>
      <p:pic>
        <p:nvPicPr>
          <p:cNvPr id="3" name="Afbeelding 2"/>
          <p:cNvPicPr>
            <a:picLocks noChangeAspect="1"/>
          </p:cNvPicPr>
          <p:nvPr/>
        </p:nvPicPr>
        <p:blipFill>
          <a:blip r:embed="rId3"/>
          <a:stretch>
            <a:fillRect/>
          </a:stretch>
        </p:blipFill>
        <p:spPr>
          <a:xfrm>
            <a:off x="826654" y="1442945"/>
            <a:ext cx="7639050" cy="1609725"/>
          </a:xfrm>
          <a:prstGeom prst="rect">
            <a:avLst/>
          </a:prstGeom>
          <a:ln>
            <a:noFill/>
          </a:ln>
          <a:effectLst>
            <a:outerShdw blurRad="292100" dist="139700" dir="2700000" algn="tl" rotWithShape="0">
              <a:srgbClr val="333333">
                <a:alpha val="65000"/>
              </a:srgbClr>
            </a:outerShdw>
          </a:effectLst>
        </p:spPr>
      </p:pic>
      <p:sp>
        <p:nvSpPr>
          <p:cNvPr id="7" name="Titel 3">
            <a:extLst>
              <a:ext uri="{FF2B5EF4-FFF2-40B4-BE49-F238E27FC236}">
                <a16:creationId xmlns:a16="http://schemas.microsoft.com/office/drawing/2014/main" id="{C366AC70-C093-8E4B-A70B-8C10205C20F5}"/>
              </a:ext>
            </a:extLst>
          </p:cNvPr>
          <p:cNvSpPr txBox="1">
            <a:spLocks/>
          </p:cNvSpPr>
          <p:nvPr/>
        </p:nvSpPr>
        <p:spPr>
          <a:xfrm>
            <a:off x="114301" y="215900"/>
            <a:ext cx="7886700" cy="1325563"/>
          </a:xfrm>
        </p:spPr>
        <p:txBody>
          <a:bodyPr/>
          <a:lst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j-cs"/>
              </a:rPr>
              <a:t>Valeur nutritive, consommation volontaire d'aliments, performance des animaux</a:t>
            </a:r>
            <a:r>
              <a:rPr kumimoji="0" lang="fr-FR" altLang="nl-NL" sz="24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j-cs"/>
              </a:rPr>
              <a:t/>
            </a:r>
            <a:br>
              <a:rPr kumimoji="0" lang="fr-FR" altLang="nl-NL" sz="24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j-cs"/>
              </a:rPr>
            </a:br>
            <a:endParaRPr kumimoji="0" lang="nl-NL" sz="2400" b="1"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2428389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23367" y="327977"/>
            <a:ext cx="6887375" cy="1086639"/>
          </a:xfrm>
        </p:spPr>
        <p:txBody>
          <a:bodyPr/>
          <a:lstStyle/>
          <a:p>
            <a:r>
              <a:rPr lang="en-US" sz="2400" dirty="0" smtClean="0">
                <a:solidFill>
                  <a:schemeClr val="tx1"/>
                </a:solidFill>
                <a:latin typeface="+mn-lt"/>
              </a:rPr>
              <a:t>Ingestion </a:t>
            </a:r>
            <a:r>
              <a:rPr lang="en-US" sz="2400" dirty="0" err="1">
                <a:solidFill>
                  <a:schemeClr val="tx1"/>
                </a:solidFill>
                <a:latin typeface="+mn-lt"/>
              </a:rPr>
              <a:t>quotidienne</a:t>
            </a:r>
            <a:r>
              <a:rPr lang="en-US" sz="2400" dirty="0">
                <a:solidFill>
                  <a:schemeClr val="tx1"/>
                </a:solidFill>
                <a:latin typeface="+mn-lt"/>
              </a:rPr>
              <a:t> </a:t>
            </a:r>
            <a:r>
              <a:rPr lang="en-US" sz="2400" dirty="0" smtClean="0">
                <a:solidFill>
                  <a:schemeClr val="tx1"/>
                </a:solidFill>
                <a:latin typeface="+mn-lt"/>
              </a:rPr>
              <a:t>et production. </a:t>
            </a:r>
            <a:r>
              <a:rPr lang="en-US" sz="2400" dirty="0">
                <a:solidFill>
                  <a:schemeClr val="tx1"/>
                </a:solidFill>
                <a:latin typeface="+mn-lt"/>
              </a:rPr>
              <a:t>Coupe </a:t>
            </a:r>
            <a:r>
              <a:rPr lang="en-US" sz="2400" dirty="0" err="1">
                <a:solidFill>
                  <a:schemeClr val="tx1"/>
                </a:solidFill>
                <a:latin typeface="+mn-lt"/>
              </a:rPr>
              <a:t>précoce</a:t>
            </a:r>
            <a:r>
              <a:rPr lang="en-US" sz="2400" dirty="0">
                <a:solidFill>
                  <a:schemeClr val="tx1"/>
                </a:solidFill>
                <a:latin typeface="+mn-lt"/>
              </a:rPr>
              <a:t> </a:t>
            </a:r>
            <a:r>
              <a:rPr lang="en-US" sz="2400" dirty="0" err="1" smtClean="0">
                <a:solidFill>
                  <a:schemeClr val="tx1"/>
                </a:solidFill>
                <a:latin typeface="+mn-lt"/>
              </a:rPr>
              <a:t>avant</a:t>
            </a:r>
            <a:r>
              <a:rPr lang="en-US" sz="2400" dirty="0" smtClean="0">
                <a:solidFill>
                  <a:schemeClr val="tx1"/>
                </a:solidFill>
                <a:latin typeface="+mn-lt"/>
              </a:rPr>
              <a:t> </a:t>
            </a:r>
            <a:r>
              <a:rPr lang="en-US" sz="2400" dirty="0" err="1" smtClean="0">
                <a:solidFill>
                  <a:schemeClr val="tx1"/>
                </a:solidFill>
                <a:latin typeface="+mn-lt"/>
              </a:rPr>
              <a:t>épiaison</a:t>
            </a:r>
            <a:r>
              <a:rPr lang="en-US" sz="2400" dirty="0" smtClean="0">
                <a:solidFill>
                  <a:schemeClr val="tx1"/>
                </a:solidFill>
                <a:latin typeface="+mn-lt"/>
              </a:rPr>
              <a:t> et </a:t>
            </a:r>
            <a:r>
              <a:rPr lang="en-US" sz="2400" dirty="0">
                <a:solidFill>
                  <a:schemeClr val="tx1"/>
                </a:solidFill>
                <a:latin typeface="+mn-lt"/>
              </a:rPr>
              <a:t>coupe tardive 10 jours plus tard</a:t>
            </a:r>
          </a:p>
        </p:txBody>
      </p:sp>
      <p:sp>
        <p:nvSpPr>
          <p:cNvPr id="7" name="Rectangle 3"/>
          <p:cNvSpPr>
            <a:spLocks noGrp="1" noChangeArrowheads="1"/>
          </p:cNvSpPr>
          <p:nvPr/>
        </p:nvSpPr>
        <p:spPr bwMode="auto">
          <a:xfrm>
            <a:off x="442089" y="4125531"/>
            <a:ext cx="7729063" cy="175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Prairie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de </a:t>
            </a:r>
            <a:r>
              <a:rPr lang="en-US" altLang="en-US" sz="1600" kern="0" dirty="0">
                <a:solidFill>
                  <a:prstClr val="black"/>
                </a:solidFill>
                <a:latin typeface="Calibri"/>
              </a:rPr>
              <a:t>3</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a:ln>
                  <a:noFill/>
                </a:ln>
                <a:solidFill>
                  <a:prstClr val="black"/>
                </a:solidFill>
                <a:effectLst/>
                <a:uLnTx/>
                <a:uFillTx/>
                <a:latin typeface="Calibri"/>
                <a:ea typeface="+mn-ea"/>
                <a:cs typeface="+mn-cs"/>
              </a:rPr>
              <a:t>ans</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fertilisée</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avec 89 kg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N :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fléole</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fétuque des prés et </a:t>
            </a:r>
            <a:r>
              <a:rPr kumimoji="0" lang="en-US" altLang="en-US" sz="1600" b="0" i="0" u="none" strike="noStrike" kern="0" cap="none" spc="0" normalizeH="0" baseline="0" noProof="0" dirty="0" err="1">
                <a:ln>
                  <a:noFill/>
                </a:ln>
                <a:solidFill>
                  <a:prstClr val="black"/>
                </a:solidFill>
                <a:effectLst/>
                <a:uLnTx/>
                <a:uFillTx/>
                <a:latin typeface="Calibri"/>
                <a:ea typeface="+mn-ea"/>
                <a:cs typeface="+mn-cs"/>
              </a:rPr>
              <a:t>trèfle</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violet.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lang="en-US" altLang="en-US" sz="1600" kern="0" dirty="0">
                <a:solidFill>
                  <a:prstClr val="black"/>
                </a:solidFill>
                <a:latin typeface="Calibri"/>
              </a:rPr>
              <a:t>F</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oin</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récolté</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à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60%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de MS au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champ et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séché</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jusqu'à</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87%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MS </a:t>
            </a:r>
            <a:r>
              <a:rPr kumimoji="0" lang="en-US" altLang="en-US" sz="1600" b="0" i="0" u="none" strike="noStrike" kern="0" cap="none" spc="0" normalizeH="0" baseline="0" noProof="0" dirty="0" err="1">
                <a:ln>
                  <a:noFill/>
                </a:ln>
                <a:solidFill>
                  <a:prstClr val="black"/>
                </a:solidFill>
                <a:effectLst/>
                <a:uLnTx/>
                <a:uFillTx/>
                <a:latin typeface="Calibri"/>
                <a:ea typeface="+mn-ea"/>
                <a:cs typeface="+mn-cs"/>
              </a:rPr>
              <a:t>en</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grange.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Ensilage en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coupe directe, 26% </a:t>
            </a:r>
            <a:r>
              <a:rPr lang="en-US" altLang="en-US" sz="1600" kern="0" dirty="0" smtClean="0">
                <a:solidFill>
                  <a:prstClr val="black"/>
                </a:solidFill>
                <a:latin typeface="Calibri"/>
              </a:rPr>
              <a:t>MS</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Fourrage</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rationné</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a:ln>
                  <a:noFill/>
                </a:ln>
                <a:solidFill>
                  <a:prstClr val="black"/>
                </a:solidFill>
                <a:effectLst/>
                <a:uLnTx/>
                <a:uFillTx/>
                <a:latin typeface="Calibri"/>
                <a:ea typeface="+mn-ea"/>
                <a:cs typeface="+mn-cs"/>
              </a:rPr>
              <a:t>concentré</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apporté</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err="1" smtClean="0">
                <a:ln>
                  <a:noFill/>
                </a:ln>
                <a:solidFill>
                  <a:prstClr val="black"/>
                </a:solidFill>
                <a:effectLst/>
                <a:uLnTx/>
                <a:uFillTx/>
                <a:latin typeface="Calibri"/>
                <a:ea typeface="+mn-ea"/>
                <a:cs typeface="+mn-cs"/>
              </a:rPr>
              <a:t>en</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fonction de la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production</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laitière.</a:t>
            </a:r>
          </a:p>
          <a:p>
            <a:pPr marL="381000" marR="0" lvl="0" indent="-381000" algn="l" defTabSz="914400" rtl="0" eaLnBrk="1" fontAlgn="auto" latinLnBrk="0" hangingPunct="1">
              <a:lnSpc>
                <a:spcPct val="100000"/>
              </a:lnSpc>
              <a:spcBef>
                <a:spcPct val="40000"/>
              </a:spcBef>
              <a:spcAft>
                <a:spcPts val="0"/>
              </a:spcAft>
              <a:buClrTx/>
              <a:buSzPct val="130000"/>
              <a:buFontTx/>
              <a:buChar char="•"/>
              <a:tabLst/>
              <a:defRPr/>
            </a:pPr>
            <a:r>
              <a:rPr kumimoji="0" lang="en-US" altLang="en-US" sz="1600" b="0" i="0" u="none" strike="noStrike" kern="0" cap="none" spc="0" normalizeH="0" baseline="0" noProof="0" dirty="0">
                <a:ln>
                  <a:noFill/>
                </a:ln>
                <a:solidFill>
                  <a:prstClr val="black"/>
                </a:solidFill>
                <a:effectLst/>
                <a:uLnTx/>
                <a:uFillTx/>
                <a:latin typeface="Calibri"/>
                <a:ea typeface="+mn-ea"/>
                <a:cs typeface="+mn-cs"/>
              </a:rPr>
              <a:t>Semaine de </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lactation 2-10</a:t>
            </a:r>
            <a:r>
              <a:rPr kumimoji="0" lang="en-US" altLang="en-US" sz="1600" b="0" i="0" u="none" strike="noStrike" kern="0" cap="none" spc="0" normalizeH="0" baseline="0" noProof="0" dirty="0">
                <a:ln>
                  <a:noFill/>
                </a:ln>
                <a:solidFill>
                  <a:prstClr val="black"/>
                </a:solidFill>
                <a:effectLst/>
                <a:uLnTx/>
                <a:uFillTx/>
                <a:latin typeface="Calibri"/>
                <a:ea typeface="+mn-ea"/>
                <a:cs typeface="+mn-cs"/>
              </a:rPr>
              <a:t>, année 1</a:t>
            </a:r>
            <a:r>
              <a:rPr kumimoji="0" lang="en-US" altLang="en-US" sz="1600" b="0" i="0" u="none" strike="noStrike" kern="0" cap="none" spc="0" normalizeH="0" baseline="0" noProof="0" dirty="0" smtClean="0">
                <a:ln>
                  <a:noFill/>
                </a:ln>
                <a:solidFill>
                  <a:prstClr val="black"/>
                </a:solidFill>
                <a:effectLst/>
                <a:uLnTx/>
                <a:uFillTx/>
                <a:latin typeface="Calibri"/>
                <a:ea typeface="+mn-ea"/>
                <a:cs typeface="+mn-cs"/>
              </a:rPr>
              <a:t>.</a:t>
            </a:r>
            <a:endParaRPr kumimoji="0" lang="sv-SE" altLang="en-US" sz="1600" b="0" i="0" u="none" strike="noStrike" kern="0" cap="none" spc="0" normalizeH="0" baseline="0" noProof="0" dirty="0" smtClean="0">
              <a:ln>
                <a:noFill/>
              </a:ln>
              <a:solidFill>
                <a:prstClr val="black"/>
              </a:solidFill>
              <a:effectLst/>
              <a:uLnTx/>
              <a:uFillTx/>
              <a:latin typeface="Calibri"/>
              <a:ea typeface="+mn-ea"/>
              <a:cs typeface="+mn-cs"/>
            </a:endParaRPr>
          </a:p>
        </p:txBody>
      </p:sp>
      <p:graphicFrame>
        <p:nvGraphicFramePr>
          <p:cNvPr id="3" name="Tabell 2"/>
          <p:cNvGraphicFramePr>
            <a:graphicFrameLocks noGrp="1"/>
          </p:cNvGraphicFramePr>
          <p:nvPr>
            <p:extLst>
              <p:ext uri="{D42A27DB-BD31-4B8C-83A1-F6EECF244321}">
                <p14:modId xmlns:p14="http://schemas.microsoft.com/office/powerpoint/2010/main" val="2153079002"/>
              </p:ext>
            </p:extLst>
          </p:nvPr>
        </p:nvGraphicFramePr>
        <p:xfrm>
          <a:off x="574159" y="1192283"/>
          <a:ext cx="8027583" cy="2951480"/>
        </p:xfrm>
        <a:graphic>
          <a:graphicData uri="http://schemas.openxmlformats.org/drawingml/2006/table">
            <a:tbl>
              <a:tblPr firstRow="1" firstCol="1" bandRow="1">
                <a:tableStyleId>{F5AB1C69-6EDB-4FF4-983F-18BD219EF322}</a:tableStyleId>
              </a:tblPr>
              <a:tblGrid>
                <a:gridCol w="3255321">
                  <a:extLst>
                    <a:ext uri="{9D8B030D-6E8A-4147-A177-3AD203B41FA5}">
                      <a16:colId xmlns:a16="http://schemas.microsoft.com/office/drawing/2014/main" val="20000"/>
                    </a:ext>
                  </a:extLst>
                </a:gridCol>
                <a:gridCol w="1359210">
                  <a:extLst>
                    <a:ext uri="{9D8B030D-6E8A-4147-A177-3AD203B41FA5}">
                      <a16:colId xmlns:a16="http://schemas.microsoft.com/office/drawing/2014/main" val="20001"/>
                    </a:ext>
                  </a:extLst>
                </a:gridCol>
                <a:gridCol w="1733107">
                  <a:extLst>
                    <a:ext uri="{9D8B030D-6E8A-4147-A177-3AD203B41FA5}">
                      <a16:colId xmlns:a16="http://schemas.microsoft.com/office/drawing/2014/main" val="20002"/>
                    </a:ext>
                  </a:extLst>
                </a:gridCol>
                <a:gridCol w="1679945">
                  <a:extLst>
                    <a:ext uri="{9D8B030D-6E8A-4147-A177-3AD203B41FA5}">
                      <a16:colId xmlns:a16="http://schemas.microsoft.com/office/drawing/2014/main" val="20003"/>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lgn="just">
                        <a:spcAft>
                          <a:spcPts val="0"/>
                        </a:spcAft>
                      </a:pPr>
                      <a:r>
                        <a:rPr lang="en-GB" sz="1800" kern="1200" dirty="0" err="1"/>
                        <a:t>Foin</a:t>
                      </a:r>
                      <a:r>
                        <a:rPr lang="en-GB" sz="1800" kern="1200" dirty="0"/>
                        <a:t> </a:t>
                      </a:r>
                      <a:r>
                        <a:rPr lang="en-GB" sz="1800" kern="1200" dirty="0" err="1" smtClean="0"/>
                        <a:t>précoce</a:t>
                      </a:r>
                      <a:endParaRPr lang="sv-SE" sz="1800" b="1" kern="1200" dirty="0">
                        <a:solidFill>
                          <a:schemeClr val="lt1"/>
                        </a:solidFill>
                        <a:latin typeface="+mn-lt"/>
                        <a:ea typeface="+mn-ea"/>
                        <a:cs typeface="+mn-cs"/>
                      </a:endParaRPr>
                    </a:p>
                  </a:txBody>
                  <a:tcPr marL="68580" marR="68580" marT="0" marB="0"/>
                </a:tc>
                <a:tc>
                  <a:txBody>
                    <a:bodyPr/>
                    <a:lstStyle/>
                    <a:p>
                      <a:pPr algn="just">
                        <a:spcAft>
                          <a:spcPts val="0"/>
                        </a:spcAft>
                      </a:pPr>
                      <a:r>
                        <a:rPr lang="en-GB" sz="1800" kern="1200" dirty="0"/>
                        <a:t>Ensilage </a:t>
                      </a:r>
                      <a:r>
                        <a:rPr lang="en-GB" sz="1800" kern="1200" dirty="0" err="1" smtClean="0"/>
                        <a:t>précoce</a:t>
                      </a:r>
                      <a:endParaRPr lang="sv-SE" sz="1800" b="1" kern="1200" dirty="0">
                        <a:solidFill>
                          <a:schemeClr val="lt1"/>
                        </a:solidFill>
                        <a:latin typeface="+mn-lt"/>
                        <a:ea typeface="+mn-ea"/>
                        <a:cs typeface="+mn-cs"/>
                      </a:endParaRPr>
                    </a:p>
                  </a:txBody>
                  <a:tcPr marL="68580" marR="68580" marT="0" marB="0"/>
                </a:tc>
                <a:tc>
                  <a:txBody>
                    <a:bodyPr/>
                    <a:lstStyle/>
                    <a:p>
                      <a:pPr algn="just">
                        <a:spcAft>
                          <a:spcPts val="0"/>
                        </a:spcAft>
                      </a:pPr>
                      <a:r>
                        <a:rPr lang="en-GB" sz="1800" kern="1200" dirty="0"/>
                        <a:t>Ensilage tardif</a:t>
                      </a:r>
                      <a:endParaRPr lang="sv-SE" sz="1800" b="1" kern="1200" dirty="0">
                        <a:solidFill>
                          <a:schemeClr val="lt1"/>
                        </a:solidFill>
                        <a:latin typeface="+mn-lt"/>
                        <a:ea typeface="+mn-ea"/>
                        <a:cs typeface="+mn-cs"/>
                      </a:endParaRPr>
                    </a:p>
                  </a:txBody>
                  <a:tcPr marL="68580" marR="68580" marT="0" marB="0"/>
                </a:tc>
                <a:extLst>
                  <a:ext uri="{0D108BD9-81ED-4DB2-BD59-A6C34878D82A}">
                    <a16:rowId xmlns:a16="http://schemas.microsoft.com/office/drawing/2014/main" val="10000"/>
                  </a:ext>
                </a:extLst>
              </a:tr>
              <a:tr h="370840">
                <a:tc>
                  <a:txBody>
                    <a:bodyPr/>
                    <a:lstStyle/>
                    <a:p>
                      <a:pPr algn="just">
                        <a:spcAft>
                          <a:spcPts val="0"/>
                        </a:spcAft>
                      </a:pPr>
                      <a:r>
                        <a:rPr lang="en-GB" sz="1800" dirty="0" smtClean="0">
                          <a:effectLst/>
                        </a:rPr>
                        <a:t>Ingestion </a:t>
                      </a:r>
                      <a:r>
                        <a:rPr lang="en-GB" sz="1800" dirty="0">
                          <a:effectLst/>
                        </a:rPr>
                        <a:t>de </a:t>
                      </a:r>
                      <a:r>
                        <a:rPr lang="en-GB" sz="1800" dirty="0" err="1">
                          <a:effectLst/>
                        </a:rPr>
                        <a:t>fourrage</a:t>
                      </a:r>
                      <a:r>
                        <a:rPr lang="en-GB" sz="1800" dirty="0">
                          <a:effectLst/>
                        </a:rPr>
                        <a:t>, </a:t>
                      </a:r>
                      <a:r>
                        <a:rPr lang="en-GB" sz="1800" dirty="0" smtClean="0">
                          <a:effectLst/>
                        </a:rPr>
                        <a:t>kg MS/jour</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8.7a</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8.4b</a:t>
                      </a:r>
                      <a:endParaRPr lang="sv-SE" sz="1800">
                        <a:effectLst/>
                        <a:latin typeface="+mn-lt"/>
                        <a:ea typeface="Calibri"/>
                      </a:endParaRPr>
                    </a:p>
                  </a:txBody>
                  <a:tcPr marL="68580" marR="68580" marT="0" marB="0"/>
                </a:tc>
                <a:tc>
                  <a:txBody>
                    <a:bodyPr/>
                    <a:lstStyle/>
                    <a:p>
                      <a:pPr algn="just">
                        <a:spcAft>
                          <a:spcPts val="0"/>
                        </a:spcAft>
                      </a:pPr>
                      <a:r>
                        <a:rPr lang="en-GB" sz="1800">
                          <a:effectLst/>
                        </a:rPr>
                        <a:t>8.5b</a:t>
                      </a:r>
                      <a:endParaRPr lang="sv-SE" sz="180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lgn="just">
                        <a:spcAft>
                          <a:spcPts val="0"/>
                        </a:spcAft>
                      </a:pPr>
                      <a:r>
                        <a:rPr lang="en-GB" sz="1800" dirty="0" smtClean="0">
                          <a:effectLst/>
                        </a:rPr>
                        <a:t>Ingestion </a:t>
                      </a:r>
                      <a:r>
                        <a:rPr lang="en-GB" sz="1800" dirty="0">
                          <a:effectLst/>
                        </a:rPr>
                        <a:t>de concentré, kg </a:t>
                      </a:r>
                      <a:r>
                        <a:rPr lang="en-GB" sz="1800" dirty="0" smtClean="0">
                          <a:effectLst/>
                        </a:rPr>
                        <a:t>MS/jour</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8.1</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8.4</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8.6</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lgn="just">
                        <a:spcAft>
                          <a:spcPts val="0"/>
                        </a:spcAft>
                      </a:pPr>
                      <a:r>
                        <a:rPr lang="en-GB" sz="1800" dirty="0" err="1">
                          <a:effectLst/>
                        </a:rPr>
                        <a:t>Apport</a:t>
                      </a:r>
                      <a:r>
                        <a:rPr lang="en-GB" sz="1800" dirty="0">
                          <a:effectLst/>
                        </a:rPr>
                        <a:t> </a:t>
                      </a:r>
                      <a:r>
                        <a:rPr lang="en-GB" sz="1800" dirty="0" err="1">
                          <a:effectLst/>
                        </a:rPr>
                        <a:t>énergétique</a:t>
                      </a:r>
                      <a:r>
                        <a:rPr lang="en-GB" sz="1800" dirty="0">
                          <a:effectLst/>
                        </a:rPr>
                        <a:t>, </a:t>
                      </a:r>
                      <a:r>
                        <a:rPr lang="en-GB" sz="1800" dirty="0" smtClean="0">
                          <a:effectLst/>
                        </a:rPr>
                        <a:t>MJ / jour</a:t>
                      </a:r>
                      <a:endParaRPr lang="sv-SE" sz="1800" dirty="0">
                        <a:effectLst/>
                        <a:latin typeface="+mn-lt"/>
                        <a:ea typeface="Calibri"/>
                      </a:endParaRPr>
                    </a:p>
                  </a:txBody>
                  <a:tcPr marL="68580" marR="68580" marT="0" marB="0"/>
                </a:tc>
                <a:tc>
                  <a:txBody>
                    <a:bodyPr/>
                    <a:lstStyle/>
                    <a:p>
                      <a:pPr algn="just">
                        <a:spcAft>
                          <a:spcPts val="0"/>
                        </a:spcAft>
                      </a:pPr>
                      <a:r>
                        <a:rPr lang="en-GB" sz="1800">
                          <a:effectLst/>
                        </a:rPr>
                        <a:t>197</a:t>
                      </a:r>
                      <a:endParaRPr lang="sv-SE" sz="1800">
                        <a:effectLst/>
                        <a:latin typeface="+mn-lt"/>
                        <a:ea typeface="Calibri"/>
                      </a:endParaRPr>
                    </a:p>
                  </a:txBody>
                  <a:tcPr marL="68580" marR="68580" marT="0" marB="0"/>
                </a:tc>
                <a:tc>
                  <a:txBody>
                    <a:bodyPr/>
                    <a:lstStyle/>
                    <a:p>
                      <a:pPr algn="just">
                        <a:spcAft>
                          <a:spcPts val="0"/>
                        </a:spcAft>
                      </a:pPr>
                      <a:r>
                        <a:rPr lang="en-GB" sz="1800">
                          <a:effectLst/>
                        </a:rPr>
                        <a:t>199</a:t>
                      </a:r>
                      <a:endParaRPr lang="sv-SE" sz="1800">
                        <a:effectLst/>
                        <a:latin typeface="+mn-lt"/>
                        <a:ea typeface="Calibri"/>
                      </a:endParaRPr>
                    </a:p>
                  </a:txBody>
                  <a:tcPr marL="68580" marR="68580" marT="0" marB="0"/>
                </a:tc>
                <a:tc>
                  <a:txBody>
                    <a:bodyPr/>
                    <a:lstStyle/>
                    <a:p>
                      <a:pPr algn="just">
                        <a:spcAft>
                          <a:spcPts val="0"/>
                        </a:spcAft>
                      </a:pPr>
                      <a:r>
                        <a:rPr lang="en-GB" sz="1800">
                          <a:effectLst/>
                        </a:rPr>
                        <a:t>194</a:t>
                      </a:r>
                      <a:endParaRPr lang="sv-SE" sz="180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lgn="just">
                        <a:spcAft>
                          <a:spcPts val="0"/>
                        </a:spcAft>
                      </a:pPr>
                      <a:r>
                        <a:rPr lang="en-GB" sz="1800" dirty="0">
                          <a:effectLst/>
                        </a:rPr>
                        <a:t>Production </a:t>
                      </a:r>
                      <a:r>
                        <a:rPr lang="en-GB" sz="1800" dirty="0" err="1">
                          <a:effectLst/>
                        </a:rPr>
                        <a:t>laitière</a:t>
                      </a:r>
                      <a:r>
                        <a:rPr lang="en-GB" sz="1800" dirty="0">
                          <a:effectLst/>
                        </a:rPr>
                        <a:t>, </a:t>
                      </a:r>
                      <a:r>
                        <a:rPr lang="en-GB" sz="1800" dirty="0" smtClean="0">
                          <a:effectLst/>
                        </a:rPr>
                        <a:t>kg / jour</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26,1</a:t>
                      </a:r>
                      <a:r>
                        <a:rPr lang="en-GB" sz="1800" baseline="30000" dirty="0" smtClean="0">
                          <a:effectLst/>
                        </a:rPr>
                        <a:t>a</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27,4b</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26,2</a:t>
                      </a:r>
                      <a:r>
                        <a:rPr lang="en-GB" sz="1800" baseline="30000" dirty="0" smtClean="0">
                          <a:effectLst/>
                        </a:rPr>
                        <a:t>a</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rPr>
                        <a:t>Taux</a:t>
                      </a:r>
                      <a:r>
                        <a:rPr lang="en-GB" sz="1800" dirty="0" smtClean="0">
                          <a:effectLst/>
                        </a:rPr>
                        <a:t> </a:t>
                      </a:r>
                      <a:r>
                        <a:rPr lang="en-GB" sz="1800" dirty="0" err="1" smtClean="0">
                          <a:effectLst/>
                        </a:rPr>
                        <a:t>butyreux</a:t>
                      </a:r>
                      <a:r>
                        <a:rPr lang="en-GB" sz="1800" baseline="0" dirty="0" smtClean="0">
                          <a:effectLst/>
                        </a:rPr>
                        <a:t> </a:t>
                      </a:r>
                      <a:r>
                        <a:rPr lang="en-GB" sz="1800" dirty="0" smtClean="0">
                          <a:effectLst/>
                        </a:rPr>
                        <a:t>du </a:t>
                      </a:r>
                      <a:r>
                        <a:rPr lang="en-GB" sz="1800" dirty="0">
                          <a:effectLst/>
                        </a:rPr>
                        <a:t>lait, %.</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4,56</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4,65</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4,57</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lgn="just">
                        <a:spcAft>
                          <a:spcPts val="0"/>
                        </a:spcAft>
                      </a:pPr>
                      <a:r>
                        <a:rPr lang="en-GB" sz="1800" dirty="0">
                          <a:effectLst/>
                        </a:rPr>
                        <a:t>Lait gras corrigé, kg </a:t>
                      </a:r>
                      <a:r>
                        <a:rPr lang="en-GB" sz="1800" dirty="0" smtClean="0">
                          <a:effectLst/>
                        </a:rPr>
                        <a:t>ECM / jour</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28,6</a:t>
                      </a:r>
                      <a:r>
                        <a:rPr lang="en-GB" sz="1800" baseline="30000" dirty="0" smtClean="0">
                          <a:effectLst/>
                        </a:rPr>
                        <a:t>a</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30,5b</a:t>
                      </a:r>
                      <a:endParaRPr lang="sv-SE" sz="1800" dirty="0">
                        <a:effectLst/>
                        <a:latin typeface="+mn-lt"/>
                        <a:ea typeface="Calibri"/>
                      </a:endParaRPr>
                    </a:p>
                  </a:txBody>
                  <a:tcPr marL="68580" marR="68580" marT="0" marB="0"/>
                </a:tc>
                <a:tc>
                  <a:txBody>
                    <a:bodyPr/>
                    <a:lstStyle/>
                    <a:p>
                      <a:pPr algn="just">
                        <a:spcAft>
                          <a:spcPts val="0"/>
                        </a:spcAft>
                      </a:pPr>
                      <a:r>
                        <a:rPr lang="en-GB" sz="1800" dirty="0" smtClean="0">
                          <a:effectLst/>
                        </a:rPr>
                        <a:t>28,3</a:t>
                      </a:r>
                      <a:r>
                        <a:rPr lang="en-GB" sz="1800" baseline="30000" dirty="0" smtClean="0">
                          <a:effectLst/>
                        </a:rPr>
                        <a:t>a</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
        <p:nvSpPr>
          <p:cNvPr id="4" name="Rektangel 3"/>
          <p:cNvSpPr/>
          <p:nvPr/>
        </p:nvSpPr>
        <p:spPr>
          <a:xfrm>
            <a:off x="6934342" y="6550223"/>
            <a:ext cx="1890261" cy="307777"/>
          </a:xfrm>
          <a:prstGeom prst="rect">
            <a:avLst/>
          </a:prstGeom>
        </p:spPr>
        <p:txBody>
          <a:bodyPr wrap="none">
            <a:spAutoFit/>
          </a:body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1400" b="0" i="0" u="none" strike="noStrike" kern="0" cap="none" spc="0" normalizeH="0" baseline="0" noProof="0" dirty="0">
                <a:ln>
                  <a:noFill/>
                </a:ln>
                <a:solidFill>
                  <a:prstClr val="black"/>
                </a:solidFill>
                <a:effectLst/>
                <a:uLnTx/>
                <a:uFillTx/>
                <a:latin typeface="Calibri"/>
                <a:ea typeface="+mn-ea"/>
                <a:cs typeface="+mn-cs"/>
              </a:rPr>
              <a:t>(Extrait de </a:t>
            </a:r>
            <a:r>
              <a:rPr kumimoji="0" lang="en-US" altLang="en-US" sz="1400" b="0" i="0" u="none" strike="noStrike" kern="0" cap="none" spc="0" normalizeH="0" baseline="0" noProof="0" dirty="0" err="1">
                <a:ln>
                  <a:noFill/>
                </a:ln>
                <a:solidFill>
                  <a:prstClr val="black"/>
                </a:solidFill>
                <a:effectLst/>
                <a:uLnTx/>
                <a:uFillTx/>
                <a:latin typeface="Calibri"/>
                <a:ea typeface="+mn-ea"/>
                <a:cs typeface="+mn-cs"/>
              </a:rPr>
              <a:t>Bertilsson</a:t>
            </a:r>
            <a:r>
              <a:rPr kumimoji="0" lang="en-US" altLang="en-US" sz="1400" b="0" i="0" u="none" strike="noStrike" kern="0" cap="none" spc="0" normalizeH="0" baseline="0" noProof="0" dirty="0">
                <a:ln>
                  <a:noFill/>
                </a:ln>
                <a:solidFill>
                  <a:prstClr val="black"/>
                </a:solidFill>
                <a:effectLst/>
                <a:uLnTx/>
                <a:uFillTx/>
                <a:latin typeface="Calibri"/>
                <a:ea typeface="+mn-ea"/>
                <a:cs typeface="+mn-cs"/>
              </a:rPr>
              <a:t>, 1983)</a:t>
            </a:r>
            <a:endParaRPr kumimoji="0" lang="sv-SE" alt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9" name="Rectangle 3"/>
          <p:cNvSpPr>
            <a:spLocks noGrp="1" noChangeArrowheads="1"/>
          </p:cNvSpPr>
          <p:nvPr/>
        </p:nvSpPr>
        <p:spPr bwMode="auto">
          <a:xfrm>
            <a:off x="442089" y="5910928"/>
            <a:ext cx="8159653" cy="397598"/>
          </a:xfrm>
          <a:prstGeom prst="rect">
            <a:avLst/>
          </a:prstGeom>
          <a:solidFill>
            <a:schemeClr val="accent3"/>
          </a:solidFill>
          <a:ln>
            <a:noFill/>
          </a:ln>
          <a:extLst/>
        </p:spPr>
        <p:txBody>
          <a:bodyPr/>
          <a:lstStyle>
            <a:lvl1pPr marL="381000" indent="-381000" eaLnBrk="0" hangingPunct="0">
              <a:spcBef>
                <a:spcPct val="20000"/>
              </a:spcBef>
              <a:buChar char="•"/>
              <a:defRPr sz="3200">
                <a:solidFill>
                  <a:schemeClr val="tx1"/>
                </a:solidFill>
                <a:latin typeface="Arial" charset="0"/>
              </a:defRPr>
            </a:lvl1pPr>
            <a:lvl2pPr marL="1047750" indent="-4762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l" defTabSz="914400" rtl="0" eaLnBrk="1" fontAlgn="auto" latinLnBrk="0" hangingPunct="1">
              <a:lnSpc>
                <a:spcPct val="100000"/>
              </a:lnSpc>
              <a:spcBef>
                <a:spcPct val="40000"/>
              </a:spcBef>
              <a:spcAft>
                <a:spcPts val="0"/>
              </a:spcAft>
              <a:buClrTx/>
              <a:buSzPct val="130000"/>
              <a:buFontTx/>
              <a:buNone/>
              <a:tabLst/>
              <a:defRPr/>
            </a:pP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La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clé</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pour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davantage</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de production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laitière</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c’est</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 un ensilage </a:t>
            </a:r>
            <a:r>
              <a:rPr kumimoji="0" lang="en-US" altLang="en-US" sz="2000" b="0" i="0" u="none" strike="noStrike" kern="0" cap="none" spc="0" normalizeH="0" baseline="0" noProof="0" dirty="0" err="1" smtClean="0">
                <a:ln>
                  <a:noFill/>
                </a:ln>
                <a:solidFill>
                  <a:prstClr val="black"/>
                </a:solidFill>
                <a:effectLst/>
                <a:uLnTx/>
                <a:uFillTx/>
                <a:latin typeface="Calibri"/>
                <a:ea typeface="+mn-ea"/>
                <a:cs typeface="+mn-cs"/>
              </a:rPr>
              <a:t>précoce</a:t>
            </a:r>
            <a:r>
              <a:rPr kumimoji="0" lang="en-US" altLang="en-US" sz="2000" b="0" i="0" u="none" strike="noStrike" kern="0" cap="none" spc="0" normalizeH="0" noProof="0" dirty="0" smtClean="0">
                <a:ln>
                  <a:noFill/>
                </a:ln>
                <a:solidFill>
                  <a:prstClr val="black"/>
                </a:solidFill>
                <a:effectLst/>
                <a:uLnTx/>
                <a:uFillTx/>
                <a:latin typeface="Calibri"/>
                <a:ea typeface="+mn-ea"/>
                <a:cs typeface="+mn-cs"/>
              </a:rPr>
              <a:t> </a:t>
            </a:r>
            <a:r>
              <a:rPr kumimoji="0" lang="en-US" altLang="en-US" sz="2000" b="0" i="0" u="none" strike="noStrike" kern="0" cap="none" spc="0" normalizeH="0" baseline="0" noProof="0" dirty="0" smtClean="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7188734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a:extLst>
              <a:ext uri="{FF2B5EF4-FFF2-40B4-BE49-F238E27FC236}">
                <a16:creationId xmlns:a16="http://schemas.microsoft.com/office/drawing/2014/main" id="{49673792-2BAA-465A-8883-9D21D2A37623}"/>
              </a:ext>
            </a:extLst>
          </p:cNvPr>
          <p:cNvSpPr txBox="1">
            <a:spLocks noChangeArrowheads="1"/>
          </p:cNvSpPr>
          <p:nvPr/>
        </p:nvSpPr>
        <p:spPr bwMode="auto">
          <a:xfrm>
            <a:off x="381000" y="1249218"/>
            <a:ext cx="8077200" cy="4524315"/>
          </a:xfrm>
          <a:prstGeom prst="rect">
            <a:avLst/>
          </a:prstGeom>
          <a:solidFill>
            <a:schemeClr val="bg1"/>
          </a:solidFill>
          <a:ln>
            <a:noFill/>
          </a:ln>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Teneur élevée en protéines : la réduction de la protéolyse peut être un moyen de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résoudre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problème.</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Sainfoin et lotus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corniculé</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 Les tanins condensés réduisent la dégradation de la protéine principale de la feuille (Rubisco) et dans une moindre mesure sa solubilisation dans le rumen.</a:t>
            </a: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Une plus grande quantité d'azote non ammoniacal est ainsi fournie à l'intestin grêle.</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Teneur en tanin à 20-40 g / kg : meilleure efficacité dans l'utilisation de l'azote,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prévient</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les ballonnements et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réduit</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les effets négatifs des parasites internes chez les ovins.</a:t>
            </a:r>
            <a:endParaRPr kumimoji="0" lang="fr-FR"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 name="Titel 1"/>
          <p:cNvSpPr>
            <a:spLocks noGrp="1"/>
          </p:cNvSpPr>
          <p:nvPr>
            <p:ph type="title"/>
          </p:nvPr>
        </p:nvSpPr>
        <p:spPr/>
        <p:txBody>
          <a:bodyPr/>
          <a:lstStyle/>
          <a:p>
            <a:endParaRPr lang="nl-NL" dirty="0"/>
          </a:p>
        </p:txBody>
      </p:sp>
      <p:sp>
        <p:nvSpPr>
          <p:cNvPr id="5" name="Titel 3">
            <a:extLst>
              <a:ext uri="{FF2B5EF4-FFF2-40B4-BE49-F238E27FC236}">
                <a16:creationId xmlns:a16="http://schemas.microsoft.com/office/drawing/2014/main" id="{38B3CF17-A1C7-1D48-83CD-53FC5C24F47F}"/>
              </a:ext>
            </a:extLst>
          </p:cNvPr>
          <p:cNvSpPr txBox="1">
            <a:spLocks/>
          </p:cNvSpPr>
          <p:nvPr/>
        </p:nvSpPr>
        <p:spPr>
          <a:xfrm>
            <a:off x="114301" y="215900"/>
            <a:ext cx="7886700" cy="1325563"/>
          </a:xfrm>
        </p:spPr>
        <p:txBody>
          <a:bodyPr/>
          <a:lstStyle>
            <a:lvl1pPr algn="r" defTabSz="457200" rtl="0" eaLnBrk="1" latinLnBrk="0" hangingPunct="1">
              <a:spcBef>
                <a:spcPct val="0"/>
              </a:spcBef>
              <a:buNone/>
              <a:defRPr sz="1200" b="1" kern="1200">
                <a:solidFill>
                  <a:schemeClr val="tx1">
                    <a:lumMod val="50000"/>
                    <a:lumOff val="50000"/>
                  </a:schemeClr>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j-cs"/>
              </a:rPr>
              <a:t>Valeur nutritive, consommation volontaire d'aliments, performance des animaux</a:t>
            </a:r>
            <a:r>
              <a:rPr kumimoji="0" lang="fr-FR" altLang="nl-NL" sz="24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j-cs"/>
              </a:rPr>
              <a:t/>
            </a:r>
            <a:br>
              <a:rPr kumimoji="0" lang="fr-FR" altLang="nl-NL" sz="2400" b="1" i="0" u="none" strike="noStrike" kern="1200" cap="none" spc="0" normalizeH="0" baseline="0" noProof="0">
                <a:ln>
                  <a:noFill/>
                </a:ln>
                <a:solidFill>
                  <a:prstClr val="black"/>
                </a:solidFill>
                <a:effectLst/>
                <a:uLnTx/>
                <a:uFillTx/>
                <a:latin typeface="Comic Sans MS" panose="030F0702030302020204" pitchFamily="66" charset="0"/>
                <a:ea typeface="MS PGothic" panose="020B0600070205080204" pitchFamily="34" charset="-128"/>
                <a:cs typeface="+mj-cs"/>
              </a:rPr>
            </a:br>
            <a:endParaRPr kumimoji="0" lang="nl-NL" sz="2400" b="1"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63728673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2770" name="Text Box 5">
            <a:extLst>
              <a:ext uri="{FF2B5EF4-FFF2-40B4-BE49-F238E27FC236}">
                <a16:creationId xmlns:a16="http://schemas.microsoft.com/office/drawing/2014/main" id="{E4D37205-90FF-4E69-BB0C-D3BD87989590}"/>
              </a:ext>
            </a:extLst>
          </p:cNvPr>
          <p:cNvSpPr txBox="1">
            <a:spLocks noChangeArrowheads="1"/>
          </p:cNvSpPr>
          <p:nvPr/>
        </p:nvSpPr>
        <p:spPr bwMode="auto">
          <a:xfrm>
            <a:off x="295564" y="544731"/>
            <a:ext cx="5457536" cy="400110"/>
          </a:xfrm>
          <a:prstGeom prst="rect">
            <a:avLst/>
          </a:prstGeom>
          <a:solidFill>
            <a:schemeClr val="accent3"/>
          </a:solidFill>
          <a:ln>
            <a:noFill/>
          </a:ln>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Cible : 40-50% de </a:t>
            </a:r>
            <a:r>
              <a:rPr kumimoji="0" lang="fr-BE"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Times New Roman" panose="02020603050405020304" pitchFamily="18" charset="0"/>
              </a:rPr>
              <a:t>trèfle</a:t>
            </a:r>
            <a:r>
              <a:rPr kumimoji="0" lang="fr-BE"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rPr>
              <a:t> blanc en </a:t>
            </a:r>
            <a:r>
              <a:rPr kumimoji="0" lang="fr-BE" altLang="nl-NL" sz="20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Times New Roman" panose="02020603050405020304" pitchFamily="18" charset="0"/>
              </a:rPr>
              <a:t>été</a:t>
            </a:r>
            <a:endParaRPr kumimoji="0" lang="fr-FR" altLang="nl-NL" sz="20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Times New Roman" panose="02020603050405020304" pitchFamily="18" charset="0"/>
            </a:endParaRPr>
          </a:p>
        </p:txBody>
      </p:sp>
      <p:sp>
        <p:nvSpPr>
          <p:cNvPr id="32771" name="Line 13">
            <a:extLst>
              <a:ext uri="{FF2B5EF4-FFF2-40B4-BE49-F238E27FC236}">
                <a16:creationId xmlns:a16="http://schemas.microsoft.com/office/drawing/2014/main" id="{ED5CEF0F-27C0-468E-BA92-90F87876ED03}"/>
              </a:ext>
            </a:extLst>
          </p:cNvPr>
          <p:cNvSpPr>
            <a:spLocks noChangeShapeType="1"/>
          </p:cNvSpPr>
          <p:nvPr/>
        </p:nvSpPr>
        <p:spPr bwMode="auto">
          <a:xfrm>
            <a:off x="3810000" y="5257800"/>
            <a:ext cx="0" cy="2286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2" name="Line 14">
            <a:extLst>
              <a:ext uri="{FF2B5EF4-FFF2-40B4-BE49-F238E27FC236}">
                <a16:creationId xmlns:a16="http://schemas.microsoft.com/office/drawing/2014/main" id="{399559D4-0E0A-4307-AD85-D16739A72467}"/>
              </a:ext>
            </a:extLst>
          </p:cNvPr>
          <p:cNvSpPr>
            <a:spLocks noChangeShapeType="1"/>
          </p:cNvSpPr>
          <p:nvPr/>
        </p:nvSpPr>
        <p:spPr bwMode="auto">
          <a:xfrm>
            <a:off x="3810000" y="2057400"/>
            <a:ext cx="0" cy="7620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3" name="Line 15">
            <a:extLst>
              <a:ext uri="{FF2B5EF4-FFF2-40B4-BE49-F238E27FC236}">
                <a16:creationId xmlns:a16="http://schemas.microsoft.com/office/drawing/2014/main" id="{FF5FB570-641F-49CA-8A0A-E191F4B6D4C5}"/>
              </a:ext>
            </a:extLst>
          </p:cNvPr>
          <p:cNvSpPr>
            <a:spLocks noChangeShapeType="1"/>
          </p:cNvSpPr>
          <p:nvPr/>
        </p:nvSpPr>
        <p:spPr bwMode="auto">
          <a:xfrm flipV="1">
            <a:off x="6934200" y="4191000"/>
            <a:ext cx="0" cy="3048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4" name="Line 16">
            <a:extLst>
              <a:ext uri="{FF2B5EF4-FFF2-40B4-BE49-F238E27FC236}">
                <a16:creationId xmlns:a16="http://schemas.microsoft.com/office/drawing/2014/main" id="{58221E86-4B80-4EF7-A8D4-8E7569904406}"/>
              </a:ext>
            </a:extLst>
          </p:cNvPr>
          <p:cNvSpPr>
            <a:spLocks noChangeShapeType="1"/>
          </p:cNvSpPr>
          <p:nvPr/>
        </p:nvSpPr>
        <p:spPr bwMode="auto">
          <a:xfrm>
            <a:off x="7391400" y="2209800"/>
            <a:ext cx="0" cy="457200"/>
          </a:xfrm>
          <a:prstGeom prst="line">
            <a:avLst/>
          </a:prstGeom>
          <a:noFill/>
          <a:ln w="38100">
            <a:solidFill>
              <a:srgbClr val="FEFF12"/>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5" name="Line 17">
            <a:extLst>
              <a:ext uri="{FF2B5EF4-FFF2-40B4-BE49-F238E27FC236}">
                <a16:creationId xmlns:a16="http://schemas.microsoft.com/office/drawing/2014/main" id="{B17FC8A8-8487-4B37-B28D-AB8318D11590}"/>
              </a:ext>
            </a:extLst>
          </p:cNvPr>
          <p:cNvSpPr>
            <a:spLocks noChangeShapeType="1"/>
          </p:cNvSpPr>
          <p:nvPr/>
        </p:nvSpPr>
        <p:spPr bwMode="auto">
          <a:xfrm>
            <a:off x="3124200" y="6183313"/>
            <a:ext cx="4876800" cy="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6" name="Line 18">
            <a:extLst>
              <a:ext uri="{FF2B5EF4-FFF2-40B4-BE49-F238E27FC236}">
                <a16:creationId xmlns:a16="http://schemas.microsoft.com/office/drawing/2014/main" id="{907E39A2-006C-4DFB-AD3A-43F235221DE2}"/>
              </a:ext>
            </a:extLst>
          </p:cNvPr>
          <p:cNvSpPr>
            <a:spLocks noChangeShapeType="1"/>
          </p:cNvSpPr>
          <p:nvPr/>
        </p:nvSpPr>
        <p:spPr bwMode="auto">
          <a:xfrm>
            <a:off x="3276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7" name="Line 19">
            <a:extLst>
              <a:ext uri="{FF2B5EF4-FFF2-40B4-BE49-F238E27FC236}">
                <a16:creationId xmlns:a16="http://schemas.microsoft.com/office/drawing/2014/main" id="{160129B5-44D7-4A59-B8CC-CC54D909EE0E}"/>
              </a:ext>
            </a:extLst>
          </p:cNvPr>
          <p:cNvSpPr>
            <a:spLocks noChangeShapeType="1"/>
          </p:cNvSpPr>
          <p:nvPr/>
        </p:nvSpPr>
        <p:spPr bwMode="auto">
          <a:xfrm>
            <a:off x="7848600" y="6183313"/>
            <a:ext cx="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8" name="Rectangle 29">
            <a:extLst>
              <a:ext uri="{FF2B5EF4-FFF2-40B4-BE49-F238E27FC236}">
                <a16:creationId xmlns:a16="http://schemas.microsoft.com/office/drawing/2014/main" id="{4CEA6B2A-A9CB-4F30-9586-9E012E83029A}"/>
              </a:ext>
            </a:extLst>
          </p:cNvPr>
          <p:cNvSpPr>
            <a:spLocks noChangeArrowheads="1"/>
          </p:cNvSpPr>
          <p:nvPr/>
        </p:nvSpPr>
        <p:spPr bwMode="auto">
          <a:xfrm>
            <a:off x="4419600" y="1524000"/>
            <a:ext cx="990600" cy="4114800"/>
          </a:xfrm>
          <a:prstGeom prst="rect">
            <a:avLst/>
          </a:prstGeom>
          <a:solidFill>
            <a:srgbClr val="00CC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79" name="Rectangle 30">
            <a:extLst>
              <a:ext uri="{FF2B5EF4-FFF2-40B4-BE49-F238E27FC236}">
                <a16:creationId xmlns:a16="http://schemas.microsoft.com/office/drawing/2014/main" id="{BC7C1810-F952-4395-928F-1AE048E3C9CD}"/>
              </a:ext>
            </a:extLst>
          </p:cNvPr>
          <p:cNvSpPr>
            <a:spLocks noChangeArrowheads="1"/>
          </p:cNvSpPr>
          <p:nvPr/>
        </p:nvSpPr>
        <p:spPr bwMode="auto">
          <a:xfrm>
            <a:off x="5410200" y="1524000"/>
            <a:ext cx="762000" cy="4114800"/>
          </a:xfrm>
          <a:prstGeom prst="rect">
            <a:avLst/>
          </a:prstGeom>
          <a:solidFill>
            <a:srgbClr val="FF9900"/>
          </a:solidFill>
          <a:ln>
            <a:noFill/>
          </a:ln>
          <a:extLst>
            <a:ext uri="{91240B29-F687-4F45-9708-019B960494DF}">
              <a14:hiddenLine xmlns:a14="http://schemas.microsoft.com/office/drawing/2010/main" w="9525">
                <a:solidFill>
                  <a:srgbClr val="FF99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0" name="Text Box 39">
            <a:extLst>
              <a:ext uri="{FF2B5EF4-FFF2-40B4-BE49-F238E27FC236}">
                <a16:creationId xmlns:a16="http://schemas.microsoft.com/office/drawing/2014/main" id="{EC267DC8-9F9A-4F23-9F34-DDC258213C63}"/>
              </a:ext>
            </a:extLst>
          </p:cNvPr>
          <p:cNvSpPr txBox="1">
            <a:spLocks noChangeArrowheads="1"/>
          </p:cNvSpPr>
          <p:nvPr/>
        </p:nvSpPr>
        <p:spPr bwMode="auto">
          <a:xfrm>
            <a:off x="6858000" y="14478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Rendement en matière sèche (t/ha)</a:t>
            </a:r>
          </a:p>
        </p:txBody>
      </p:sp>
      <p:sp>
        <p:nvSpPr>
          <p:cNvPr id="32781" name="Text Box 40">
            <a:extLst>
              <a:ext uri="{FF2B5EF4-FFF2-40B4-BE49-F238E27FC236}">
                <a16:creationId xmlns:a16="http://schemas.microsoft.com/office/drawing/2014/main" id="{FCCDD8F2-A565-4D49-A0A1-E9A9C04A54E8}"/>
              </a:ext>
            </a:extLst>
          </p:cNvPr>
          <p:cNvSpPr txBox="1">
            <a:spLocks noChangeArrowheads="1"/>
          </p:cNvSpPr>
          <p:nvPr/>
        </p:nvSpPr>
        <p:spPr bwMode="auto">
          <a:xfrm>
            <a:off x="2438400" y="16002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Production par animal</a:t>
            </a:r>
          </a:p>
        </p:txBody>
      </p:sp>
      <p:sp>
        <p:nvSpPr>
          <p:cNvPr id="32782" name="Text Box 41">
            <a:extLst>
              <a:ext uri="{FF2B5EF4-FFF2-40B4-BE49-F238E27FC236}">
                <a16:creationId xmlns:a16="http://schemas.microsoft.com/office/drawing/2014/main" id="{DE0CC79A-5EB6-4E8D-9349-757F3841C0B1}"/>
              </a:ext>
            </a:extLst>
          </p:cNvPr>
          <p:cNvSpPr txBox="1">
            <a:spLocks noChangeArrowheads="1"/>
          </p:cNvSpPr>
          <p:nvPr/>
        </p:nvSpPr>
        <p:spPr bwMode="auto">
          <a:xfrm>
            <a:off x="2438400" y="4572000"/>
            <a:ext cx="1806575" cy="646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Risque de lessivage des nitrates</a:t>
            </a:r>
          </a:p>
        </p:txBody>
      </p:sp>
      <p:sp>
        <p:nvSpPr>
          <p:cNvPr id="32783" name="Text Box 42">
            <a:extLst>
              <a:ext uri="{FF2B5EF4-FFF2-40B4-BE49-F238E27FC236}">
                <a16:creationId xmlns:a16="http://schemas.microsoft.com/office/drawing/2014/main" id="{A17B9872-0776-4717-B0C6-9BEAC5B3D920}"/>
              </a:ext>
            </a:extLst>
          </p:cNvPr>
          <p:cNvSpPr txBox="1">
            <a:spLocks noChangeArrowheads="1"/>
          </p:cNvSpPr>
          <p:nvPr/>
        </p:nvSpPr>
        <p:spPr bwMode="auto">
          <a:xfrm>
            <a:off x="6553200" y="4572000"/>
            <a:ext cx="1806575"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8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Risque de ballonnement</a:t>
            </a:r>
          </a:p>
        </p:txBody>
      </p:sp>
      <p:sp>
        <p:nvSpPr>
          <p:cNvPr id="32784" name="Text Box 43">
            <a:extLst>
              <a:ext uri="{FF2B5EF4-FFF2-40B4-BE49-F238E27FC236}">
                <a16:creationId xmlns:a16="http://schemas.microsoft.com/office/drawing/2014/main" id="{D01E9E66-3D63-46DD-9D30-8E2DBB85435D}"/>
              </a:ext>
            </a:extLst>
          </p:cNvPr>
          <p:cNvSpPr txBox="1">
            <a:spLocks noChangeArrowheads="1"/>
          </p:cNvSpPr>
          <p:nvPr/>
        </p:nvSpPr>
        <p:spPr bwMode="auto">
          <a:xfrm>
            <a:off x="4393812" y="5791200"/>
            <a:ext cx="29718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Optimum	 Zone à risque    </a:t>
            </a:r>
          </a:p>
        </p:txBody>
      </p:sp>
      <p:sp>
        <p:nvSpPr>
          <p:cNvPr id="32785" name="Line 44">
            <a:extLst>
              <a:ext uri="{FF2B5EF4-FFF2-40B4-BE49-F238E27FC236}">
                <a16:creationId xmlns:a16="http://schemas.microsoft.com/office/drawing/2014/main" id="{CE7BA887-F01A-4DAB-AF41-221FFABD8BBC}"/>
              </a:ext>
            </a:extLst>
          </p:cNvPr>
          <p:cNvSpPr>
            <a:spLocks noChangeShapeType="1"/>
          </p:cNvSpPr>
          <p:nvPr/>
        </p:nvSpPr>
        <p:spPr bwMode="auto">
          <a:xfrm>
            <a:off x="4419600" y="5791200"/>
            <a:ext cx="990600" cy="0"/>
          </a:xfrm>
          <a:prstGeom prst="line">
            <a:avLst/>
          </a:prstGeom>
          <a:noFill/>
          <a:ln w="38100">
            <a:solidFill>
              <a:srgbClr val="00FFFF"/>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6" name="Line 45">
            <a:extLst>
              <a:ext uri="{FF2B5EF4-FFF2-40B4-BE49-F238E27FC236}">
                <a16:creationId xmlns:a16="http://schemas.microsoft.com/office/drawing/2014/main" id="{52B388E8-5C2F-4F88-89EB-061B87FB0598}"/>
              </a:ext>
            </a:extLst>
          </p:cNvPr>
          <p:cNvSpPr>
            <a:spLocks noChangeShapeType="1"/>
          </p:cNvSpPr>
          <p:nvPr/>
        </p:nvSpPr>
        <p:spPr bwMode="auto">
          <a:xfrm>
            <a:off x="5410200" y="5791200"/>
            <a:ext cx="762000" cy="0"/>
          </a:xfrm>
          <a:prstGeom prst="line">
            <a:avLst/>
          </a:prstGeom>
          <a:noFill/>
          <a:ln w="3810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7" name="Line 46">
            <a:extLst>
              <a:ext uri="{FF2B5EF4-FFF2-40B4-BE49-F238E27FC236}">
                <a16:creationId xmlns:a16="http://schemas.microsoft.com/office/drawing/2014/main" id="{5ED91E34-DF53-4E99-8939-9FE348834AED}"/>
              </a:ext>
            </a:extLst>
          </p:cNvPr>
          <p:cNvSpPr>
            <a:spLocks noChangeShapeType="1"/>
          </p:cNvSpPr>
          <p:nvPr/>
        </p:nvSpPr>
        <p:spPr bwMode="auto">
          <a:xfrm>
            <a:off x="3124200" y="6183313"/>
            <a:ext cx="4876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8" name="Line 47">
            <a:extLst>
              <a:ext uri="{FF2B5EF4-FFF2-40B4-BE49-F238E27FC236}">
                <a16:creationId xmlns:a16="http://schemas.microsoft.com/office/drawing/2014/main" id="{991D2FFC-8EE0-4B4F-A4EA-85876D71BF9B}"/>
              </a:ext>
            </a:extLst>
          </p:cNvPr>
          <p:cNvSpPr>
            <a:spLocks noChangeShapeType="1"/>
          </p:cNvSpPr>
          <p:nvPr/>
        </p:nvSpPr>
        <p:spPr bwMode="auto">
          <a:xfrm>
            <a:off x="3276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89" name="Line 48">
            <a:extLst>
              <a:ext uri="{FF2B5EF4-FFF2-40B4-BE49-F238E27FC236}">
                <a16:creationId xmlns:a16="http://schemas.microsoft.com/office/drawing/2014/main" id="{F782A809-E075-496B-B71A-181704A66816}"/>
              </a:ext>
            </a:extLst>
          </p:cNvPr>
          <p:cNvSpPr>
            <a:spLocks noChangeShapeType="1"/>
          </p:cNvSpPr>
          <p:nvPr/>
        </p:nvSpPr>
        <p:spPr bwMode="auto">
          <a:xfrm>
            <a:off x="7848600" y="6183313"/>
            <a:ext cx="0" cy="1524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90" name="Text Box 49">
            <a:extLst>
              <a:ext uri="{FF2B5EF4-FFF2-40B4-BE49-F238E27FC236}">
                <a16:creationId xmlns:a16="http://schemas.microsoft.com/office/drawing/2014/main" id="{A71410C0-6D0D-42AB-9BD6-C3BE677B9305}"/>
              </a:ext>
            </a:extLst>
          </p:cNvPr>
          <p:cNvSpPr txBox="1">
            <a:spLocks noChangeArrowheads="1"/>
          </p:cNvSpPr>
          <p:nvPr/>
        </p:nvSpPr>
        <p:spPr bwMode="auto">
          <a:xfrm>
            <a:off x="3124200" y="6345238"/>
            <a:ext cx="1841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0</a:t>
            </a:r>
          </a:p>
        </p:txBody>
      </p:sp>
      <p:sp>
        <p:nvSpPr>
          <p:cNvPr id="32791" name="Text Box 50">
            <a:extLst>
              <a:ext uri="{FF2B5EF4-FFF2-40B4-BE49-F238E27FC236}">
                <a16:creationId xmlns:a16="http://schemas.microsoft.com/office/drawing/2014/main" id="{83A04B1A-B1EA-4262-B097-063EB0028854}"/>
              </a:ext>
            </a:extLst>
          </p:cNvPr>
          <p:cNvSpPr txBox="1">
            <a:spLocks noChangeArrowheads="1"/>
          </p:cNvSpPr>
          <p:nvPr/>
        </p:nvSpPr>
        <p:spPr bwMode="auto">
          <a:xfrm>
            <a:off x="7503535" y="6335713"/>
            <a:ext cx="609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100</a:t>
            </a:r>
          </a:p>
        </p:txBody>
      </p:sp>
      <p:sp>
        <p:nvSpPr>
          <p:cNvPr id="32792" name="Text Box 51">
            <a:extLst>
              <a:ext uri="{FF2B5EF4-FFF2-40B4-BE49-F238E27FC236}">
                <a16:creationId xmlns:a16="http://schemas.microsoft.com/office/drawing/2014/main" id="{E20CB846-EB19-46B5-A06A-776FBB895A09}"/>
              </a:ext>
            </a:extLst>
          </p:cNvPr>
          <p:cNvSpPr txBox="1">
            <a:spLocks noChangeArrowheads="1"/>
          </p:cNvSpPr>
          <p:nvPr/>
        </p:nvSpPr>
        <p:spPr bwMode="auto">
          <a:xfrm>
            <a:off x="4191000" y="6335713"/>
            <a:ext cx="28956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Proportion de trèfle (%)</a:t>
            </a:r>
          </a:p>
        </p:txBody>
      </p:sp>
      <p:sp>
        <p:nvSpPr>
          <p:cNvPr id="32793" name="Text Box 54">
            <a:extLst>
              <a:ext uri="{FF2B5EF4-FFF2-40B4-BE49-F238E27FC236}">
                <a16:creationId xmlns:a16="http://schemas.microsoft.com/office/drawing/2014/main" id="{4DA717E0-2CAC-4E43-B00B-BD384DDB222B}"/>
              </a:ext>
            </a:extLst>
          </p:cNvPr>
          <p:cNvSpPr txBox="1">
            <a:spLocks noChangeArrowheads="1"/>
          </p:cNvSpPr>
          <p:nvPr/>
        </p:nvSpPr>
        <p:spPr bwMode="auto">
          <a:xfrm>
            <a:off x="533400" y="6365875"/>
            <a:ext cx="2286000"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fr-FR" altLang="nl-NL" sz="1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Source : Pfimlin, 1993</a:t>
            </a:r>
          </a:p>
        </p:txBody>
      </p:sp>
      <p:sp>
        <p:nvSpPr>
          <p:cNvPr id="90168" name="Freeform 56">
            <a:extLst>
              <a:ext uri="{FF2B5EF4-FFF2-40B4-BE49-F238E27FC236}">
                <a16:creationId xmlns:a16="http://schemas.microsoft.com/office/drawing/2014/main" id="{BDD43F75-CDC5-4BFF-8E08-D71910ADC84A}"/>
              </a:ext>
            </a:extLst>
          </p:cNvPr>
          <p:cNvSpPr>
            <a:spLocks/>
          </p:cNvSpPr>
          <p:nvPr/>
        </p:nvSpPr>
        <p:spPr bwMode="auto">
          <a:xfrm>
            <a:off x="3810000" y="3886200"/>
            <a:ext cx="2667000" cy="1676400"/>
          </a:xfrm>
          <a:custGeom>
            <a:avLst/>
            <a:gdLst>
              <a:gd name="T0" fmla="*/ 0 w 1680"/>
              <a:gd name="T1" fmla="*/ 1676400 h 1056"/>
              <a:gd name="T2" fmla="*/ 914400 w 1680"/>
              <a:gd name="T3" fmla="*/ 1447800 h 1056"/>
              <a:gd name="T4" fmla="*/ 1905000 w 1680"/>
              <a:gd name="T5" fmla="*/ 914400 h 1056"/>
              <a:gd name="T6" fmla="*/ 2667000 w 1680"/>
              <a:gd name="T7" fmla="*/ 0 h 10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0" h="1056">
                <a:moveTo>
                  <a:pt x="0" y="1056"/>
                </a:moveTo>
                <a:cubicBezTo>
                  <a:pt x="188" y="1024"/>
                  <a:pt x="376" y="992"/>
                  <a:pt x="576" y="912"/>
                </a:cubicBezTo>
                <a:cubicBezTo>
                  <a:pt x="776" y="832"/>
                  <a:pt x="1016" y="728"/>
                  <a:pt x="1200" y="576"/>
                </a:cubicBezTo>
                <a:cubicBezTo>
                  <a:pt x="1384" y="424"/>
                  <a:pt x="1532" y="212"/>
                  <a:pt x="1680" y="0"/>
                </a:cubicBezTo>
              </a:path>
            </a:pathLst>
          </a:custGeom>
          <a:noFill/>
          <a:ln w="381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2795" name="Line 57">
            <a:extLst>
              <a:ext uri="{FF2B5EF4-FFF2-40B4-BE49-F238E27FC236}">
                <a16:creationId xmlns:a16="http://schemas.microsoft.com/office/drawing/2014/main" id="{CE07C516-8584-481B-B1C5-CCAFF39FFB2C}"/>
              </a:ext>
            </a:extLst>
          </p:cNvPr>
          <p:cNvSpPr>
            <a:spLocks noChangeShapeType="1"/>
          </p:cNvSpPr>
          <p:nvPr/>
        </p:nvSpPr>
        <p:spPr bwMode="auto">
          <a:xfrm flipV="1">
            <a:off x="4038600" y="4038600"/>
            <a:ext cx="3124200" cy="1752600"/>
          </a:xfrm>
          <a:prstGeom prst="line">
            <a:avLst/>
          </a:prstGeom>
          <a:noFill/>
          <a:ln w="38100">
            <a:solidFill>
              <a:srgbClr val="80008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170" name="Freeform 58">
            <a:extLst>
              <a:ext uri="{FF2B5EF4-FFF2-40B4-BE49-F238E27FC236}">
                <a16:creationId xmlns:a16="http://schemas.microsoft.com/office/drawing/2014/main" id="{7F8E3171-E8AD-47F7-A98E-186AA1DEC742}"/>
              </a:ext>
            </a:extLst>
          </p:cNvPr>
          <p:cNvSpPr>
            <a:spLocks/>
          </p:cNvSpPr>
          <p:nvPr/>
        </p:nvSpPr>
        <p:spPr bwMode="auto">
          <a:xfrm>
            <a:off x="3352800" y="1828800"/>
            <a:ext cx="4267200" cy="2146300"/>
          </a:xfrm>
          <a:custGeom>
            <a:avLst/>
            <a:gdLst>
              <a:gd name="T0" fmla="*/ 0 w 2688"/>
              <a:gd name="T1" fmla="*/ 2146300 h 1352"/>
              <a:gd name="T2" fmla="*/ 685800 w 2688"/>
              <a:gd name="T3" fmla="*/ 1155700 h 1352"/>
              <a:gd name="T4" fmla="*/ 1447800 w 2688"/>
              <a:gd name="T5" fmla="*/ 469900 h 1352"/>
              <a:gd name="T6" fmla="*/ 2209800 w 2688"/>
              <a:gd name="T7" fmla="*/ 165100 h 1352"/>
              <a:gd name="T8" fmla="*/ 3048000 w 2688"/>
              <a:gd name="T9" fmla="*/ 165100 h 1352"/>
              <a:gd name="T10" fmla="*/ 4267200 w 2688"/>
              <a:gd name="T11" fmla="*/ 1155700 h 13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88" h="1352">
                <a:moveTo>
                  <a:pt x="0" y="1352"/>
                </a:moveTo>
                <a:cubicBezTo>
                  <a:pt x="140" y="1128"/>
                  <a:pt x="280" y="904"/>
                  <a:pt x="432" y="728"/>
                </a:cubicBezTo>
                <a:cubicBezTo>
                  <a:pt x="584" y="552"/>
                  <a:pt x="752" y="400"/>
                  <a:pt x="912" y="296"/>
                </a:cubicBezTo>
                <a:cubicBezTo>
                  <a:pt x="1072" y="192"/>
                  <a:pt x="1224" y="136"/>
                  <a:pt x="1392" y="104"/>
                </a:cubicBezTo>
                <a:cubicBezTo>
                  <a:pt x="1560" y="72"/>
                  <a:pt x="1704" y="0"/>
                  <a:pt x="1920" y="104"/>
                </a:cubicBezTo>
                <a:cubicBezTo>
                  <a:pt x="2136" y="208"/>
                  <a:pt x="2560" y="624"/>
                  <a:pt x="2688" y="728"/>
                </a:cubicBezTo>
              </a:path>
            </a:pathLst>
          </a:custGeom>
          <a:noFill/>
          <a:ln w="38100" cap="flat" cmpd="sng">
            <a:solidFill>
              <a:srgbClr val="99CC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0171" name="Freeform 59">
            <a:extLst>
              <a:ext uri="{FF2B5EF4-FFF2-40B4-BE49-F238E27FC236}">
                <a16:creationId xmlns:a16="http://schemas.microsoft.com/office/drawing/2014/main" id="{2028E398-7F86-4261-8869-B44E254E6F32}"/>
              </a:ext>
            </a:extLst>
          </p:cNvPr>
          <p:cNvSpPr>
            <a:spLocks/>
          </p:cNvSpPr>
          <p:nvPr/>
        </p:nvSpPr>
        <p:spPr bwMode="auto">
          <a:xfrm>
            <a:off x="3581400" y="2209800"/>
            <a:ext cx="3581400" cy="1016000"/>
          </a:xfrm>
          <a:custGeom>
            <a:avLst/>
            <a:gdLst>
              <a:gd name="T0" fmla="*/ 3581400 w 2256"/>
              <a:gd name="T1" fmla="*/ 1016000 h 640"/>
              <a:gd name="T2" fmla="*/ 3048000 w 2256"/>
              <a:gd name="T3" fmla="*/ 330200 h 640"/>
              <a:gd name="T4" fmla="*/ 2514600 w 2256"/>
              <a:gd name="T5" fmla="*/ 25400 h 640"/>
              <a:gd name="T6" fmla="*/ 1676400 w 2256"/>
              <a:gd name="T7" fmla="*/ 177800 h 640"/>
              <a:gd name="T8" fmla="*/ 0 w 2256"/>
              <a:gd name="T9" fmla="*/ 787400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56" h="640">
                <a:moveTo>
                  <a:pt x="2256" y="640"/>
                </a:moveTo>
                <a:cubicBezTo>
                  <a:pt x="2144" y="476"/>
                  <a:pt x="2032" y="312"/>
                  <a:pt x="1920" y="208"/>
                </a:cubicBezTo>
                <a:cubicBezTo>
                  <a:pt x="1808" y="104"/>
                  <a:pt x="1728" y="32"/>
                  <a:pt x="1584" y="16"/>
                </a:cubicBezTo>
                <a:cubicBezTo>
                  <a:pt x="1440" y="0"/>
                  <a:pt x="1320" y="32"/>
                  <a:pt x="1056" y="112"/>
                </a:cubicBezTo>
                <a:cubicBezTo>
                  <a:pt x="792" y="192"/>
                  <a:pt x="396" y="344"/>
                  <a:pt x="0" y="496"/>
                </a:cubicBezTo>
              </a:path>
            </a:pathLst>
          </a:custGeom>
          <a:noFill/>
          <a:ln w="38100" cap="flat" cmpd="sng">
            <a:solidFill>
              <a:srgbClr val="00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32798" name="Picture 60">
            <a:extLst>
              <a:ext uri="{FF2B5EF4-FFF2-40B4-BE49-F238E27FC236}">
                <a16:creationId xmlns:a16="http://schemas.microsoft.com/office/drawing/2014/main" id="{2FA2F2EA-B57C-412A-9EEA-18A814C002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971800"/>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latin typeface="+mn-lt"/>
            </a:endParaRPr>
          </a:p>
        </p:txBody>
      </p:sp>
    </p:spTree>
    <p:extLst>
      <p:ext uri="{BB962C8B-B14F-4D97-AF65-F5344CB8AC3E}">
        <p14:creationId xmlns:p14="http://schemas.microsoft.com/office/powerpoint/2010/main" val="214526817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6332443D-F0A1-4C85-BF34-7C1CFE7560F4}"/>
              </a:ext>
            </a:extLst>
          </p:cNvPr>
          <p:cNvSpPr txBox="1">
            <a:spLocks noChangeArrowheads="1"/>
          </p:cNvSpPr>
          <p:nvPr/>
        </p:nvSpPr>
        <p:spPr bwMode="auto">
          <a:xfrm>
            <a:off x="1447800" y="1905000"/>
            <a:ext cx="1905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19" name="Text Box 5">
            <a:extLst>
              <a:ext uri="{FF2B5EF4-FFF2-40B4-BE49-F238E27FC236}">
                <a16:creationId xmlns:a16="http://schemas.microsoft.com/office/drawing/2014/main" id="{D23BD2E2-64D2-4B84-B8C3-0605DEF22145}"/>
              </a:ext>
            </a:extLst>
          </p:cNvPr>
          <p:cNvSpPr txBox="1">
            <a:spLocks noChangeArrowheads="1"/>
          </p:cNvSpPr>
          <p:nvPr/>
        </p:nvSpPr>
        <p:spPr bwMode="auto">
          <a:xfrm>
            <a:off x="3352800" y="304800"/>
            <a:ext cx="3632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Production de viande</a:t>
            </a:r>
            <a:endParaRPr kumimoji="0" lang="fr-FR"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34820" name="Group 50">
            <a:extLst>
              <a:ext uri="{FF2B5EF4-FFF2-40B4-BE49-F238E27FC236}">
                <a16:creationId xmlns:a16="http://schemas.microsoft.com/office/drawing/2014/main" id="{04849AAF-6684-4453-82E6-B1AB22DA19FB}"/>
              </a:ext>
            </a:extLst>
          </p:cNvPr>
          <p:cNvGrpSpPr>
            <a:grpSpLocks/>
          </p:cNvGrpSpPr>
          <p:nvPr/>
        </p:nvGrpSpPr>
        <p:grpSpPr bwMode="auto">
          <a:xfrm>
            <a:off x="2286000" y="1344613"/>
            <a:ext cx="6400800" cy="5302250"/>
            <a:chOff x="1440" y="847"/>
            <a:chExt cx="4032" cy="3340"/>
          </a:xfrm>
        </p:grpSpPr>
        <p:sp>
          <p:nvSpPr>
            <p:cNvPr id="34822" name="Text Box 6">
              <a:extLst>
                <a:ext uri="{FF2B5EF4-FFF2-40B4-BE49-F238E27FC236}">
                  <a16:creationId xmlns:a16="http://schemas.microsoft.com/office/drawing/2014/main" id="{8A19F52C-2584-4A94-BDD8-EEBF967FD2D5}"/>
                </a:ext>
              </a:extLst>
            </p:cNvPr>
            <p:cNvSpPr txBox="1">
              <a:spLocks noChangeArrowheads="1"/>
            </p:cNvSpPr>
            <p:nvPr/>
          </p:nvSpPr>
          <p:spPr bwMode="auto">
            <a:xfrm>
              <a:off x="2143" y="4013"/>
              <a:ext cx="203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Source: Institut de l</a:t>
              </a:r>
              <a:r>
                <a:rPr kumimoji="0" lang="fr-BE" altLang="fr-FR"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fr-BE"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Elevage, 1993</a:t>
              </a:r>
              <a:endParaRPr kumimoji="0" lang="fr-FR"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3" name="Text Box 7">
              <a:extLst>
                <a:ext uri="{FF2B5EF4-FFF2-40B4-BE49-F238E27FC236}">
                  <a16:creationId xmlns:a16="http://schemas.microsoft.com/office/drawing/2014/main" id="{C543F8EA-97E3-412B-8123-2106D290A72B}"/>
                </a:ext>
              </a:extLst>
            </p:cNvPr>
            <p:cNvSpPr txBox="1">
              <a:spLocks noChangeArrowheads="1"/>
            </p:cNvSpPr>
            <p:nvPr/>
          </p:nvSpPr>
          <p:spPr bwMode="auto">
            <a:xfrm>
              <a:off x="1680" y="1208"/>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4" name="Text Box 8">
              <a:extLst>
                <a:ext uri="{FF2B5EF4-FFF2-40B4-BE49-F238E27FC236}">
                  <a16:creationId xmlns:a16="http://schemas.microsoft.com/office/drawing/2014/main" id="{022CF4E1-EEE3-4343-A0DD-7F3411C45A36}"/>
                </a:ext>
              </a:extLst>
            </p:cNvPr>
            <p:cNvSpPr txBox="1">
              <a:spLocks noChangeArrowheads="1"/>
            </p:cNvSpPr>
            <p:nvPr/>
          </p:nvSpPr>
          <p:spPr bwMode="auto">
            <a:xfrm>
              <a:off x="1680" y="1645"/>
              <a:ext cx="62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5" name="Text Box 9">
              <a:extLst>
                <a:ext uri="{FF2B5EF4-FFF2-40B4-BE49-F238E27FC236}">
                  <a16:creationId xmlns:a16="http://schemas.microsoft.com/office/drawing/2014/main" id="{B3FAE92D-AA77-4C45-8A8A-0C28B8C99556}"/>
                </a:ext>
              </a:extLst>
            </p:cNvPr>
            <p:cNvSpPr txBox="1">
              <a:spLocks noChangeArrowheads="1"/>
            </p:cNvSpPr>
            <p:nvPr/>
          </p:nvSpPr>
          <p:spPr bwMode="auto">
            <a:xfrm>
              <a:off x="1680" y="2078"/>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6" name="Line 10">
              <a:extLst>
                <a:ext uri="{FF2B5EF4-FFF2-40B4-BE49-F238E27FC236}">
                  <a16:creationId xmlns:a16="http://schemas.microsoft.com/office/drawing/2014/main" id="{64FC3361-B3CC-4BC3-B385-DA70CB982A39}"/>
                </a:ext>
              </a:extLst>
            </p:cNvPr>
            <p:cNvSpPr>
              <a:spLocks noChangeShapeType="1"/>
            </p:cNvSpPr>
            <p:nvPr/>
          </p:nvSpPr>
          <p:spPr bwMode="auto">
            <a:xfrm>
              <a:off x="2125" y="1320"/>
              <a:ext cx="1" cy="218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7" name="Line 11">
              <a:extLst>
                <a:ext uri="{FF2B5EF4-FFF2-40B4-BE49-F238E27FC236}">
                  <a16:creationId xmlns:a16="http://schemas.microsoft.com/office/drawing/2014/main" id="{0F363A0C-46B5-43C8-8EA0-C9A5E8A245D3}"/>
                </a:ext>
              </a:extLst>
            </p:cNvPr>
            <p:cNvSpPr>
              <a:spLocks noChangeShapeType="1"/>
            </p:cNvSpPr>
            <p:nvPr/>
          </p:nvSpPr>
          <p:spPr bwMode="auto">
            <a:xfrm>
              <a:off x="2125" y="3505"/>
              <a:ext cx="2763"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8" name="Line 12">
              <a:extLst>
                <a:ext uri="{FF2B5EF4-FFF2-40B4-BE49-F238E27FC236}">
                  <a16:creationId xmlns:a16="http://schemas.microsoft.com/office/drawing/2014/main" id="{1CC25E6E-E6B5-4236-8F75-FBF6007ADF4C}"/>
                </a:ext>
              </a:extLst>
            </p:cNvPr>
            <p:cNvSpPr>
              <a:spLocks noChangeShapeType="1"/>
            </p:cNvSpPr>
            <p:nvPr/>
          </p:nvSpPr>
          <p:spPr bwMode="auto">
            <a:xfrm flipV="1">
              <a:off x="2112" y="1392"/>
              <a:ext cx="2693" cy="2129"/>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29" name="Line 13">
              <a:extLst>
                <a:ext uri="{FF2B5EF4-FFF2-40B4-BE49-F238E27FC236}">
                  <a16:creationId xmlns:a16="http://schemas.microsoft.com/office/drawing/2014/main" id="{4C4D4E7D-6F93-4C92-9FD9-ACD05A9A8409}"/>
                </a:ext>
              </a:extLst>
            </p:cNvPr>
            <p:cNvSpPr>
              <a:spLocks noChangeShapeType="1"/>
            </p:cNvSpPr>
            <p:nvPr/>
          </p:nvSpPr>
          <p:spPr bwMode="auto">
            <a:xfrm>
              <a:off x="2042" y="3057"/>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0" name="Line 14">
              <a:extLst>
                <a:ext uri="{FF2B5EF4-FFF2-40B4-BE49-F238E27FC236}">
                  <a16:creationId xmlns:a16="http://schemas.microsoft.com/office/drawing/2014/main" id="{ED9AEEEB-6610-4D4C-A938-4691838BB030}"/>
                </a:ext>
              </a:extLst>
            </p:cNvPr>
            <p:cNvSpPr>
              <a:spLocks noChangeShapeType="1"/>
            </p:cNvSpPr>
            <p:nvPr/>
          </p:nvSpPr>
          <p:spPr bwMode="auto">
            <a:xfrm>
              <a:off x="2042" y="2665"/>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1" name="Line 15">
              <a:extLst>
                <a:ext uri="{FF2B5EF4-FFF2-40B4-BE49-F238E27FC236}">
                  <a16:creationId xmlns:a16="http://schemas.microsoft.com/office/drawing/2014/main" id="{9B2AE028-C02E-4258-937D-1BC1C089E71D}"/>
                </a:ext>
              </a:extLst>
            </p:cNvPr>
            <p:cNvSpPr>
              <a:spLocks noChangeShapeType="1"/>
            </p:cNvSpPr>
            <p:nvPr/>
          </p:nvSpPr>
          <p:spPr bwMode="auto">
            <a:xfrm>
              <a:off x="2042" y="2216"/>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2" name="Line 16">
              <a:extLst>
                <a:ext uri="{FF2B5EF4-FFF2-40B4-BE49-F238E27FC236}">
                  <a16:creationId xmlns:a16="http://schemas.microsoft.com/office/drawing/2014/main" id="{77A6B703-4BD7-4C21-BB90-B81DF36B18AD}"/>
                </a:ext>
              </a:extLst>
            </p:cNvPr>
            <p:cNvSpPr>
              <a:spLocks noChangeShapeType="1"/>
            </p:cNvSpPr>
            <p:nvPr/>
          </p:nvSpPr>
          <p:spPr bwMode="auto">
            <a:xfrm>
              <a:off x="2042" y="1768"/>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3" name="Line 17">
              <a:extLst>
                <a:ext uri="{FF2B5EF4-FFF2-40B4-BE49-F238E27FC236}">
                  <a16:creationId xmlns:a16="http://schemas.microsoft.com/office/drawing/2014/main" id="{7DA89CFC-1DE5-487E-BA33-9FD8A4C001B3}"/>
                </a:ext>
              </a:extLst>
            </p:cNvPr>
            <p:cNvSpPr>
              <a:spLocks noChangeShapeType="1"/>
            </p:cNvSpPr>
            <p:nvPr/>
          </p:nvSpPr>
          <p:spPr bwMode="auto">
            <a:xfrm>
              <a:off x="2064" y="1320"/>
              <a:ext cx="70"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4" name="Line 18">
              <a:extLst>
                <a:ext uri="{FF2B5EF4-FFF2-40B4-BE49-F238E27FC236}">
                  <a16:creationId xmlns:a16="http://schemas.microsoft.com/office/drawing/2014/main" id="{D12B1539-02BE-4921-9065-B818E8899D0D}"/>
                </a:ext>
              </a:extLst>
            </p:cNvPr>
            <p:cNvSpPr>
              <a:spLocks noChangeShapeType="1"/>
            </p:cNvSpPr>
            <p:nvPr/>
          </p:nvSpPr>
          <p:spPr bwMode="auto">
            <a:xfrm>
              <a:off x="2538"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5" name="Line 19">
              <a:extLst>
                <a:ext uri="{FF2B5EF4-FFF2-40B4-BE49-F238E27FC236}">
                  <a16:creationId xmlns:a16="http://schemas.microsoft.com/office/drawing/2014/main" id="{4B56ADDB-D1A8-4480-BB5A-C9AD6897D0FA}"/>
                </a:ext>
              </a:extLst>
            </p:cNvPr>
            <p:cNvSpPr>
              <a:spLocks noChangeShapeType="1"/>
            </p:cNvSpPr>
            <p:nvPr/>
          </p:nvSpPr>
          <p:spPr bwMode="auto">
            <a:xfrm>
              <a:off x="3046"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6" name="Line 20">
              <a:extLst>
                <a:ext uri="{FF2B5EF4-FFF2-40B4-BE49-F238E27FC236}">
                  <a16:creationId xmlns:a16="http://schemas.microsoft.com/office/drawing/2014/main" id="{A77F3BA2-C91A-45A5-9DB7-0D35B1F517C6}"/>
                </a:ext>
              </a:extLst>
            </p:cNvPr>
            <p:cNvSpPr>
              <a:spLocks noChangeShapeType="1"/>
            </p:cNvSpPr>
            <p:nvPr/>
          </p:nvSpPr>
          <p:spPr bwMode="auto">
            <a:xfrm>
              <a:off x="3555" y="3504"/>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7" name="Line 21">
              <a:extLst>
                <a:ext uri="{FF2B5EF4-FFF2-40B4-BE49-F238E27FC236}">
                  <a16:creationId xmlns:a16="http://schemas.microsoft.com/office/drawing/2014/main" id="{55E38F64-99D4-4686-8ADD-DBB30F28FB8B}"/>
                </a:ext>
              </a:extLst>
            </p:cNvPr>
            <p:cNvSpPr>
              <a:spLocks noChangeShapeType="1"/>
            </p:cNvSpPr>
            <p:nvPr/>
          </p:nvSpPr>
          <p:spPr bwMode="auto">
            <a:xfrm>
              <a:off x="4051"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8" name="Line 22">
              <a:extLst>
                <a:ext uri="{FF2B5EF4-FFF2-40B4-BE49-F238E27FC236}">
                  <a16:creationId xmlns:a16="http://schemas.microsoft.com/office/drawing/2014/main" id="{6788E867-977D-4934-A478-F4C2D376082E}"/>
                </a:ext>
              </a:extLst>
            </p:cNvPr>
            <p:cNvSpPr>
              <a:spLocks noChangeShapeType="1"/>
            </p:cNvSpPr>
            <p:nvPr/>
          </p:nvSpPr>
          <p:spPr bwMode="auto">
            <a:xfrm>
              <a:off x="4559" y="3505"/>
              <a:ext cx="1" cy="56"/>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39" name="Oval 23">
              <a:extLst>
                <a:ext uri="{FF2B5EF4-FFF2-40B4-BE49-F238E27FC236}">
                  <a16:creationId xmlns:a16="http://schemas.microsoft.com/office/drawing/2014/main" id="{D16CE0A1-01AA-4055-A3E6-212B07B05E14}"/>
                </a:ext>
              </a:extLst>
            </p:cNvPr>
            <p:cNvSpPr>
              <a:spLocks noChangeArrowheads="1"/>
            </p:cNvSpPr>
            <p:nvPr/>
          </p:nvSpPr>
          <p:spPr bwMode="auto">
            <a:xfrm>
              <a:off x="2570" y="2328"/>
              <a:ext cx="68"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0" name="Oval 24">
              <a:extLst>
                <a:ext uri="{FF2B5EF4-FFF2-40B4-BE49-F238E27FC236}">
                  <a16:creationId xmlns:a16="http://schemas.microsoft.com/office/drawing/2014/main" id="{2F06D678-C388-45A5-94D3-3A60D8AA27A9}"/>
                </a:ext>
              </a:extLst>
            </p:cNvPr>
            <p:cNvSpPr>
              <a:spLocks noChangeArrowheads="1"/>
            </p:cNvSpPr>
            <p:nvPr/>
          </p:nvSpPr>
          <p:spPr bwMode="auto">
            <a:xfrm>
              <a:off x="2888"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1" name="Oval 25">
              <a:extLst>
                <a:ext uri="{FF2B5EF4-FFF2-40B4-BE49-F238E27FC236}">
                  <a16:creationId xmlns:a16="http://schemas.microsoft.com/office/drawing/2014/main" id="{805E7BDE-11E9-4C9B-BFA2-82D9AC3EEC4F}"/>
                </a:ext>
              </a:extLst>
            </p:cNvPr>
            <p:cNvSpPr>
              <a:spLocks noChangeArrowheads="1"/>
            </p:cNvSpPr>
            <p:nvPr/>
          </p:nvSpPr>
          <p:spPr bwMode="auto">
            <a:xfrm>
              <a:off x="3015" y="2609"/>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2" name="Oval 26">
              <a:extLst>
                <a:ext uri="{FF2B5EF4-FFF2-40B4-BE49-F238E27FC236}">
                  <a16:creationId xmlns:a16="http://schemas.microsoft.com/office/drawing/2014/main" id="{B2AB0AC7-2470-4A22-8E8C-02E5BD469200}"/>
                </a:ext>
              </a:extLst>
            </p:cNvPr>
            <p:cNvSpPr>
              <a:spLocks noChangeArrowheads="1"/>
            </p:cNvSpPr>
            <p:nvPr/>
          </p:nvSpPr>
          <p:spPr bwMode="auto">
            <a:xfrm>
              <a:off x="3333" y="3001"/>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3" name="Oval 27">
              <a:extLst>
                <a:ext uri="{FF2B5EF4-FFF2-40B4-BE49-F238E27FC236}">
                  <a16:creationId xmlns:a16="http://schemas.microsoft.com/office/drawing/2014/main" id="{A16576FA-3897-4A1D-A59C-BA85C6F5F741}"/>
                </a:ext>
              </a:extLst>
            </p:cNvPr>
            <p:cNvSpPr>
              <a:spLocks noChangeArrowheads="1"/>
            </p:cNvSpPr>
            <p:nvPr/>
          </p:nvSpPr>
          <p:spPr bwMode="auto">
            <a:xfrm>
              <a:off x="3078"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4" name="Oval 28">
              <a:extLst>
                <a:ext uri="{FF2B5EF4-FFF2-40B4-BE49-F238E27FC236}">
                  <a16:creationId xmlns:a16="http://schemas.microsoft.com/office/drawing/2014/main" id="{F9AFB017-0AA3-49A8-9FC0-DA96810BA344}"/>
                </a:ext>
              </a:extLst>
            </p:cNvPr>
            <p:cNvSpPr>
              <a:spLocks noChangeArrowheads="1"/>
            </p:cNvSpPr>
            <p:nvPr/>
          </p:nvSpPr>
          <p:spPr bwMode="auto">
            <a:xfrm>
              <a:off x="3078" y="2441"/>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5" name="Oval 29">
              <a:extLst>
                <a:ext uri="{FF2B5EF4-FFF2-40B4-BE49-F238E27FC236}">
                  <a16:creationId xmlns:a16="http://schemas.microsoft.com/office/drawing/2014/main" id="{B9D44932-A1FB-46F5-96A3-D9B617642641}"/>
                </a:ext>
              </a:extLst>
            </p:cNvPr>
            <p:cNvSpPr>
              <a:spLocks noChangeArrowheads="1"/>
            </p:cNvSpPr>
            <p:nvPr/>
          </p:nvSpPr>
          <p:spPr bwMode="auto">
            <a:xfrm>
              <a:off x="3206" y="2553"/>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6" name="Oval 30">
              <a:extLst>
                <a:ext uri="{FF2B5EF4-FFF2-40B4-BE49-F238E27FC236}">
                  <a16:creationId xmlns:a16="http://schemas.microsoft.com/office/drawing/2014/main" id="{D8EEDCE3-425C-4ED0-B35D-CE0ED84B1B00}"/>
                </a:ext>
              </a:extLst>
            </p:cNvPr>
            <p:cNvSpPr>
              <a:spLocks noChangeArrowheads="1"/>
            </p:cNvSpPr>
            <p:nvPr/>
          </p:nvSpPr>
          <p:spPr bwMode="auto">
            <a:xfrm>
              <a:off x="3396" y="2328"/>
              <a:ext cx="70" cy="57"/>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7" name="Oval 31">
              <a:extLst>
                <a:ext uri="{FF2B5EF4-FFF2-40B4-BE49-F238E27FC236}">
                  <a16:creationId xmlns:a16="http://schemas.microsoft.com/office/drawing/2014/main" id="{00076A51-ABDB-47FB-AD68-FCF6E5F18F0D}"/>
                </a:ext>
              </a:extLst>
            </p:cNvPr>
            <p:cNvSpPr>
              <a:spLocks noChangeArrowheads="1"/>
            </p:cNvSpPr>
            <p:nvPr/>
          </p:nvSpPr>
          <p:spPr bwMode="auto">
            <a:xfrm>
              <a:off x="3333" y="2385"/>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8" name="Oval 32">
              <a:extLst>
                <a:ext uri="{FF2B5EF4-FFF2-40B4-BE49-F238E27FC236}">
                  <a16:creationId xmlns:a16="http://schemas.microsoft.com/office/drawing/2014/main" id="{5807FE40-6895-488E-81EA-528751BD0294}"/>
                </a:ext>
              </a:extLst>
            </p:cNvPr>
            <p:cNvSpPr>
              <a:spLocks noChangeArrowheads="1"/>
            </p:cNvSpPr>
            <p:nvPr/>
          </p:nvSpPr>
          <p:spPr bwMode="auto">
            <a:xfrm>
              <a:off x="3651" y="2104"/>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49" name="Oval 33">
              <a:extLst>
                <a:ext uri="{FF2B5EF4-FFF2-40B4-BE49-F238E27FC236}">
                  <a16:creationId xmlns:a16="http://schemas.microsoft.com/office/drawing/2014/main" id="{1F19490E-5087-4AA9-A1B5-71BCB7D36E44}"/>
                </a:ext>
              </a:extLst>
            </p:cNvPr>
            <p:cNvSpPr>
              <a:spLocks noChangeArrowheads="1"/>
            </p:cNvSpPr>
            <p:nvPr/>
          </p:nvSpPr>
          <p:spPr bwMode="auto">
            <a:xfrm>
              <a:off x="3714" y="1936"/>
              <a:ext cx="70"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0" name="Oval 34">
              <a:extLst>
                <a:ext uri="{FF2B5EF4-FFF2-40B4-BE49-F238E27FC236}">
                  <a16:creationId xmlns:a16="http://schemas.microsoft.com/office/drawing/2014/main" id="{C3B1FD78-5A0F-40C7-85BB-FE9D4E93B343}"/>
                </a:ext>
              </a:extLst>
            </p:cNvPr>
            <p:cNvSpPr>
              <a:spLocks noChangeArrowheads="1"/>
            </p:cNvSpPr>
            <p:nvPr/>
          </p:nvSpPr>
          <p:spPr bwMode="auto">
            <a:xfrm>
              <a:off x="3651" y="193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1" name="Oval 35">
              <a:extLst>
                <a:ext uri="{FF2B5EF4-FFF2-40B4-BE49-F238E27FC236}">
                  <a16:creationId xmlns:a16="http://schemas.microsoft.com/office/drawing/2014/main" id="{B41B12B9-9EDE-4C0E-BAF9-1F01935BFDB7}"/>
                </a:ext>
              </a:extLst>
            </p:cNvPr>
            <p:cNvSpPr>
              <a:spLocks noChangeArrowheads="1"/>
            </p:cNvSpPr>
            <p:nvPr/>
          </p:nvSpPr>
          <p:spPr bwMode="auto">
            <a:xfrm>
              <a:off x="4223" y="1656"/>
              <a:ext cx="68" cy="56"/>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2" name="Text Box 36">
              <a:extLst>
                <a:ext uri="{FF2B5EF4-FFF2-40B4-BE49-F238E27FC236}">
                  <a16:creationId xmlns:a16="http://schemas.microsoft.com/office/drawing/2014/main" id="{2A233CA3-B0FF-472F-9C4F-B61DB39611FD}"/>
                </a:ext>
              </a:extLst>
            </p:cNvPr>
            <p:cNvSpPr txBox="1">
              <a:spLocks noChangeArrowheads="1"/>
            </p:cNvSpPr>
            <p:nvPr/>
          </p:nvSpPr>
          <p:spPr bwMode="auto">
            <a:xfrm>
              <a:off x="1743" y="25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3" name="Text Box 37">
              <a:extLst>
                <a:ext uri="{FF2B5EF4-FFF2-40B4-BE49-F238E27FC236}">
                  <a16:creationId xmlns:a16="http://schemas.microsoft.com/office/drawing/2014/main" id="{9CD518AF-B26A-450E-81DA-AEF8A7BEF1C8}"/>
                </a:ext>
              </a:extLst>
            </p:cNvPr>
            <p:cNvSpPr txBox="1">
              <a:spLocks noChangeArrowheads="1"/>
            </p:cNvSpPr>
            <p:nvPr/>
          </p:nvSpPr>
          <p:spPr bwMode="auto">
            <a:xfrm>
              <a:off x="1743" y="291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4" name="Text Box 38">
              <a:extLst>
                <a:ext uri="{FF2B5EF4-FFF2-40B4-BE49-F238E27FC236}">
                  <a16:creationId xmlns:a16="http://schemas.microsoft.com/office/drawing/2014/main" id="{D5EFA520-BF0E-4746-A398-D189043E78C9}"/>
                </a:ext>
              </a:extLst>
            </p:cNvPr>
            <p:cNvSpPr txBox="1">
              <a:spLocks noChangeArrowheads="1"/>
            </p:cNvSpPr>
            <p:nvPr/>
          </p:nvSpPr>
          <p:spPr bwMode="auto">
            <a:xfrm>
              <a:off x="1730" y="3443"/>
              <a:ext cx="167"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nl-NL" altLang="nl-NL" sz="12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5" name="Text Box 39">
              <a:extLst>
                <a:ext uri="{FF2B5EF4-FFF2-40B4-BE49-F238E27FC236}">
                  <a16:creationId xmlns:a16="http://schemas.microsoft.com/office/drawing/2014/main" id="{1B7E823B-CB44-4DF3-ABBA-B1EBAFA9F9D6}"/>
                </a:ext>
              </a:extLst>
            </p:cNvPr>
            <p:cNvSpPr txBox="1">
              <a:spLocks noChangeArrowheads="1"/>
            </p:cNvSpPr>
            <p:nvPr/>
          </p:nvSpPr>
          <p:spPr bwMode="auto">
            <a:xfrm>
              <a:off x="1743" y="3338"/>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6" name="Text Box 40">
              <a:extLst>
                <a:ext uri="{FF2B5EF4-FFF2-40B4-BE49-F238E27FC236}">
                  <a16:creationId xmlns:a16="http://schemas.microsoft.com/office/drawing/2014/main" id="{B079C5EF-9FF9-477B-83C5-7426ED7B9A3F}"/>
                </a:ext>
              </a:extLst>
            </p:cNvPr>
            <p:cNvSpPr txBox="1">
              <a:spLocks noChangeArrowheads="1"/>
            </p:cNvSpPr>
            <p:nvPr/>
          </p:nvSpPr>
          <p:spPr bwMode="auto">
            <a:xfrm>
              <a:off x="1920"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7" name="Text Box 41">
              <a:extLst>
                <a:ext uri="{FF2B5EF4-FFF2-40B4-BE49-F238E27FC236}">
                  <a16:creationId xmlns:a16="http://schemas.microsoft.com/office/drawing/2014/main" id="{F6DA60F0-14E3-4C3A-ACBB-7FCCE5D561F2}"/>
                </a:ext>
              </a:extLst>
            </p:cNvPr>
            <p:cNvSpPr txBox="1">
              <a:spLocks noChangeArrowheads="1"/>
            </p:cNvSpPr>
            <p:nvPr/>
          </p:nvSpPr>
          <p:spPr bwMode="auto">
            <a:xfrm>
              <a:off x="2366"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600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8" name="Text Box 42">
              <a:extLst>
                <a:ext uri="{FF2B5EF4-FFF2-40B4-BE49-F238E27FC236}">
                  <a16:creationId xmlns:a16="http://schemas.microsoft.com/office/drawing/2014/main" id="{75D49E9F-0238-43B2-925A-3EF1105A5326}"/>
                </a:ext>
              </a:extLst>
            </p:cNvPr>
            <p:cNvSpPr txBox="1">
              <a:spLocks noChangeArrowheads="1"/>
            </p:cNvSpPr>
            <p:nvPr/>
          </p:nvSpPr>
          <p:spPr bwMode="auto">
            <a:xfrm>
              <a:off x="2874" y="3530"/>
              <a:ext cx="28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800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59" name="Text Box 43">
              <a:extLst>
                <a:ext uri="{FF2B5EF4-FFF2-40B4-BE49-F238E27FC236}">
                  <a16:creationId xmlns:a16="http://schemas.microsoft.com/office/drawing/2014/main" id="{83F60D77-3FC9-4B14-8F19-B7E922A14B0A}"/>
                </a:ext>
              </a:extLst>
            </p:cNvPr>
            <p:cNvSpPr txBox="1">
              <a:spLocks noChangeArrowheads="1"/>
            </p:cNvSpPr>
            <p:nvPr/>
          </p:nvSpPr>
          <p:spPr bwMode="auto">
            <a:xfrm>
              <a:off x="3333"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0" name="Text Box 44">
              <a:extLst>
                <a:ext uri="{FF2B5EF4-FFF2-40B4-BE49-F238E27FC236}">
                  <a16:creationId xmlns:a16="http://schemas.microsoft.com/office/drawing/2014/main" id="{88836E78-47F8-49C6-9180-E06FCD64B0FF}"/>
                </a:ext>
              </a:extLst>
            </p:cNvPr>
            <p:cNvSpPr txBox="1">
              <a:spLocks noChangeArrowheads="1"/>
            </p:cNvSpPr>
            <p:nvPr/>
          </p:nvSpPr>
          <p:spPr bwMode="auto">
            <a:xfrm>
              <a:off x="384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1200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1" name="Text Box 45">
              <a:extLst>
                <a:ext uri="{FF2B5EF4-FFF2-40B4-BE49-F238E27FC236}">
                  <a16:creationId xmlns:a16="http://schemas.microsoft.com/office/drawing/2014/main" id="{9DDC12DC-B6F3-4D99-A22E-F807B294BC3C}"/>
                </a:ext>
              </a:extLst>
            </p:cNvPr>
            <p:cNvSpPr txBox="1">
              <a:spLocks noChangeArrowheads="1"/>
            </p:cNvSpPr>
            <p:nvPr/>
          </p:nvSpPr>
          <p:spPr bwMode="auto">
            <a:xfrm>
              <a:off x="4350" y="3522"/>
              <a:ext cx="34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1400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2" name="Text Box 46">
              <a:extLst>
                <a:ext uri="{FF2B5EF4-FFF2-40B4-BE49-F238E27FC236}">
                  <a16:creationId xmlns:a16="http://schemas.microsoft.com/office/drawing/2014/main" id="{E5C76B47-F1B0-48AA-8B61-561A1DD617E9}"/>
                </a:ext>
              </a:extLst>
            </p:cNvPr>
            <p:cNvSpPr txBox="1">
              <a:spLocks noChangeArrowheads="1"/>
            </p:cNvSpPr>
            <p:nvPr/>
          </p:nvSpPr>
          <p:spPr bwMode="auto">
            <a:xfrm>
              <a:off x="1440" y="847"/>
              <a:ext cx="192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DLWG* sur trèfle/graminées (g/j) </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3" name="Text Box 47">
              <a:extLst>
                <a:ext uri="{FF2B5EF4-FFF2-40B4-BE49-F238E27FC236}">
                  <a16:creationId xmlns:a16="http://schemas.microsoft.com/office/drawing/2014/main" id="{86A0476C-4CD3-4750-A6B8-A88DD0884ED8}"/>
                </a:ext>
              </a:extLst>
            </p:cNvPr>
            <p:cNvSpPr txBox="1">
              <a:spLocks noChangeArrowheads="1"/>
            </p:cNvSpPr>
            <p:nvPr/>
          </p:nvSpPr>
          <p:spPr bwMode="auto">
            <a:xfrm>
              <a:off x="2366" y="1328"/>
              <a:ext cx="219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Moyenne sur trèfle/herbe = 940</a:t>
              </a:r>
              <a:endParaRPr kumimoji="0" lang="fr-FR" altLang="nl-NL" sz="16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4" name="Text Box 48">
              <a:extLst>
                <a:ext uri="{FF2B5EF4-FFF2-40B4-BE49-F238E27FC236}">
                  <a16:creationId xmlns:a16="http://schemas.microsoft.com/office/drawing/2014/main" id="{F95C14FD-C423-4BCC-A7C6-41FDC350016E}"/>
                </a:ext>
              </a:extLst>
            </p:cNvPr>
            <p:cNvSpPr txBox="1">
              <a:spLocks noChangeArrowheads="1"/>
            </p:cNvSpPr>
            <p:nvPr/>
          </p:nvSpPr>
          <p:spPr bwMode="auto">
            <a:xfrm>
              <a:off x="3460" y="2673"/>
              <a:ext cx="2012"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0070C0"/>
                  </a:solidFill>
                  <a:effectLst/>
                  <a:uLnTx/>
                  <a:uFillTx/>
                  <a:latin typeface="Calibri" panose="020F0502020204030204" pitchFamily="34" charset="0"/>
                  <a:ea typeface="MS PGothic" panose="020B0600070205080204" pitchFamily="34" charset="-128"/>
                  <a:cs typeface="Calibri" panose="020F0502020204030204" pitchFamily="34" charset="0"/>
                </a:rPr>
                <a:t>Moyenne sur herbe = 908</a:t>
              </a:r>
              <a:endParaRPr kumimoji="0" lang="fr-FR" altLang="nl-NL" sz="1600" b="1" i="0" u="none" strike="noStrike" kern="1200" cap="none" spc="0" normalizeH="0" baseline="0" noProof="0" dirty="0">
                <a:ln>
                  <a:noFill/>
                </a:ln>
                <a:solidFill>
                  <a:srgbClr val="0070C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4865" name="Text Box 49">
              <a:extLst>
                <a:ext uri="{FF2B5EF4-FFF2-40B4-BE49-F238E27FC236}">
                  <a16:creationId xmlns:a16="http://schemas.microsoft.com/office/drawing/2014/main" id="{8F67C05A-743E-4073-A630-8D9B56769347}"/>
                </a:ext>
              </a:extLst>
            </p:cNvPr>
            <p:cNvSpPr txBox="1">
              <a:spLocks noChangeArrowheads="1"/>
            </p:cNvSpPr>
            <p:nvPr/>
          </p:nvSpPr>
          <p:spPr bwMode="auto">
            <a:xfrm>
              <a:off x="3840" y="3700"/>
              <a:ext cx="14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BE" altLang="nl-NL" sz="1600" b="1" i="0" u="none" strike="noStrike" kern="1200" cap="none" spc="0" normalizeH="0" baseline="0" noProof="0" dirty="0">
                  <a:ln>
                    <a:noFill/>
                  </a:ln>
                  <a:solidFill>
                    <a:srgbClr val="0070C0"/>
                  </a:solidFill>
                  <a:effectLst/>
                  <a:uLnTx/>
                  <a:uFillTx/>
                  <a:latin typeface="Calibri" panose="020F0502020204030204" pitchFamily="34" charset="0"/>
                  <a:ea typeface="MS PGothic" panose="020B0600070205080204" pitchFamily="34" charset="-128"/>
                  <a:cs typeface="Calibri" panose="020F0502020204030204" pitchFamily="34" charset="0"/>
                </a:rPr>
                <a:t>DLWG* sur ray-grass (g/j)</a:t>
              </a:r>
              <a:endParaRPr kumimoji="0" lang="fr-FR" altLang="nl-NL" sz="1600" b="1" i="0" u="none" strike="noStrike" kern="1200" cap="none" spc="0" normalizeH="0" baseline="0" noProof="0" dirty="0">
                <a:ln>
                  <a:noFill/>
                </a:ln>
                <a:solidFill>
                  <a:srgbClr val="0070C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pic>
        <p:nvPicPr>
          <p:cNvPr id="34821" name="Picture 51" descr="image 1">
            <a:extLst>
              <a:ext uri="{FF2B5EF4-FFF2-40B4-BE49-F238E27FC236}">
                <a16:creationId xmlns:a16="http://schemas.microsoft.com/office/drawing/2014/main" id="{F3A5DF63-C4D5-45A3-B71D-E22158D47E1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1981200"/>
            <a:ext cx="1138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
        <p:nvSpPr>
          <p:cNvPr id="3" name="ZoneTexte 2">
            <a:extLst>
              <a:ext uri="{FF2B5EF4-FFF2-40B4-BE49-F238E27FC236}">
                <a16:creationId xmlns:a16="http://schemas.microsoft.com/office/drawing/2014/main" id="{EE98A3A8-18A0-B848-B9FC-FA2882907E8D}"/>
              </a:ext>
            </a:extLst>
          </p:cNvPr>
          <p:cNvSpPr txBox="1"/>
          <p:nvPr/>
        </p:nvSpPr>
        <p:spPr>
          <a:xfrm>
            <a:off x="618978" y="6091311"/>
            <a:ext cx="282801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*Gain journalier de poids vif</a:t>
            </a:r>
          </a:p>
        </p:txBody>
      </p:sp>
    </p:spTree>
    <p:extLst>
      <p:ext uri="{BB962C8B-B14F-4D97-AF65-F5344CB8AC3E}">
        <p14:creationId xmlns:p14="http://schemas.microsoft.com/office/powerpoint/2010/main" val="417441024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6866" name="Text Box 5">
            <a:extLst>
              <a:ext uri="{FF2B5EF4-FFF2-40B4-BE49-F238E27FC236}">
                <a16:creationId xmlns:a16="http://schemas.microsoft.com/office/drawing/2014/main" id="{85968C60-26FA-4C07-80B5-C419840B50DE}"/>
              </a:ext>
            </a:extLst>
          </p:cNvPr>
          <p:cNvSpPr txBox="1">
            <a:spLocks noChangeArrowheads="1"/>
          </p:cNvSpPr>
          <p:nvPr/>
        </p:nvSpPr>
        <p:spPr bwMode="auto">
          <a:xfrm>
            <a:off x="3276600" y="381000"/>
            <a:ext cx="33289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Production laitière</a:t>
            </a:r>
            <a:endParaRPr kumimoji="0" lang="fr-FR" altLang="nl-NL" sz="2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nvGrpSpPr>
          <p:cNvPr id="36867" name="Group 45">
            <a:extLst>
              <a:ext uri="{FF2B5EF4-FFF2-40B4-BE49-F238E27FC236}">
                <a16:creationId xmlns:a16="http://schemas.microsoft.com/office/drawing/2014/main" id="{381059AA-3CDF-484F-AA05-B1EFCBF339A2}"/>
              </a:ext>
            </a:extLst>
          </p:cNvPr>
          <p:cNvGrpSpPr>
            <a:grpSpLocks/>
          </p:cNvGrpSpPr>
          <p:nvPr/>
        </p:nvGrpSpPr>
        <p:grpSpPr bwMode="auto">
          <a:xfrm>
            <a:off x="2514600" y="1219200"/>
            <a:ext cx="6624638" cy="5454650"/>
            <a:chOff x="1584" y="768"/>
            <a:chExt cx="4173" cy="3436"/>
          </a:xfrm>
        </p:grpSpPr>
        <p:sp>
          <p:nvSpPr>
            <p:cNvPr id="36869" name="Text Box 4">
              <a:extLst>
                <a:ext uri="{FF2B5EF4-FFF2-40B4-BE49-F238E27FC236}">
                  <a16:creationId xmlns:a16="http://schemas.microsoft.com/office/drawing/2014/main" id="{03F4BD80-362C-410D-B9D3-E6DAB475AD90}"/>
                </a:ext>
              </a:extLst>
            </p:cNvPr>
            <p:cNvSpPr txBox="1">
              <a:spLocks noChangeArrowheads="1"/>
            </p:cNvSpPr>
            <p:nvPr/>
          </p:nvSpPr>
          <p:spPr bwMode="auto">
            <a:xfrm>
              <a:off x="2592" y="4010"/>
              <a:ext cx="20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Source : Pflimlin et al, 1993</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0" name="Text Box 7">
              <a:extLst>
                <a:ext uri="{FF2B5EF4-FFF2-40B4-BE49-F238E27FC236}">
                  <a16:creationId xmlns:a16="http://schemas.microsoft.com/office/drawing/2014/main" id="{981074EB-076A-4235-A9D5-5574AFBA1939}"/>
                </a:ext>
              </a:extLst>
            </p:cNvPr>
            <p:cNvSpPr txBox="1">
              <a:spLocks noChangeArrowheads="1"/>
            </p:cNvSpPr>
            <p:nvPr/>
          </p:nvSpPr>
          <p:spPr bwMode="auto">
            <a:xfrm>
              <a:off x="1791" y="815"/>
              <a:ext cx="169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1" name="Line 8">
              <a:extLst>
                <a:ext uri="{FF2B5EF4-FFF2-40B4-BE49-F238E27FC236}">
                  <a16:creationId xmlns:a16="http://schemas.microsoft.com/office/drawing/2014/main" id="{ED27C603-6553-45C8-922C-794FCA13D55F}"/>
                </a:ext>
              </a:extLst>
            </p:cNvPr>
            <p:cNvSpPr>
              <a:spLocks noChangeShapeType="1"/>
            </p:cNvSpPr>
            <p:nvPr/>
          </p:nvSpPr>
          <p:spPr bwMode="auto">
            <a:xfrm>
              <a:off x="1936" y="1248"/>
              <a:ext cx="1"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2" name="Line 9">
              <a:extLst>
                <a:ext uri="{FF2B5EF4-FFF2-40B4-BE49-F238E27FC236}">
                  <a16:creationId xmlns:a16="http://schemas.microsoft.com/office/drawing/2014/main" id="{0F674A70-14A6-4640-BE77-CA274CA884BA}"/>
                </a:ext>
              </a:extLst>
            </p:cNvPr>
            <p:cNvSpPr>
              <a:spLocks noChangeShapeType="1"/>
            </p:cNvSpPr>
            <p:nvPr/>
          </p:nvSpPr>
          <p:spPr bwMode="auto">
            <a:xfrm>
              <a:off x="1936" y="3366"/>
              <a:ext cx="2892"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3" name="Line 10">
              <a:extLst>
                <a:ext uri="{FF2B5EF4-FFF2-40B4-BE49-F238E27FC236}">
                  <a16:creationId xmlns:a16="http://schemas.microsoft.com/office/drawing/2014/main" id="{C00DE5B3-E4FE-43D6-8B07-9C5F9AABB96B}"/>
                </a:ext>
              </a:extLst>
            </p:cNvPr>
            <p:cNvSpPr>
              <a:spLocks noChangeShapeType="1"/>
            </p:cNvSpPr>
            <p:nvPr/>
          </p:nvSpPr>
          <p:spPr bwMode="auto">
            <a:xfrm>
              <a:off x="1867" y="2823"/>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4" name="Line 11">
              <a:extLst>
                <a:ext uri="{FF2B5EF4-FFF2-40B4-BE49-F238E27FC236}">
                  <a16:creationId xmlns:a16="http://schemas.microsoft.com/office/drawing/2014/main" id="{DA7DBAC7-1336-4B7A-BE7B-396E76114B78}"/>
                </a:ext>
              </a:extLst>
            </p:cNvPr>
            <p:cNvSpPr>
              <a:spLocks noChangeShapeType="1"/>
            </p:cNvSpPr>
            <p:nvPr/>
          </p:nvSpPr>
          <p:spPr bwMode="auto">
            <a:xfrm>
              <a:off x="1867" y="2335"/>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5" name="Line 12">
              <a:extLst>
                <a:ext uri="{FF2B5EF4-FFF2-40B4-BE49-F238E27FC236}">
                  <a16:creationId xmlns:a16="http://schemas.microsoft.com/office/drawing/2014/main" id="{2D4E0497-78AF-4E77-BDF4-CCEDBC9D5868}"/>
                </a:ext>
              </a:extLst>
            </p:cNvPr>
            <p:cNvSpPr>
              <a:spLocks noChangeShapeType="1"/>
            </p:cNvSpPr>
            <p:nvPr/>
          </p:nvSpPr>
          <p:spPr bwMode="auto">
            <a:xfrm>
              <a:off x="1867" y="1737"/>
              <a:ext cx="69" cy="2"/>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6" name="Line 13">
              <a:extLst>
                <a:ext uri="{FF2B5EF4-FFF2-40B4-BE49-F238E27FC236}">
                  <a16:creationId xmlns:a16="http://schemas.microsoft.com/office/drawing/2014/main" id="{7C9D15A0-1850-4A4B-B2A3-4E5DADFE0A4A}"/>
                </a:ext>
              </a:extLst>
            </p:cNvPr>
            <p:cNvSpPr>
              <a:spLocks noChangeShapeType="1"/>
            </p:cNvSpPr>
            <p:nvPr/>
          </p:nvSpPr>
          <p:spPr bwMode="auto">
            <a:xfrm>
              <a:off x="1867" y="1248"/>
              <a:ext cx="69" cy="1"/>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7" name="Line 14">
              <a:extLst>
                <a:ext uri="{FF2B5EF4-FFF2-40B4-BE49-F238E27FC236}">
                  <a16:creationId xmlns:a16="http://schemas.microsoft.com/office/drawing/2014/main" id="{721A9F59-79CF-416A-AA33-A1739257D3EB}"/>
                </a:ext>
              </a:extLst>
            </p:cNvPr>
            <p:cNvSpPr>
              <a:spLocks noChangeShapeType="1"/>
            </p:cNvSpPr>
            <p:nvPr/>
          </p:nvSpPr>
          <p:spPr bwMode="auto">
            <a:xfrm flipV="1">
              <a:off x="1936" y="1248"/>
              <a:ext cx="2892" cy="2118"/>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8" name="Line 15">
              <a:extLst>
                <a:ext uri="{FF2B5EF4-FFF2-40B4-BE49-F238E27FC236}">
                  <a16:creationId xmlns:a16="http://schemas.microsoft.com/office/drawing/2014/main" id="{3992862B-DD68-4958-BDC1-010387841979}"/>
                </a:ext>
              </a:extLst>
            </p:cNvPr>
            <p:cNvSpPr>
              <a:spLocks noChangeShapeType="1"/>
            </p:cNvSpPr>
            <p:nvPr/>
          </p:nvSpPr>
          <p:spPr bwMode="auto">
            <a:xfrm>
              <a:off x="2642"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79" name="Line 16">
              <a:extLst>
                <a:ext uri="{FF2B5EF4-FFF2-40B4-BE49-F238E27FC236}">
                  <a16:creationId xmlns:a16="http://schemas.microsoft.com/office/drawing/2014/main" id="{9EFEBA9A-1E0C-405F-8DC5-0BE65BDE62F1}"/>
                </a:ext>
              </a:extLst>
            </p:cNvPr>
            <p:cNvSpPr>
              <a:spLocks noChangeShapeType="1"/>
            </p:cNvSpPr>
            <p:nvPr/>
          </p:nvSpPr>
          <p:spPr bwMode="auto">
            <a:xfrm>
              <a:off x="341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0" name="Line 17">
              <a:extLst>
                <a:ext uri="{FF2B5EF4-FFF2-40B4-BE49-F238E27FC236}">
                  <a16:creationId xmlns:a16="http://schemas.microsoft.com/office/drawing/2014/main" id="{7179C12C-DE23-47C6-A773-D2956C2658AE}"/>
                </a:ext>
              </a:extLst>
            </p:cNvPr>
            <p:cNvSpPr>
              <a:spLocks noChangeShapeType="1"/>
            </p:cNvSpPr>
            <p:nvPr/>
          </p:nvSpPr>
          <p:spPr bwMode="auto">
            <a:xfrm>
              <a:off x="4124"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1" name="Line 18">
              <a:extLst>
                <a:ext uri="{FF2B5EF4-FFF2-40B4-BE49-F238E27FC236}">
                  <a16:creationId xmlns:a16="http://schemas.microsoft.com/office/drawing/2014/main" id="{C2B218DE-9703-4E72-BF39-2E7D0DDFF9E3}"/>
                </a:ext>
              </a:extLst>
            </p:cNvPr>
            <p:cNvSpPr>
              <a:spLocks noChangeShapeType="1"/>
            </p:cNvSpPr>
            <p:nvPr/>
          </p:nvSpPr>
          <p:spPr bwMode="auto">
            <a:xfrm>
              <a:off x="4828" y="3366"/>
              <a:ext cx="1" cy="55"/>
            </a:xfrm>
            <a:prstGeom prst="line">
              <a:avLst/>
            </a:prstGeom>
            <a:noFill/>
            <a:ln w="38100">
              <a:solidFill>
                <a:srgbClr val="FEFF1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2" name="Oval 19">
              <a:extLst>
                <a:ext uri="{FF2B5EF4-FFF2-40B4-BE49-F238E27FC236}">
                  <a16:creationId xmlns:a16="http://schemas.microsoft.com/office/drawing/2014/main" id="{32D89509-3E81-4132-8798-8718E418549E}"/>
                </a:ext>
              </a:extLst>
            </p:cNvPr>
            <p:cNvSpPr>
              <a:spLocks noChangeArrowheads="1"/>
            </p:cNvSpPr>
            <p:nvPr/>
          </p:nvSpPr>
          <p:spPr bwMode="auto">
            <a:xfrm>
              <a:off x="2501" y="2880"/>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3" name="Oval 20">
              <a:extLst>
                <a:ext uri="{FF2B5EF4-FFF2-40B4-BE49-F238E27FC236}">
                  <a16:creationId xmlns:a16="http://schemas.microsoft.com/office/drawing/2014/main" id="{D3001690-94E1-415B-BFFC-E8760CC94936}"/>
                </a:ext>
              </a:extLst>
            </p:cNvPr>
            <p:cNvSpPr>
              <a:spLocks noChangeArrowheads="1"/>
            </p:cNvSpPr>
            <p:nvPr/>
          </p:nvSpPr>
          <p:spPr bwMode="auto">
            <a:xfrm>
              <a:off x="2925" y="2657"/>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4" name="Oval 21">
              <a:extLst>
                <a:ext uri="{FF2B5EF4-FFF2-40B4-BE49-F238E27FC236}">
                  <a16:creationId xmlns:a16="http://schemas.microsoft.com/office/drawing/2014/main" id="{A5B4204B-B085-4133-B353-71A1E6400A9C}"/>
                </a:ext>
              </a:extLst>
            </p:cNvPr>
            <p:cNvSpPr>
              <a:spLocks noChangeArrowheads="1"/>
            </p:cNvSpPr>
            <p:nvPr/>
          </p:nvSpPr>
          <p:spPr bwMode="auto">
            <a:xfrm>
              <a:off x="2995" y="2440"/>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5" name="Oval 22">
              <a:extLst>
                <a:ext uri="{FF2B5EF4-FFF2-40B4-BE49-F238E27FC236}">
                  <a16:creationId xmlns:a16="http://schemas.microsoft.com/office/drawing/2014/main" id="{A33AA5E6-E268-4D41-9A55-F4D34C092CB9}"/>
                </a:ext>
              </a:extLst>
            </p:cNvPr>
            <p:cNvSpPr>
              <a:spLocks noChangeArrowheads="1"/>
            </p:cNvSpPr>
            <p:nvPr/>
          </p:nvSpPr>
          <p:spPr bwMode="auto">
            <a:xfrm>
              <a:off x="2995" y="2548"/>
              <a:ext cx="70"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6" name="Oval 23">
              <a:extLst>
                <a:ext uri="{FF2B5EF4-FFF2-40B4-BE49-F238E27FC236}">
                  <a16:creationId xmlns:a16="http://schemas.microsoft.com/office/drawing/2014/main" id="{799D4D17-75C6-4D38-B580-6C01230E6ACB}"/>
                </a:ext>
              </a:extLst>
            </p:cNvPr>
            <p:cNvSpPr>
              <a:spLocks noChangeArrowheads="1"/>
            </p:cNvSpPr>
            <p:nvPr/>
          </p:nvSpPr>
          <p:spPr bwMode="auto">
            <a:xfrm>
              <a:off x="3135" y="2440"/>
              <a:ext cx="71"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7" name="Oval 24">
              <a:extLst>
                <a:ext uri="{FF2B5EF4-FFF2-40B4-BE49-F238E27FC236}">
                  <a16:creationId xmlns:a16="http://schemas.microsoft.com/office/drawing/2014/main" id="{F6C8E178-5448-4AD7-BC0E-91C2C6A898B2}"/>
                </a:ext>
              </a:extLst>
            </p:cNvPr>
            <p:cNvSpPr>
              <a:spLocks noChangeArrowheads="1"/>
            </p:cNvSpPr>
            <p:nvPr/>
          </p:nvSpPr>
          <p:spPr bwMode="auto">
            <a:xfrm>
              <a:off x="3277" y="2385"/>
              <a:ext cx="70"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8" name="Oval 25">
              <a:extLst>
                <a:ext uri="{FF2B5EF4-FFF2-40B4-BE49-F238E27FC236}">
                  <a16:creationId xmlns:a16="http://schemas.microsoft.com/office/drawing/2014/main" id="{0DFA44B3-2568-414E-A6AA-426C74F43061}"/>
                </a:ext>
              </a:extLst>
            </p:cNvPr>
            <p:cNvSpPr>
              <a:spLocks noChangeArrowheads="1"/>
            </p:cNvSpPr>
            <p:nvPr/>
          </p:nvSpPr>
          <p:spPr bwMode="auto">
            <a:xfrm>
              <a:off x="3277"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89" name="Oval 26">
              <a:extLst>
                <a:ext uri="{FF2B5EF4-FFF2-40B4-BE49-F238E27FC236}">
                  <a16:creationId xmlns:a16="http://schemas.microsoft.com/office/drawing/2014/main" id="{C5F09F39-6E7B-4D3E-A16E-C0ACCE900B11}"/>
                </a:ext>
              </a:extLst>
            </p:cNvPr>
            <p:cNvSpPr>
              <a:spLocks noChangeArrowheads="1"/>
            </p:cNvSpPr>
            <p:nvPr/>
          </p:nvSpPr>
          <p:spPr bwMode="auto">
            <a:xfrm flipV="1">
              <a:off x="3418" y="2331"/>
              <a:ext cx="71"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0" name="Oval 27">
              <a:extLst>
                <a:ext uri="{FF2B5EF4-FFF2-40B4-BE49-F238E27FC236}">
                  <a16:creationId xmlns:a16="http://schemas.microsoft.com/office/drawing/2014/main" id="{19481119-21D7-4EDB-8A68-B8A7F2E93C07}"/>
                </a:ext>
              </a:extLst>
            </p:cNvPr>
            <p:cNvSpPr>
              <a:spLocks noChangeArrowheads="1"/>
            </p:cNvSpPr>
            <p:nvPr/>
          </p:nvSpPr>
          <p:spPr bwMode="auto">
            <a:xfrm>
              <a:off x="3559" y="2223"/>
              <a:ext cx="70" cy="53"/>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1" name="Oval 28">
              <a:extLst>
                <a:ext uri="{FF2B5EF4-FFF2-40B4-BE49-F238E27FC236}">
                  <a16:creationId xmlns:a16="http://schemas.microsoft.com/office/drawing/2014/main" id="{147D4094-CD23-40E1-899F-A8CBA9CCF6B5}"/>
                </a:ext>
              </a:extLst>
            </p:cNvPr>
            <p:cNvSpPr>
              <a:spLocks noChangeArrowheads="1"/>
            </p:cNvSpPr>
            <p:nvPr/>
          </p:nvSpPr>
          <p:spPr bwMode="auto">
            <a:xfrm>
              <a:off x="3982" y="1787"/>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2" name="Oval 29">
              <a:extLst>
                <a:ext uri="{FF2B5EF4-FFF2-40B4-BE49-F238E27FC236}">
                  <a16:creationId xmlns:a16="http://schemas.microsoft.com/office/drawing/2014/main" id="{9D7BF550-8716-49D7-AB21-FFB76D360974}"/>
                </a:ext>
              </a:extLst>
            </p:cNvPr>
            <p:cNvSpPr>
              <a:spLocks noChangeArrowheads="1"/>
            </p:cNvSpPr>
            <p:nvPr/>
          </p:nvSpPr>
          <p:spPr bwMode="auto">
            <a:xfrm>
              <a:off x="4124" y="1625"/>
              <a:ext cx="69" cy="54"/>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3" name="Oval 30">
              <a:extLst>
                <a:ext uri="{FF2B5EF4-FFF2-40B4-BE49-F238E27FC236}">
                  <a16:creationId xmlns:a16="http://schemas.microsoft.com/office/drawing/2014/main" id="{7D04AB3A-0F7B-4902-8965-80E30AC64371}"/>
                </a:ext>
              </a:extLst>
            </p:cNvPr>
            <p:cNvSpPr>
              <a:spLocks noChangeArrowheads="1"/>
            </p:cNvSpPr>
            <p:nvPr/>
          </p:nvSpPr>
          <p:spPr bwMode="auto">
            <a:xfrm>
              <a:off x="4193" y="1570"/>
              <a:ext cx="71" cy="55"/>
            </a:xfrm>
            <a:prstGeom prst="ellipse">
              <a:avLst/>
            </a:prstGeom>
            <a:solidFill>
              <a:schemeClr val="accent1"/>
            </a:solidFill>
            <a:ln w="38100">
              <a:solidFill>
                <a:srgbClr val="993366"/>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4" name="Text Box 31">
              <a:extLst>
                <a:ext uri="{FF2B5EF4-FFF2-40B4-BE49-F238E27FC236}">
                  <a16:creationId xmlns:a16="http://schemas.microsoft.com/office/drawing/2014/main" id="{19C80196-620A-4D7E-BF4F-4680960C7543}"/>
                </a:ext>
              </a:extLst>
            </p:cNvPr>
            <p:cNvSpPr txBox="1">
              <a:spLocks noChangeArrowheads="1"/>
            </p:cNvSpPr>
            <p:nvPr/>
          </p:nvSpPr>
          <p:spPr bwMode="auto">
            <a:xfrm>
              <a:off x="1796"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5" name="Text Box 32">
              <a:extLst>
                <a:ext uri="{FF2B5EF4-FFF2-40B4-BE49-F238E27FC236}">
                  <a16:creationId xmlns:a16="http://schemas.microsoft.com/office/drawing/2014/main" id="{5D3E4C53-B174-4708-8A9D-E21EBBA7851C}"/>
                </a:ext>
              </a:extLst>
            </p:cNvPr>
            <p:cNvSpPr txBox="1">
              <a:spLocks noChangeArrowheads="1"/>
            </p:cNvSpPr>
            <p:nvPr/>
          </p:nvSpPr>
          <p:spPr bwMode="auto">
            <a:xfrm>
              <a:off x="2431"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6" name="Text Box 33">
              <a:extLst>
                <a:ext uri="{FF2B5EF4-FFF2-40B4-BE49-F238E27FC236}">
                  <a16:creationId xmlns:a16="http://schemas.microsoft.com/office/drawing/2014/main" id="{A7BFB22F-FBF6-40D1-A81D-DFE8AE0E31DF}"/>
                </a:ext>
              </a:extLst>
            </p:cNvPr>
            <p:cNvSpPr txBox="1">
              <a:spLocks noChangeArrowheads="1"/>
            </p:cNvSpPr>
            <p:nvPr/>
          </p:nvSpPr>
          <p:spPr bwMode="auto">
            <a:xfrm>
              <a:off x="3277" y="3362"/>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7" name="Text Box 34">
              <a:extLst>
                <a:ext uri="{FF2B5EF4-FFF2-40B4-BE49-F238E27FC236}">
                  <a16:creationId xmlns:a16="http://schemas.microsoft.com/office/drawing/2014/main" id="{AAECB1F5-530E-4ED3-8A16-84360CCAC649}"/>
                </a:ext>
              </a:extLst>
            </p:cNvPr>
            <p:cNvSpPr txBox="1">
              <a:spLocks noChangeArrowheads="1"/>
            </p:cNvSpPr>
            <p:nvPr/>
          </p:nvSpPr>
          <p:spPr bwMode="auto">
            <a:xfrm>
              <a:off x="3982" y="3362"/>
              <a:ext cx="49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8" name="Text Box 35">
              <a:extLst>
                <a:ext uri="{FF2B5EF4-FFF2-40B4-BE49-F238E27FC236}">
                  <a16:creationId xmlns:a16="http://schemas.microsoft.com/office/drawing/2014/main" id="{812CD3B7-EE35-467C-BC2E-1B23A383BDD4}"/>
                </a:ext>
              </a:extLst>
            </p:cNvPr>
            <p:cNvSpPr txBox="1">
              <a:spLocks noChangeArrowheads="1"/>
            </p:cNvSpPr>
            <p:nvPr/>
          </p:nvSpPr>
          <p:spPr bwMode="auto">
            <a:xfrm>
              <a:off x="4617" y="3362"/>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899" name="Text Box 36">
              <a:extLst>
                <a:ext uri="{FF2B5EF4-FFF2-40B4-BE49-F238E27FC236}">
                  <a16:creationId xmlns:a16="http://schemas.microsoft.com/office/drawing/2014/main" id="{5AAB1F5A-4BBE-4879-B62C-9F6BA4D35E31}"/>
                </a:ext>
              </a:extLst>
            </p:cNvPr>
            <p:cNvSpPr txBox="1">
              <a:spLocks noChangeArrowheads="1"/>
            </p:cNvSpPr>
            <p:nvPr/>
          </p:nvSpPr>
          <p:spPr bwMode="auto">
            <a:xfrm>
              <a:off x="1584" y="3200"/>
              <a:ext cx="423"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0" name="Text Box 37">
              <a:extLst>
                <a:ext uri="{FF2B5EF4-FFF2-40B4-BE49-F238E27FC236}">
                  <a16:creationId xmlns:a16="http://schemas.microsoft.com/office/drawing/2014/main" id="{EC8E0E34-2BF0-46AF-A56F-F50819EA7F7B}"/>
                </a:ext>
              </a:extLst>
            </p:cNvPr>
            <p:cNvSpPr txBox="1">
              <a:spLocks noChangeArrowheads="1"/>
            </p:cNvSpPr>
            <p:nvPr/>
          </p:nvSpPr>
          <p:spPr bwMode="auto">
            <a:xfrm>
              <a:off x="1584" y="2711"/>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15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1" name="Text Box 38">
              <a:extLst>
                <a:ext uri="{FF2B5EF4-FFF2-40B4-BE49-F238E27FC236}">
                  <a16:creationId xmlns:a16="http://schemas.microsoft.com/office/drawing/2014/main" id="{8BB82078-377B-4F4C-BC2D-CE1AE14DFA01}"/>
                </a:ext>
              </a:extLst>
            </p:cNvPr>
            <p:cNvSpPr txBox="1">
              <a:spLocks noChangeArrowheads="1"/>
            </p:cNvSpPr>
            <p:nvPr/>
          </p:nvSpPr>
          <p:spPr bwMode="auto">
            <a:xfrm>
              <a:off x="1584" y="2223"/>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2" name="Text Box 39">
              <a:extLst>
                <a:ext uri="{FF2B5EF4-FFF2-40B4-BE49-F238E27FC236}">
                  <a16:creationId xmlns:a16="http://schemas.microsoft.com/office/drawing/2014/main" id="{0A7A2224-D02A-4F09-9160-5F9BC174807B}"/>
                </a:ext>
              </a:extLst>
            </p:cNvPr>
            <p:cNvSpPr txBox="1">
              <a:spLocks noChangeArrowheads="1"/>
            </p:cNvSpPr>
            <p:nvPr/>
          </p:nvSpPr>
          <p:spPr bwMode="auto">
            <a:xfrm>
              <a:off x="1584" y="1625"/>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25</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3" name="Text Box 40">
              <a:extLst>
                <a:ext uri="{FF2B5EF4-FFF2-40B4-BE49-F238E27FC236}">
                  <a16:creationId xmlns:a16="http://schemas.microsoft.com/office/drawing/2014/main" id="{6E078E81-A5D3-424C-8E59-B18FF4EB18CB}"/>
                </a:ext>
              </a:extLst>
            </p:cNvPr>
            <p:cNvSpPr txBox="1">
              <a:spLocks noChangeArrowheads="1"/>
            </p:cNvSpPr>
            <p:nvPr/>
          </p:nvSpPr>
          <p:spPr bwMode="auto">
            <a:xfrm>
              <a:off x="1584" y="1136"/>
              <a:ext cx="352"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rPr>
                <a:t>30</a:t>
              </a:r>
              <a:endParaRPr kumimoji="0" lang="fr-FR" altLang="nl-NL" sz="1400" b="1" i="0" u="none" strike="noStrike" kern="1200" cap="none" spc="0" normalizeH="0" baseline="0" noProof="0">
                <a:ln>
                  <a:noFill/>
                </a:ln>
                <a:solidFill>
                  <a:srgbClr val="FEFF12"/>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4" name="Text Box 41">
              <a:extLst>
                <a:ext uri="{FF2B5EF4-FFF2-40B4-BE49-F238E27FC236}">
                  <a16:creationId xmlns:a16="http://schemas.microsoft.com/office/drawing/2014/main" id="{FA36EC0A-0AFC-4B95-8A92-AA70F5ADFC06}"/>
                </a:ext>
              </a:extLst>
            </p:cNvPr>
            <p:cNvSpPr txBox="1">
              <a:spLocks noChangeArrowheads="1"/>
            </p:cNvSpPr>
            <p:nvPr/>
          </p:nvSpPr>
          <p:spPr bwMode="auto">
            <a:xfrm>
              <a:off x="1680" y="768"/>
              <a:ext cx="293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Lait par vache sur mélange trèfle-graminée (kg/jour)</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5" name="Text Box 42">
              <a:extLst>
                <a:ext uri="{FF2B5EF4-FFF2-40B4-BE49-F238E27FC236}">
                  <a16:creationId xmlns:a16="http://schemas.microsoft.com/office/drawing/2014/main" id="{8719591F-C942-4EC8-B688-8388813EC957}"/>
                </a:ext>
              </a:extLst>
            </p:cNvPr>
            <p:cNvSpPr txBox="1">
              <a:spLocks noChangeArrowheads="1"/>
            </p:cNvSpPr>
            <p:nvPr/>
          </p:nvSpPr>
          <p:spPr bwMode="auto">
            <a:xfrm>
              <a:off x="2928" y="3648"/>
              <a:ext cx="2064"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Lait par vache sur graminée pure (kg/jour)</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6" name="Text Box 43">
              <a:extLst>
                <a:ext uri="{FF2B5EF4-FFF2-40B4-BE49-F238E27FC236}">
                  <a16:creationId xmlns:a16="http://schemas.microsoft.com/office/drawing/2014/main" id="{3C54D711-7955-4139-A722-B09CA973F2F0}"/>
                </a:ext>
              </a:extLst>
            </p:cNvPr>
            <p:cNvSpPr txBox="1">
              <a:spLocks noChangeArrowheads="1"/>
            </p:cNvSpPr>
            <p:nvPr/>
          </p:nvSpPr>
          <p:spPr bwMode="auto">
            <a:xfrm>
              <a:off x="1949" y="1559"/>
              <a:ext cx="213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rPr>
                <a:t>Moyenne sur trèfle-graminée= 20,2</a:t>
              </a:r>
              <a:endParaRPr kumimoji="0" lang="fr-FR" altLang="nl-NL" sz="1600" b="1" i="0" u="none" strike="noStrike" kern="1200" cap="none" spc="0" normalizeH="0" baseline="0" noProof="0" dirty="0">
                <a:ln>
                  <a:noFill/>
                </a:ln>
                <a:solidFill>
                  <a:srgbClr val="FF022B"/>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6907" name="Text Box 44">
              <a:extLst>
                <a:ext uri="{FF2B5EF4-FFF2-40B4-BE49-F238E27FC236}">
                  <a16:creationId xmlns:a16="http://schemas.microsoft.com/office/drawing/2014/main" id="{E30583A9-9E7C-49E2-9AA1-ED90E0DB6ED3}"/>
                </a:ext>
              </a:extLst>
            </p:cNvPr>
            <p:cNvSpPr txBox="1">
              <a:spLocks noChangeArrowheads="1"/>
            </p:cNvSpPr>
            <p:nvPr/>
          </p:nvSpPr>
          <p:spPr bwMode="auto">
            <a:xfrm>
              <a:off x="3489" y="2378"/>
              <a:ext cx="226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rPr>
                <a:t>Moyenne sur graminée pure = 19,9</a:t>
              </a:r>
              <a:endParaRPr kumimoji="0" lang="fr-FR" altLang="nl-NL" sz="1600" b="1" i="0" u="none" strike="noStrike" kern="1200" cap="none" spc="0" normalizeH="0" baseline="0" noProof="0" dirty="0">
                <a:ln>
                  <a:noFill/>
                </a:ln>
                <a:solidFill>
                  <a:srgbClr val="09FF3C"/>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grpSp>
      <p:pic>
        <p:nvPicPr>
          <p:cNvPr id="36868" name="Picture 46" descr="image 1">
            <a:extLst>
              <a:ext uri="{FF2B5EF4-FFF2-40B4-BE49-F238E27FC236}">
                <a16:creationId xmlns:a16="http://schemas.microsoft.com/office/drawing/2014/main" id="{4E017567-39E7-43C9-8A36-80CCD9D576B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1981200"/>
            <a:ext cx="106521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19163365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a:extLst>
              <a:ext uri="{FF2B5EF4-FFF2-40B4-BE49-F238E27FC236}">
                <a16:creationId xmlns:a16="http://schemas.microsoft.com/office/drawing/2014/main" id="{869A01C4-1F43-49F4-B195-432ACE005360}"/>
              </a:ext>
            </a:extLst>
          </p:cNvPr>
          <p:cNvSpPr txBox="1">
            <a:spLocks noChangeArrowheads="1"/>
          </p:cNvSpPr>
          <p:nvPr/>
        </p:nvSpPr>
        <p:spPr bwMode="auto">
          <a:xfrm>
            <a:off x="517236" y="76200"/>
            <a:ext cx="8626764"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Valeur nutritive, consommation volontaire d'aliments, performance des animaux</a:t>
            </a:r>
            <a:endParaRPr kumimoji="0" lang="fr-FR" altLang="nl-NL" sz="24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38915" name="Text Box 3">
            <a:extLst>
              <a:ext uri="{FF2B5EF4-FFF2-40B4-BE49-F238E27FC236}">
                <a16:creationId xmlns:a16="http://schemas.microsoft.com/office/drawing/2014/main" id="{5B71DD3D-AB11-49B2-B816-336D545AEFE8}"/>
              </a:ext>
            </a:extLst>
          </p:cNvPr>
          <p:cNvSpPr txBox="1">
            <a:spLocks noChangeArrowheads="1"/>
          </p:cNvSpPr>
          <p:nvPr/>
        </p:nvSpPr>
        <p:spPr bwMode="auto">
          <a:xfrm>
            <a:off x="242455" y="1625601"/>
            <a:ext cx="8763000" cy="470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En ensilage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Trèfle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violet/</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graminée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Teneur énergétique similaire et teneur en protéines brutes plus élevée</a:t>
            </a: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Meilleure utilisation de l'énergie et meilleur gain d'énergie</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Meilleure absorption pour une digestibilité similaire </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Meilleure performance animale en production bovine et chez les vaches laitières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MAIS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une partie de l'avantage nutritionnel des légumineuses peut être réduite par la perte de feuilles pendant le </a:t>
            </a:r>
            <a:r>
              <a:rPr kumimoji="0" lang="en-GB" altLang="nl-NL" sz="24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fanage</a:t>
            </a:r>
            <a:r>
              <a:rPr kumimoji="0" lang="en-GB" altLang="nl-NL" sz="24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et la récolte.</a:t>
            </a:r>
          </a:p>
        </p:txBody>
      </p:sp>
      <p:sp>
        <p:nvSpPr>
          <p:cNvPr id="38916" name="Line 4">
            <a:extLst>
              <a:ext uri="{FF2B5EF4-FFF2-40B4-BE49-F238E27FC236}">
                <a16:creationId xmlns:a16="http://schemas.microsoft.com/office/drawing/2014/main" id="{317EB10F-9BFF-44D2-A004-53BEE2463C29}"/>
              </a:ext>
            </a:extLst>
          </p:cNvPr>
          <p:cNvSpPr>
            <a:spLocks noChangeShapeType="1"/>
          </p:cNvSpPr>
          <p:nvPr/>
        </p:nvSpPr>
        <p:spPr bwMode="auto">
          <a:xfrm>
            <a:off x="4821382" y="1799442"/>
            <a:ext cx="1066800" cy="0"/>
          </a:xfrm>
          <a:prstGeom prst="line">
            <a:avLst/>
          </a:prstGeom>
          <a:noFill/>
          <a:ln w="38100">
            <a:solidFill>
              <a:srgbClr val="FEFF1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pic>
        <p:nvPicPr>
          <p:cNvPr id="38917" name="Picture 5">
            <a:extLst>
              <a:ext uri="{FF2B5EF4-FFF2-40B4-BE49-F238E27FC236}">
                <a16:creationId xmlns:a16="http://schemas.microsoft.com/office/drawing/2014/main" id="{E3C5A426-7881-4742-8847-B2D592EC7E7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81"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descr="image 9">
            <a:extLst>
              <a:ext uri="{FF2B5EF4-FFF2-40B4-BE49-F238E27FC236}">
                <a16:creationId xmlns:a16="http://schemas.microsoft.com/office/drawing/2014/main" id="{A0781C13-852E-4A01-B1C2-5E58E7CC5D60}"/>
              </a:ext>
            </a:extLst>
          </p:cNvPr>
          <p:cNvPicPr>
            <a:picLocks noChangeAspect="1" noChangeArrowheads="1"/>
          </p:cNvPicPr>
          <p:nvPr/>
        </p:nvPicPr>
        <p:blipFill>
          <a:blip r:embed="rId4" cstate="screen">
            <a:lum bright="-20000" contrast="40000"/>
            <a:extLst>
              <a:ext uri="{28A0092B-C50C-407E-A947-70E740481C1C}">
                <a14:useLocalDpi xmlns:a14="http://schemas.microsoft.com/office/drawing/2010/main"/>
              </a:ext>
            </a:extLst>
          </a:blip>
          <a:srcRect/>
          <a:stretch>
            <a:fillRect/>
          </a:stretch>
        </p:blipFill>
        <p:spPr bwMode="auto">
          <a:xfrm>
            <a:off x="2708420" y="1345417"/>
            <a:ext cx="2036762" cy="68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nvGrpSpPr>
          <p:cNvPr id="38919" name="Group 12">
            <a:extLst>
              <a:ext uri="{FF2B5EF4-FFF2-40B4-BE49-F238E27FC236}">
                <a16:creationId xmlns:a16="http://schemas.microsoft.com/office/drawing/2014/main" id="{136DDC0E-BDBF-401B-8C0E-938164561D95}"/>
              </a:ext>
            </a:extLst>
          </p:cNvPr>
          <p:cNvGrpSpPr>
            <a:grpSpLocks/>
          </p:cNvGrpSpPr>
          <p:nvPr/>
        </p:nvGrpSpPr>
        <p:grpSpPr bwMode="auto">
          <a:xfrm>
            <a:off x="5943745" y="1343830"/>
            <a:ext cx="2382837" cy="684212"/>
            <a:chOff x="3251" y="384"/>
            <a:chExt cx="1501" cy="431"/>
          </a:xfrm>
        </p:grpSpPr>
        <p:pic>
          <p:nvPicPr>
            <p:cNvPr id="38920" name="Picture 8" descr="image 7">
              <a:extLst>
                <a:ext uri="{FF2B5EF4-FFF2-40B4-BE49-F238E27FC236}">
                  <a16:creationId xmlns:a16="http://schemas.microsoft.com/office/drawing/2014/main" id="{33133CA6-D5B6-431B-B5BA-BEC9F2F5798D}"/>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4237"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1" name="Picture 9" descr="image 7">
              <a:extLst>
                <a:ext uri="{FF2B5EF4-FFF2-40B4-BE49-F238E27FC236}">
                  <a16:creationId xmlns:a16="http://schemas.microsoft.com/office/drawing/2014/main" id="{A6A5836B-ABFC-4E79-A0A3-3E47E7B9F5D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251" y="384"/>
              <a:ext cx="515"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pic>
          <p:nvPicPr>
            <p:cNvPr id="38922" name="Picture 10" descr="image 7">
              <a:extLst>
                <a:ext uri="{FF2B5EF4-FFF2-40B4-BE49-F238E27FC236}">
                  <a16:creationId xmlns:a16="http://schemas.microsoft.com/office/drawing/2014/main" id="{8A9FC439-64ED-4C4F-ADBE-BFF358D3982F}"/>
                </a:ext>
              </a:extLst>
            </p:cNvPr>
            <p:cNvPicPr>
              <a:picLocks noChangeAspect="1" noChangeArrowheads="1"/>
            </p:cNvPicPr>
            <p:nvPr/>
          </p:nvPicPr>
          <p:blipFill>
            <a:blip r:embed="rId5" cstate="screen">
              <a:lum bright="-18000" contrast="40000"/>
              <a:extLst>
                <a:ext uri="{28A0092B-C50C-407E-A947-70E740481C1C}">
                  <a14:useLocalDpi xmlns:a14="http://schemas.microsoft.com/office/drawing/2010/main"/>
                </a:ext>
              </a:extLst>
            </a:blip>
            <a:srcRect/>
            <a:stretch>
              <a:fillRect/>
            </a:stretch>
          </p:blipFill>
          <p:spPr bwMode="auto">
            <a:xfrm>
              <a:off x="3736" y="384"/>
              <a:ext cx="516" cy="4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grpSp>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289376339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3DD73D9C-AAAA-49A1-8AA0-AA5BC250D056}"/>
              </a:ext>
            </a:extLst>
          </p:cNvPr>
          <p:cNvSpPr txBox="1">
            <a:spLocks noChangeArrowheads="1"/>
          </p:cNvSpPr>
          <p:nvPr/>
        </p:nvSpPr>
        <p:spPr bwMode="auto">
          <a:xfrm>
            <a:off x="1524000" y="152400"/>
            <a:ext cx="731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nl-NL" altLang="nl-NL" sz="2000" b="1" i="0" u="none" strike="noStrike" kern="1200" cap="none" spc="0" normalizeH="0" baseline="0" noProof="0">
              <a:ln>
                <a:noFill/>
              </a:ln>
              <a:solidFill>
                <a:srgbClr val="000000"/>
              </a:solidFill>
              <a:effectLst/>
              <a:uLnTx/>
              <a:uFillTx/>
              <a:latin typeface="Calibri"/>
              <a:ea typeface="MS PGothic" panose="020B0600070205080204" pitchFamily="34" charset="-128"/>
              <a:cs typeface="Times New Roman" panose="02020603050405020304" pitchFamily="18" charset="0"/>
            </a:endParaRPr>
          </a:p>
        </p:txBody>
      </p:sp>
      <p:grpSp>
        <p:nvGrpSpPr>
          <p:cNvPr id="40964" name="Group 5">
            <a:extLst>
              <a:ext uri="{FF2B5EF4-FFF2-40B4-BE49-F238E27FC236}">
                <a16:creationId xmlns:a16="http://schemas.microsoft.com/office/drawing/2014/main" id="{575C8A2C-2322-46AA-9DE0-EF4DA97DF23B}"/>
              </a:ext>
            </a:extLst>
          </p:cNvPr>
          <p:cNvGrpSpPr>
            <a:grpSpLocks/>
          </p:cNvGrpSpPr>
          <p:nvPr/>
        </p:nvGrpSpPr>
        <p:grpSpPr bwMode="auto">
          <a:xfrm>
            <a:off x="3082925" y="2244725"/>
            <a:ext cx="6061075" cy="4613275"/>
            <a:chOff x="1995" y="1723"/>
            <a:chExt cx="3490" cy="2474"/>
          </a:xfrm>
        </p:grpSpPr>
        <p:pic>
          <p:nvPicPr>
            <p:cNvPr id="41063" name="Picture 6" descr="rumen">
              <a:extLst>
                <a:ext uri="{FF2B5EF4-FFF2-40B4-BE49-F238E27FC236}">
                  <a16:creationId xmlns:a16="http://schemas.microsoft.com/office/drawing/2014/main" id="{12B06B04-3876-4F71-A808-1CCA17C155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5" y="1723"/>
              <a:ext cx="3490" cy="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4" name="Line 7">
              <a:extLst>
                <a:ext uri="{FF2B5EF4-FFF2-40B4-BE49-F238E27FC236}">
                  <a16:creationId xmlns:a16="http://schemas.microsoft.com/office/drawing/2014/main" id="{6F354F80-3369-4499-A5AA-743FE10042FD}"/>
                </a:ext>
              </a:extLst>
            </p:cNvPr>
            <p:cNvSpPr>
              <a:spLocks noChangeShapeType="1"/>
            </p:cNvSpPr>
            <p:nvPr/>
          </p:nvSpPr>
          <p:spPr bwMode="auto">
            <a:xfrm>
              <a:off x="3408" y="2496"/>
              <a:ext cx="256"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5" name="Line 8">
              <a:extLst>
                <a:ext uri="{FF2B5EF4-FFF2-40B4-BE49-F238E27FC236}">
                  <a16:creationId xmlns:a16="http://schemas.microsoft.com/office/drawing/2014/main" id="{4F8D6034-72B8-4926-A7D9-D7FBB3F5B699}"/>
                </a:ext>
              </a:extLst>
            </p:cNvPr>
            <p:cNvSpPr>
              <a:spLocks noChangeShapeType="1"/>
            </p:cNvSpPr>
            <p:nvPr/>
          </p:nvSpPr>
          <p:spPr bwMode="auto">
            <a:xfrm flipV="1">
              <a:off x="3368" y="2488"/>
              <a:ext cx="272"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6" name="Line 9">
              <a:extLst>
                <a:ext uri="{FF2B5EF4-FFF2-40B4-BE49-F238E27FC236}">
                  <a16:creationId xmlns:a16="http://schemas.microsoft.com/office/drawing/2014/main" id="{088E63DB-B4AE-4FB0-B592-F1764DF360FA}"/>
                </a:ext>
              </a:extLst>
            </p:cNvPr>
            <p:cNvSpPr>
              <a:spLocks noChangeShapeType="1"/>
            </p:cNvSpPr>
            <p:nvPr/>
          </p:nvSpPr>
          <p:spPr bwMode="auto">
            <a:xfrm flipV="1">
              <a:off x="4544" y="2448"/>
              <a:ext cx="231" cy="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7" name="Line 10">
              <a:extLst>
                <a:ext uri="{FF2B5EF4-FFF2-40B4-BE49-F238E27FC236}">
                  <a16:creationId xmlns:a16="http://schemas.microsoft.com/office/drawing/2014/main" id="{BFB8D8F1-84B1-41AF-B349-33210DF8661D}"/>
                </a:ext>
              </a:extLst>
            </p:cNvPr>
            <p:cNvSpPr>
              <a:spLocks noChangeShapeType="1"/>
            </p:cNvSpPr>
            <p:nvPr/>
          </p:nvSpPr>
          <p:spPr bwMode="auto">
            <a:xfrm>
              <a:off x="3792" y="2368"/>
              <a:ext cx="264"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8" name="Line 11">
              <a:extLst>
                <a:ext uri="{FF2B5EF4-FFF2-40B4-BE49-F238E27FC236}">
                  <a16:creationId xmlns:a16="http://schemas.microsoft.com/office/drawing/2014/main" id="{83F509DE-922E-428E-9C71-7F347D1985DE}"/>
                </a:ext>
              </a:extLst>
            </p:cNvPr>
            <p:cNvSpPr>
              <a:spLocks noChangeShapeType="1"/>
            </p:cNvSpPr>
            <p:nvPr/>
          </p:nvSpPr>
          <p:spPr bwMode="auto">
            <a:xfrm>
              <a:off x="4448" y="2336"/>
              <a:ext cx="271" cy="8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9" name="Line 12">
              <a:extLst>
                <a:ext uri="{FF2B5EF4-FFF2-40B4-BE49-F238E27FC236}">
                  <a16:creationId xmlns:a16="http://schemas.microsoft.com/office/drawing/2014/main" id="{B8CEDFB2-5C39-41CC-9661-1577FAC737B2}"/>
                </a:ext>
              </a:extLst>
            </p:cNvPr>
            <p:cNvSpPr>
              <a:spLocks noChangeShapeType="1"/>
            </p:cNvSpPr>
            <p:nvPr/>
          </p:nvSpPr>
          <p:spPr bwMode="auto">
            <a:xfrm>
              <a:off x="3168" y="2448"/>
              <a:ext cx="64" cy="12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0" name="Line 13">
              <a:extLst>
                <a:ext uri="{FF2B5EF4-FFF2-40B4-BE49-F238E27FC236}">
                  <a16:creationId xmlns:a16="http://schemas.microsoft.com/office/drawing/2014/main" id="{6E78413E-D59B-41CF-83DF-9FC6391919A8}"/>
                </a:ext>
              </a:extLst>
            </p:cNvPr>
            <p:cNvSpPr>
              <a:spLocks noChangeShapeType="1"/>
            </p:cNvSpPr>
            <p:nvPr/>
          </p:nvSpPr>
          <p:spPr bwMode="auto">
            <a:xfrm>
              <a:off x="4208" y="2464"/>
              <a:ext cx="272" cy="4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1" name="Line 14">
              <a:extLst>
                <a:ext uri="{FF2B5EF4-FFF2-40B4-BE49-F238E27FC236}">
                  <a16:creationId xmlns:a16="http://schemas.microsoft.com/office/drawing/2014/main" id="{0815B2B6-E41B-465B-977F-C33862783218}"/>
                </a:ext>
              </a:extLst>
            </p:cNvPr>
            <p:cNvSpPr>
              <a:spLocks noChangeShapeType="1"/>
            </p:cNvSpPr>
            <p:nvPr/>
          </p:nvSpPr>
          <p:spPr bwMode="auto">
            <a:xfrm>
              <a:off x="4144" y="2336"/>
              <a:ext cx="272"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2" name="Line 15">
              <a:extLst>
                <a:ext uri="{FF2B5EF4-FFF2-40B4-BE49-F238E27FC236}">
                  <a16:creationId xmlns:a16="http://schemas.microsoft.com/office/drawing/2014/main" id="{1070A6BC-6C8C-4437-99C1-9BCCDA401B32}"/>
                </a:ext>
              </a:extLst>
            </p:cNvPr>
            <p:cNvSpPr>
              <a:spLocks noChangeShapeType="1"/>
            </p:cNvSpPr>
            <p:nvPr/>
          </p:nvSpPr>
          <p:spPr bwMode="auto">
            <a:xfrm flipV="1">
              <a:off x="4064" y="233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3" name="Line 16">
              <a:extLst>
                <a:ext uri="{FF2B5EF4-FFF2-40B4-BE49-F238E27FC236}">
                  <a16:creationId xmlns:a16="http://schemas.microsoft.com/office/drawing/2014/main" id="{3B59AAE9-0CC2-4AE9-8C0C-0B940E983012}"/>
                </a:ext>
              </a:extLst>
            </p:cNvPr>
            <p:cNvSpPr>
              <a:spLocks noChangeShapeType="1"/>
            </p:cNvSpPr>
            <p:nvPr/>
          </p:nvSpPr>
          <p:spPr bwMode="auto">
            <a:xfrm flipV="1">
              <a:off x="4496"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4" name="Line 17">
              <a:extLst>
                <a:ext uri="{FF2B5EF4-FFF2-40B4-BE49-F238E27FC236}">
                  <a16:creationId xmlns:a16="http://schemas.microsoft.com/office/drawing/2014/main" id="{2523CE0C-F43D-4EE4-8FE5-6B4B079434FC}"/>
                </a:ext>
              </a:extLst>
            </p:cNvPr>
            <p:cNvSpPr>
              <a:spLocks noChangeShapeType="1"/>
            </p:cNvSpPr>
            <p:nvPr/>
          </p:nvSpPr>
          <p:spPr bwMode="auto">
            <a:xfrm>
              <a:off x="2768" y="2440"/>
              <a:ext cx="256" cy="16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5" name="Line 18">
              <a:extLst>
                <a:ext uri="{FF2B5EF4-FFF2-40B4-BE49-F238E27FC236}">
                  <a16:creationId xmlns:a16="http://schemas.microsoft.com/office/drawing/2014/main" id="{4EFA324B-EE78-473E-9353-39D552D6D477}"/>
                </a:ext>
              </a:extLst>
            </p:cNvPr>
            <p:cNvSpPr>
              <a:spLocks noChangeShapeType="1"/>
            </p:cNvSpPr>
            <p:nvPr/>
          </p:nvSpPr>
          <p:spPr bwMode="auto">
            <a:xfrm flipV="1">
              <a:off x="269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6" name="Line 19">
              <a:extLst>
                <a:ext uri="{FF2B5EF4-FFF2-40B4-BE49-F238E27FC236}">
                  <a16:creationId xmlns:a16="http://schemas.microsoft.com/office/drawing/2014/main" id="{10F7A643-21F5-4FAB-A04A-D1AC2425163D}"/>
                </a:ext>
              </a:extLst>
            </p:cNvPr>
            <p:cNvSpPr>
              <a:spLocks noChangeShapeType="1"/>
            </p:cNvSpPr>
            <p:nvPr/>
          </p:nvSpPr>
          <p:spPr bwMode="auto">
            <a:xfrm>
              <a:off x="2552" y="2528"/>
              <a:ext cx="192" cy="11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7" name="Line 20">
              <a:extLst>
                <a:ext uri="{FF2B5EF4-FFF2-40B4-BE49-F238E27FC236}">
                  <a16:creationId xmlns:a16="http://schemas.microsoft.com/office/drawing/2014/main" id="{3FF0D2C8-B01E-4F1D-AACE-3625A0670847}"/>
                </a:ext>
              </a:extLst>
            </p:cNvPr>
            <p:cNvSpPr>
              <a:spLocks noChangeShapeType="1"/>
            </p:cNvSpPr>
            <p:nvPr/>
          </p:nvSpPr>
          <p:spPr bwMode="auto">
            <a:xfrm flipV="1">
              <a:off x="2424" y="2552"/>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8" name="Line 21">
              <a:extLst>
                <a:ext uri="{FF2B5EF4-FFF2-40B4-BE49-F238E27FC236}">
                  <a16:creationId xmlns:a16="http://schemas.microsoft.com/office/drawing/2014/main" id="{B226FBC9-80DE-45A2-8027-00017D8D197B}"/>
                </a:ext>
              </a:extLst>
            </p:cNvPr>
            <p:cNvSpPr>
              <a:spLocks noChangeShapeType="1"/>
            </p:cNvSpPr>
            <p:nvPr/>
          </p:nvSpPr>
          <p:spPr bwMode="auto">
            <a:xfrm flipV="1">
              <a:off x="2928" y="2352"/>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79" name="Line 22">
              <a:extLst>
                <a:ext uri="{FF2B5EF4-FFF2-40B4-BE49-F238E27FC236}">
                  <a16:creationId xmlns:a16="http://schemas.microsoft.com/office/drawing/2014/main" id="{B24978E5-4EA3-4E07-8FDA-6ED145689767}"/>
                </a:ext>
              </a:extLst>
            </p:cNvPr>
            <p:cNvSpPr>
              <a:spLocks noChangeShapeType="1"/>
            </p:cNvSpPr>
            <p:nvPr/>
          </p:nvSpPr>
          <p:spPr bwMode="auto">
            <a:xfrm>
              <a:off x="2952" y="2328"/>
              <a:ext cx="232" cy="80"/>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0" name="Line 23">
              <a:extLst>
                <a:ext uri="{FF2B5EF4-FFF2-40B4-BE49-F238E27FC236}">
                  <a16:creationId xmlns:a16="http://schemas.microsoft.com/office/drawing/2014/main" id="{2BD12862-EE42-4C99-9BDC-8320F315F5DA}"/>
                </a:ext>
              </a:extLst>
            </p:cNvPr>
            <p:cNvSpPr>
              <a:spLocks noChangeShapeType="1"/>
            </p:cNvSpPr>
            <p:nvPr/>
          </p:nvSpPr>
          <p:spPr bwMode="auto">
            <a:xfrm>
              <a:off x="3296" y="2408"/>
              <a:ext cx="240" cy="15"/>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1" name="Line 24">
              <a:extLst>
                <a:ext uri="{FF2B5EF4-FFF2-40B4-BE49-F238E27FC236}">
                  <a16:creationId xmlns:a16="http://schemas.microsoft.com/office/drawing/2014/main" id="{4C28E7F2-F723-4E36-B9B9-1EFBA2711871}"/>
                </a:ext>
              </a:extLst>
            </p:cNvPr>
            <p:cNvSpPr>
              <a:spLocks noChangeShapeType="1"/>
            </p:cNvSpPr>
            <p:nvPr/>
          </p:nvSpPr>
          <p:spPr bwMode="auto">
            <a:xfrm flipV="1">
              <a:off x="3200" y="234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2" name="Line 25">
              <a:extLst>
                <a:ext uri="{FF2B5EF4-FFF2-40B4-BE49-F238E27FC236}">
                  <a16:creationId xmlns:a16="http://schemas.microsoft.com/office/drawing/2014/main" id="{3D16A34D-D6F4-46D6-99E7-D04D44AD92D0}"/>
                </a:ext>
              </a:extLst>
            </p:cNvPr>
            <p:cNvSpPr>
              <a:spLocks noChangeShapeType="1"/>
            </p:cNvSpPr>
            <p:nvPr/>
          </p:nvSpPr>
          <p:spPr bwMode="auto">
            <a:xfrm flipV="1">
              <a:off x="3728" y="236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3" name="Line 26">
              <a:extLst>
                <a:ext uri="{FF2B5EF4-FFF2-40B4-BE49-F238E27FC236}">
                  <a16:creationId xmlns:a16="http://schemas.microsoft.com/office/drawing/2014/main" id="{979B67D0-120F-4187-855A-85DC9BF75410}"/>
                </a:ext>
              </a:extLst>
            </p:cNvPr>
            <p:cNvSpPr>
              <a:spLocks noChangeShapeType="1"/>
            </p:cNvSpPr>
            <p:nvPr/>
          </p:nvSpPr>
          <p:spPr bwMode="auto">
            <a:xfrm>
              <a:off x="3496" y="2312"/>
              <a:ext cx="184" cy="128"/>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4" name="Line 27">
              <a:extLst>
                <a:ext uri="{FF2B5EF4-FFF2-40B4-BE49-F238E27FC236}">
                  <a16:creationId xmlns:a16="http://schemas.microsoft.com/office/drawing/2014/main" id="{822CFB8F-73C3-4E19-A469-40125BC457C4}"/>
                </a:ext>
              </a:extLst>
            </p:cNvPr>
            <p:cNvSpPr>
              <a:spLocks noChangeShapeType="1"/>
            </p:cNvSpPr>
            <p:nvPr/>
          </p:nvSpPr>
          <p:spPr bwMode="auto">
            <a:xfrm flipV="1">
              <a:off x="3296" y="2504"/>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5" name="Line 28">
              <a:extLst>
                <a:ext uri="{FF2B5EF4-FFF2-40B4-BE49-F238E27FC236}">
                  <a16:creationId xmlns:a16="http://schemas.microsoft.com/office/drawing/2014/main" id="{80950B52-5DE7-466D-9D71-81C695A1FE40}"/>
                </a:ext>
              </a:extLst>
            </p:cNvPr>
            <p:cNvSpPr>
              <a:spLocks noChangeShapeType="1"/>
            </p:cNvSpPr>
            <p:nvPr/>
          </p:nvSpPr>
          <p:spPr bwMode="auto">
            <a:xfrm>
              <a:off x="4480" y="2448"/>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6" name="Line 29">
              <a:extLst>
                <a:ext uri="{FF2B5EF4-FFF2-40B4-BE49-F238E27FC236}">
                  <a16:creationId xmlns:a16="http://schemas.microsoft.com/office/drawing/2014/main" id="{346EF38A-F155-4E66-8CF2-8D478177BCED}"/>
                </a:ext>
              </a:extLst>
            </p:cNvPr>
            <p:cNvSpPr>
              <a:spLocks noChangeShapeType="1"/>
            </p:cNvSpPr>
            <p:nvPr/>
          </p:nvSpPr>
          <p:spPr bwMode="auto">
            <a:xfrm>
              <a:off x="4080" y="2512"/>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7" name="Line 30">
              <a:extLst>
                <a:ext uri="{FF2B5EF4-FFF2-40B4-BE49-F238E27FC236}">
                  <a16:creationId xmlns:a16="http://schemas.microsoft.com/office/drawing/2014/main" id="{AAF7FB96-1271-4046-A5AB-44BE47B77278}"/>
                </a:ext>
              </a:extLst>
            </p:cNvPr>
            <p:cNvSpPr>
              <a:spLocks noChangeShapeType="1"/>
            </p:cNvSpPr>
            <p:nvPr/>
          </p:nvSpPr>
          <p:spPr bwMode="auto">
            <a:xfrm>
              <a:off x="3232" y="2448"/>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8" name="Line 31">
              <a:extLst>
                <a:ext uri="{FF2B5EF4-FFF2-40B4-BE49-F238E27FC236}">
                  <a16:creationId xmlns:a16="http://schemas.microsoft.com/office/drawing/2014/main" id="{D7FC0734-7DC4-4892-8781-1EE1DEF3F075}"/>
                </a:ext>
              </a:extLst>
            </p:cNvPr>
            <p:cNvSpPr>
              <a:spLocks noChangeShapeType="1"/>
            </p:cNvSpPr>
            <p:nvPr/>
          </p:nvSpPr>
          <p:spPr bwMode="auto">
            <a:xfrm>
              <a:off x="2960" y="2480"/>
              <a:ext cx="216"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89" name="Line 32">
              <a:extLst>
                <a:ext uri="{FF2B5EF4-FFF2-40B4-BE49-F238E27FC236}">
                  <a16:creationId xmlns:a16="http://schemas.microsoft.com/office/drawing/2014/main" id="{8D046A86-5B7A-43C7-B4C9-1CBF75849B6B}"/>
                </a:ext>
              </a:extLst>
            </p:cNvPr>
            <p:cNvSpPr>
              <a:spLocks noChangeShapeType="1"/>
            </p:cNvSpPr>
            <p:nvPr/>
          </p:nvSpPr>
          <p:spPr bwMode="auto">
            <a:xfrm>
              <a:off x="3808" y="2496"/>
              <a:ext cx="217" cy="64"/>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0" name="Line 33">
              <a:extLst>
                <a:ext uri="{FF2B5EF4-FFF2-40B4-BE49-F238E27FC236}">
                  <a16:creationId xmlns:a16="http://schemas.microsoft.com/office/drawing/2014/main" id="{28A94065-8C89-4945-B0C0-79D5DC5FE1A0}"/>
                </a:ext>
              </a:extLst>
            </p:cNvPr>
            <p:cNvSpPr>
              <a:spLocks noChangeShapeType="1"/>
            </p:cNvSpPr>
            <p:nvPr/>
          </p:nvSpPr>
          <p:spPr bwMode="auto">
            <a:xfrm flipV="1">
              <a:off x="4416" y="2480"/>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1" name="Line 34">
              <a:extLst>
                <a:ext uri="{FF2B5EF4-FFF2-40B4-BE49-F238E27FC236}">
                  <a16:creationId xmlns:a16="http://schemas.microsoft.com/office/drawing/2014/main" id="{D8B7996D-9F71-4DC9-AFD9-E2ED9B2960FB}"/>
                </a:ext>
              </a:extLst>
            </p:cNvPr>
            <p:cNvSpPr>
              <a:spLocks noChangeShapeType="1"/>
            </p:cNvSpPr>
            <p:nvPr/>
          </p:nvSpPr>
          <p:spPr bwMode="auto">
            <a:xfrm flipV="1">
              <a:off x="2856"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2" name="Line 35">
              <a:extLst>
                <a:ext uri="{FF2B5EF4-FFF2-40B4-BE49-F238E27FC236}">
                  <a16:creationId xmlns:a16="http://schemas.microsoft.com/office/drawing/2014/main" id="{752EC2FE-BBFA-479C-8C58-62E9D4835A57}"/>
                </a:ext>
              </a:extLst>
            </p:cNvPr>
            <p:cNvSpPr>
              <a:spLocks noChangeShapeType="1"/>
            </p:cNvSpPr>
            <p:nvPr/>
          </p:nvSpPr>
          <p:spPr bwMode="auto">
            <a:xfrm flipV="1">
              <a:off x="3080" y="248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3" name="Line 36">
              <a:extLst>
                <a:ext uri="{FF2B5EF4-FFF2-40B4-BE49-F238E27FC236}">
                  <a16:creationId xmlns:a16="http://schemas.microsoft.com/office/drawing/2014/main" id="{2B96BC0A-48A6-4EF2-BA28-4F5027D3C64F}"/>
                </a:ext>
              </a:extLst>
            </p:cNvPr>
            <p:cNvSpPr>
              <a:spLocks noChangeShapeType="1"/>
            </p:cNvSpPr>
            <p:nvPr/>
          </p:nvSpPr>
          <p:spPr bwMode="auto">
            <a:xfrm flipV="1">
              <a:off x="3544" y="2544"/>
              <a:ext cx="231"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4" name="Line 37">
              <a:extLst>
                <a:ext uri="{FF2B5EF4-FFF2-40B4-BE49-F238E27FC236}">
                  <a16:creationId xmlns:a16="http://schemas.microsoft.com/office/drawing/2014/main" id="{15C7DF62-6994-4159-8FEE-C500D4E0E60C}"/>
                </a:ext>
              </a:extLst>
            </p:cNvPr>
            <p:cNvSpPr>
              <a:spLocks noChangeShapeType="1"/>
            </p:cNvSpPr>
            <p:nvPr/>
          </p:nvSpPr>
          <p:spPr bwMode="auto">
            <a:xfrm flipV="1">
              <a:off x="4088" y="2496"/>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95" name="Line 38">
              <a:extLst>
                <a:ext uri="{FF2B5EF4-FFF2-40B4-BE49-F238E27FC236}">
                  <a16:creationId xmlns:a16="http://schemas.microsoft.com/office/drawing/2014/main" id="{DE1A75A5-9ED6-44D7-ADF1-C687CDA742FF}"/>
                </a:ext>
              </a:extLst>
            </p:cNvPr>
            <p:cNvSpPr>
              <a:spLocks noChangeShapeType="1"/>
            </p:cNvSpPr>
            <p:nvPr/>
          </p:nvSpPr>
          <p:spPr bwMode="auto">
            <a:xfrm flipV="1">
              <a:off x="3824" y="2448"/>
              <a:ext cx="232" cy="7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9191" name="Text Box 39">
            <a:extLst>
              <a:ext uri="{FF2B5EF4-FFF2-40B4-BE49-F238E27FC236}">
                <a16:creationId xmlns:a16="http://schemas.microsoft.com/office/drawing/2014/main" id="{9B41FD39-D49D-43B9-A8DD-F543DB52E1C9}"/>
              </a:ext>
            </a:extLst>
          </p:cNvPr>
          <p:cNvSpPr txBox="1">
            <a:spLocks noChangeArrowheads="1"/>
          </p:cNvSpPr>
          <p:nvPr/>
        </p:nvSpPr>
        <p:spPr bwMode="auto">
          <a:xfrm>
            <a:off x="5313363" y="2859088"/>
            <a:ext cx="1625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fr-BE" altLang="nl-NL" sz="1800" b="1" i="0" u="none" strike="noStrike" kern="1200" cap="none" spc="0" normalizeH="0" baseline="-25000" noProof="0">
                <a:ln>
                  <a:noFill/>
                </a:ln>
                <a:solidFill>
                  <a:srgbClr val="000000"/>
                </a:solidFill>
                <a:effectLst/>
                <a:uLnTx/>
                <a:uFillTx/>
                <a:latin typeface="Calibri"/>
                <a:ea typeface="MS PGothic" panose="020B0600070205080204" pitchFamily="34" charset="-128"/>
                <a:cs typeface="+mn-cs"/>
              </a:rPr>
              <a:t>CO2</a:t>
            </a:r>
            <a:r>
              <a:rPr kumimoji="0" lang="fr-BE"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 CH4, etc.</a:t>
            </a:r>
            <a:endParaRPr kumimoji="0" lang="fr-FR" altLang="nl-NL" sz="1800" b="1"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9193" name="Group 41">
            <a:extLst>
              <a:ext uri="{FF2B5EF4-FFF2-40B4-BE49-F238E27FC236}">
                <a16:creationId xmlns:a16="http://schemas.microsoft.com/office/drawing/2014/main" id="{B47D1866-36AA-49B4-8203-0D460CE2489A}"/>
              </a:ext>
            </a:extLst>
          </p:cNvPr>
          <p:cNvGrpSpPr>
            <a:grpSpLocks/>
          </p:cNvGrpSpPr>
          <p:nvPr/>
        </p:nvGrpSpPr>
        <p:grpSpPr bwMode="auto">
          <a:xfrm>
            <a:off x="3949700" y="2997200"/>
            <a:ext cx="3886200" cy="774700"/>
            <a:chOff x="2488" y="1984"/>
            <a:chExt cx="2448" cy="488"/>
          </a:xfrm>
        </p:grpSpPr>
        <p:sp>
          <p:nvSpPr>
            <p:cNvPr id="41004" name="Oval 42">
              <a:extLst>
                <a:ext uri="{FF2B5EF4-FFF2-40B4-BE49-F238E27FC236}">
                  <a16:creationId xmlns:a16="http://schemas.microsoft.com/office/drawing/2014/main" id="{7E4009C7-5B30-4937-AAC1-376A0C90CF9C}"/>
                </a:ext>
              </a:extLst>
            </p:cNvPr>
            <p:cNvSpPr>
              <a:spLocks noChangeArrowheads="1"/>
            </p:cNvSpPr>
            <p:nvPr/>
          </p:nvSpPr>
          <p:spPr bwMode="auto">
            <a:xfrm>
              <a:off x="4256"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1005" name="Group 43">
              <a:extLst>
                <a:ext uri="{FF2B5EF4-FFF2-40B4-BE49-F238E27FC236}">
                  <a16:creationId xmlns:a16="http://schemas.microsoft.com/office/drawing/2014/main" id="{70DF3B7E-579F-4CED-B5E7-B71C0A38FFA7}"/>
                </a:ext>
              </a:extLst>
            </p:cNvPr>
            <p:cNvGrpSpPr>
              <a:grpSpLocks/>
            </p:cNvGrpSpPr>
            <p:nvPr/>
          </p:nvGrpSpPr>
          <p:grpSpPr bwMode="auto">
            <a:xfrm>
              <a:off x="2504" y="2208"/>
              <a:ext cx="472" cy="248"/>
              <a:chOff x="2504" y="2208"/>
              <a:chExt cx="472" cy="248"/>
            </a:xfrm>
          </p:grpSpPr>
          <p:sp>
            <p:nvSpPr>
              <p:cNvPr id="41054" name="Oval 44">
                <a:extLst>
                  <a:ext uri="{FF2B5EF4-FFF2-40B4-BE49-F238E27FC236}">
                    <a16:creationId xmlns:a16="http://schemas.microsoft.com/office/drawing/2014/main" id="{10BF69CC-8D52-4B6E-AAA2-590A6DD68270}"/>
                  </a:ext>
                </a:extLst>
              </p:cNvPr>
              <p:cNvSpPr>
                <a:spLocks noChangeArrowheads="1"/>
              </p:cNvSpPr>
              <p:nvPr/>
            </p:nvSpPr>
            <p:spPr bwMode="auto">
              <a:xfrm>
                <a:off x="289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5" name="Oval 45">
                <a:extLst>
                  <a:ext uri="{FF2B5EF4-FFF2-40B4-BE49-F238E27FC236}">
                    <a16:creationId xmlns:a16="http://schemas.microsoft.com/office/drawing/2014/main" id="{B3B6DC43-9B34-4D4D-84F0-3B65671AFDC2}"/>
                  </a:ext>
                </a:extLst>
              </p:cNvPr>
              <p:cNvSpPr>
                <a:spLocks noChangeArrowheads="1"/>
              </p:cNvSpPr>
              <p:nvPr/>
            </p:nvSpPr>
            <p:spPr bwMode="auto">
              <a:xfrm>
                <a:off x="2816" y="222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6" name="Oval 46">
                <a:extLst>
                  <a:ext uri="{FF2B5EF4-FFF2-40B4-BE49-F238E27FC236}">
                    <a16:creationId xmlns:a16="http://schemas.microsoft.com/office/drawing/2014/main" id="{BC0CEFBE-747C-409A-8929-21378DFCBE53}"/>
                  </a:ext>
                </a:extLst>
              </p:cNvPr>
              <p:cNvSpPr>
                <a:spLocks noChangeArrowheads="1"/>
              </p:cNvSpPr>
              <p:nvPr/>
            </p:nvSpPr>
            <p:spPr bwMode="auto">
              <a:xfrm>
                <a:off x="2824" y="22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7" name="Oval 47">
                <a:extLst>
                  <a:ext uri="{FF2B5EF4-FFF2-40B4-BE49-F238E27FC236}">
                    <a16:creationId xmlns:a16="http://schemas.microsoft.com/office/drawing/2014/main" id="{1F0F2E34-8DD6-4568-A195-32741F97D872}"/>
                  </a:ext>
                </a:extLst>
              </p:cNvPr>
              <p:cNvSpPr>
                <a:spLocks noChangeArrowheads="1"/>
              </p:cNvSpPr>
              <p:nvPr/>
            </p:nvSpPr>
            <p:spPr bwMode="auto">
              <a:xfrm>
                <a:off x="2624" y="22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8" name="Oval 48">
                <a:extLst>
                  <a:ext uri="{FF2B5EF4-FFF2-40B4-BE49-F238E27FC236}">
                    <a16:creationId xmlns:a16="http://schemas.microsoft.com/office/drawing/2014/main" id="{C6F23EBF-8DEA-470B-A39B-97BA0DB512B1}"/>
                  </a:ext>
                </a:extLst>
              </p:cNvPr>
              <p:cNvSpPr>
                <a:spLocks noChangeArrowheads="1"/>
              </p:cNvSpPr>
              <p:nvPr/>
            </p:nvSpPr>
            <p:spPr bwMode="auto">
              <a:xfrm>
                <a:off x="2720" y="22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9" name="Oval 49">
                <a:extLst>
                  <a:ext uri="{FF2B5EF4-FFF2-40B4-BE49-F238E27FC236}">
                    <a16:creationId xmlns:a16="http://schemas.microsoft.com/office/drawing/2014/main" id="{42F8C157-6438-4D57-837B-FDBB0F4F6C0A}"/>
                  </a:ext>
                </a:extLst>
              </p:cNvPr>
              <p:cNvSpPr>
                <a:spLocks noChangeArrowheads="1"/>
              </p:cNvSpPr>
              <p:nvPr/>
            </p:nvSpPr>
            <p:spPr bwMode="auto">
              <a:xfrm>
                <a:off x="2592" y="228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0" name="Oval 50">
                <a:extLst>
                  <a:ext uri="{FF2B5EF4-FFF2-40B4-BE49-F238E27FC236}">
                    <a16:creationId xmlns:a16="http://schemas.microsoft.com/office/drawing/2014/main" id="{75D5D0D5-4B4E-491F-871D-75D06E9B184A}"/>
                  </a:ext>
                </a:extLst>
              </p:cNvPr>
              <p:cNvSpPr>
                <a:spLocks noChangeArrowheads="1"/>
              </p:cNvSpPr>
              <p:nvPr/>
            </p:nvSpPr>
            <p:spPr bwMode="auto">
              <a:xfrm>
                <a:off x="2504"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1" name="Oval 51">
                <a:extLst>
                  <a:ext uri="{FF2B5EF4-FFF2-40B4-BE49-F238E27FC236}">
                    <a16:creationId xmlns:a16="http://schemas.microsoft.com/office/drawing/2014/main" id="{48525CD2-347F-4E0C-9C5B-F63C2CBE5276}"/>
                  </a:ext>
                </a:extLst>
              </p:cNvPr>
              <p:cNvSpPr>
                <a:spLocks noChangeArrowheads="1"/>
              </p:cNvSpPr>
              <p:nvPr/>
            </p:nvSpPr>
            <p:spPr bwMode="auto">
              <a:xfrm>
                <a:off x="2656" y="23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62" name="Oval 52">
                <a:extLst>
                  <a:ext uri="{FF2B5EF4-FFF2-40B4-BE49-F238E27FC236}">
                    <a16:creationId xmlns:a16="http://schemas.microsoft.com/office/drawing/2014/main" id="{A16BB568-E140-4D43-BA0A-AE277CE01B62}"/>
                  </a:ext>
                </a:extLst>
              </p:cNvPr>
              <p:cNvSpPr>
                <a:spLocks noChangeArrowheads="1"/>
              </p:cNvSpPr>
              <p:nvPr/>
            </p:nvSpPr>
            <p:spPr bwMode="auto">
              <a:xfrm>
                <a:off x="2584" y="23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1006" name="Oval 53">
              <a:extLst>
                <a:ext uri="{FF2B5EF4-FFF2-40B4-BE49-F238E27FC236}">
                  <a16:creationId xmlns:a16="http://schemas.microsoft.com/office/drawing/2014/main" id="{1D40937E-6C91-4F47-A1FF-73F0CFA648A9}"/>
                </a:ext>
              </a:extLst>
            </p:cNvPr>
            <p:cNvSpPr>
              <a:spLocks noChangeArrowheads="1"/>
            </p:cNvSpPr>
            <p:nvPr/>
          </p:nvSpPr>
          <p:spPr bwMode="auto">
            <a:xfrm>
              <a:off x="2488" y="23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7" name="Oval 54">
              <a:extLst>
                <a:ext uri="{FF2B5EF4-FFF2-40B4-BE49-F238E27FC236}">
                  <a16:creationId xmlns:a16="http://schemas.microsoft.com/office/drawing/2014/main" id="{874865BC-75BF-4441-A8E5-92DF80A07878}"/>
                </a:ext>
              </a:extLst>
            </p:cNvPr>
            <p:cNvSpPr>
              <a:spLocks noChangeArrowheads="1"/>
            </p:cNvSpPr>
            <p:nvPr/>
          </p:nvSpPr>
          <p:spPr bwMode="auto">
            <a:xfrm>
              <a:off x="476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8" name="Oval 55">
              <a:extLst>
                <a:ext uri="{FF2B5EF4-FFF2-40B4-BE49-F238E27FC236}">
                  <a16:creationId xmlns:a16="http://schemas.microsoft.com/office/drawing/2014/main" id="{90D93E02-79E0-492F-89D5-A3D5F5CACE88}"/>
                </a:ext>
              </a:extLst>
            </p:cNvPr>
            <p:cNvSpPr>
              <a:spLocks noChangeArrowheads="1"/>
            </p:cNvSpPr>
            <p:nvPr/>
          </p:nvSpPr>
          <p:spPr bwMode="auto">
            <a:xfrm>
              <a:off x="4128"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9" name="Oval 56">
              <a:extLst>
                <a:ext uri="{FF2B5EF4-FFF2-40B4-BE49-F238E27FC236}">
                  <a16:creationId xmlns:a16="http://schemas.microsoft.com/office/drawing/2014/main" id="{427754FB-BAFD-4A27-ABF1-9AF68E8CCB97}"/>
                </a:ext>
              </a:extLst>
            </p:cNvPr>
            <p:cNvSpPr>
              <a:spLocks noChangeArrowheads="1"/>
            </p:cNvSpPr>
            <p:nvPr/>
          </p:nvSpPr>
          <p:spPr bwMode="auto">
            <a:xfrm>
              <a:off x="4616"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0" name="Oval 57">
              <a:extLst>
                <a:ext uri="{FF2B5EF4-FFF2-40B4-BE49-F238E27FC236}">
                  <a16:creationId xmlns:a16="http://schemas.microsoft.com/office/drawing/2014/main" id="{2B6CC65F-5EEF-4A3A-86A5-7AE92F7A1096}"/>
                </a:ext>
              </a:extLst>
            </p:cNvPr>
            <p:cNvSpPr>
              <a:spLocks noChangeArrowheads="1"/>
            </p:cNvSpPr>
            <p:nvPr/>
          </p:nvSpPr>
          <p:spPr bwMode="auto">
            <a:xfrm>
              <a:off x="4352" y="22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1" name="Oval 58">
              <a:extLst>
                <a:ext uri="{FF2B5EF4-FFF2-40B4-BE49-F238E27FC236}">
                  <a16:creationId xmlns:a16="http://schemas.microsoft.com/office/drawing/2014/main" id="{02724984-8A2F-4AA8-89B5-6658946A971A}"/>
                </a:ext>
              </a:extLst>
            </p:cNvPr>
            <p:cNvSpPr>
              <a:spLocks noChangeArrowheads="1"/>
            </p:cNvSpPr>
            <p:nvPr/>
          </p:nvSpPr>
          <p:spPr bwMode="auto">
            <a:xfrm>
              <a:off x="3912" y="221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nvGrpSpPr>
            <p:cNvPr id="41012" name="Group 59">
              <a:extLst>
                <a:ext uri="{FF2B5EF4-FFF2-40B4-BE49-F238E27FC236}">
                  <a16:creationId xmlns:a16="http://schemas.microsoft.com/office/drawing/2014/main" id="{C90E458A-41A0-4E86-851A-4C9EDBEEE4C4}"/>
                </a:ext>
              </a:extLst>
            </p:cNvPr>
            <p:cNvGrpSpPr>
              <a:grpSpLocks/>
            </p:cNvGrpSpPr>
            <p:nvPr/>
          </p:nvGrpSpPr>
          <p:grpSpPr bwMode="auto">
            <a:xfrm>
              <a:off x="3488" y="1992"/>
              <a:ext cx="1448" cy="288"/>
              <a:chOff x="3488" y="1992"/>
              <a:chExt cx="1448" cy="288"/>
            </a:xfrm>
          </p:grpSpPr>
          <p:sp>
            <p:nvSpPr>
              <p:cNvPr id="41034" name="Oval 60">
                <a:extLst>
                  <a:ext uri="{FF2B5EF4-FFF2-40B4-BE49-F238E27FC236}">
                    <a16:creationId xmlns:a16="http://schemas.microsoft.com/office/drawing/2014/main" id="{FC5E6974-D419-4BE2-97E0-68192AC37586}"/>
                  </a:ext>
                </a:extLst>
              </p:cNvPr>
              <p:cNvSpPr>
                <a:spLocks noChangeArrowheads="1"/>
              </p:cNvSpPr>
              <p:nvPr/>
            </p:nvSpPr>
            <p:spPr bwMode="auto">
              <a:xfrm>
                <a:off x="4600"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5" name="Oval 61">
                <a:extLst>
                  <a:ext uri="{FF2B5EF4-FFF2-40B4-BE49-F238E27FC236}">
                    <a16:creationId xmlns:a16="http://schemas.microsoft.com/office/drawing/2014/main" id="{623FFD03-5860-4C82-9242-1F65765DD1EF}"/>
                  </a:ext>
                </a:extLst>
              </p:cNvPr>
              <p:cNvSpPr>
                <a:spLocks noChangeArrowheads="1"/>
              </p:cNvSpPr>
              <p:nvPr/>
            </p:nvSpPr>
            <p:spPr bwMode="auto">
              <a:xfrm>
                <a:off x="450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6" name="Oval 62">
                <a:extLst>
                  <a:ext uri="{FF2B5EF4-FFF2-40B4-BE49-F238E27FC236}">
                    <a16:creationId xmlns:a16="http://schemas.microsoft.com/office/drawing/2014/main" id="{51C8E94A-5178-43A0-9831-BC5A97BF6AF0}"/>
                  </a:ext>
                </a:extLst>
              </p:cNvPr>
              <p:cNvSpPr>
                <a:spLocks noChangeArrowheads="1"/>
              </p:cNvSpPr>
              <p:nvPr/>
            </p:nvSpPr>
            <p:spPr bwMode="auto">
              <a:xfrm>
                <a:off x="4536"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7" name="Oval 63">
                <a:extLst>
                  <a:ext uri="{FF2B5EF4-FFF2-40B4-BE49-F238E27FC236}">
                    <a16:creationId xmlns:a16="http://schemas.microsoft.com/office/drawing/2014/main" id="{182D3993-BA99-406E-A5ED-8796F0A5F58A}"/>
                  </a:ext>
                </a:extLst>
              </p:cNvPr>
              <p:cNvSpPr>
                <a:spLocks noChangeArrowheads="1"/>
              </p:cNvSpPr>
              <p:nvPr/>
            </p:nvSpPr>
            <p:spPr bwMode="auto">
              <a:xfrm>
                <a:off x="4400"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8" name="Oval 64">
                <a:extLst>
                  <a:ext uri="{FF2B5EF4-FFF2-40B4-BE49-F238E27FC236}">
                    <a16:creationId xmlns:a16="http://schemas.microsoft.com/office/drawing/2014/main" id="{3EC40AF9-B196-4C09-91DF-9D196A566E9E}"/>
                  </a:ext>
                </a:extLst>
              </p:cNvPr>
              <p:cNvSpPr>
                <a:spLocks noChangeArrowheads="1"/>
              </p:cNvSpPr>
              <p:nvPr/>
            </p:nvSpPr>
            <p:spPr bwMode="auto">
              <a:xfrm>
                <a:off x="46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9" name="Oval 65">
                <a:extLst>
                  <a:ext uri="{FF2B5EF4-FFF2-40B4-BE49-F238E27FC236}">
                    <a16:creationId xmlns:a16="http://schemas.microsoft.com/office/drawing/2014/main" id="{B24AE94B-5EB7-4189-BACC-F65DA4AAEA9B}"/>
                  </a:ext>
                </a:extLst>
              </p:cNvPr>
              <p:cNvSpPr>
                <a:spLocks noChangeArrowheads="1"/>
              </p:cNvSpPr>
              <p:nvPr/>
            </p:nvSpPr>
            <p:spPr bwMode="auto">
              <a:xfrm>
                <a:off x="4656"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0" name="Oval 66">
                <a:extLst>
                  <a:ext uri="{FF2B5EF4-FFF2-40B4-BE49-F238E27FC236}">
                    <a16:creationId xmlns:a16="http://schemas.microsoft.com/office/drawing/2014/main" id="{672B7C35-237A-4FBE-82F7-8EA9AFCB210F}"/>
                  </a:ext>
                </a:extLst>
              </p:cNvPr>
              <p:cNvSpPr>
                <a:spLocks noChangeArrowheads="1"/>
              </p:cNvSpPr>
              <p:nvPr/>
            </p:nvSpPr>
            <p:spPr bwMode="auto">
              <a:xfrm>
                <a:off x="4704" y="19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1" name="Oval 67">
                <a:extLst>
                  <a:ext uri="{FF2B5EF4-FFF2-40B4-BE49-F238E27FC236}">
                    <a16:creationId xmlns:a16="http://schemas.microsoft.com/office/drawing/2014/main" id="{55F02573-4B33-4EFF-97C3-9E8EB172A76C}"/>
                  </a:ext>
                </a:extLst>
              </p:cNvPr>
              <p:cNvSpPr>
                <a:spLocks noChangeArrowheads="1"/>
              </p:cNvSpPr>
              <p:nvPr/>
            </p:nvSpPr>
            <p:spPr bwMode="auto">
              <a:xfrm>
                <a:off x="4776" y="204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2" name="Oval 68">
                <a:extLst>
                  <a:ext uri="{FF2B5EF4-FFF2-40B4-BE49-F238E27FC236}">
                    <a16:creationId xmlns:a16="http://schemas.microsoft.com/office/drawing/2014/main" id="{AEF20F08-50E9-4E17-9122-B070470453F1}"/>
                  </a:ext>
                </a:extLst>
              </p:cNvPr>
              <p:cNvSpPr>
                <a:spLocks noChangeArrowheads="1"/>
              </p:cNvSpPr>
              <p:nvPr/>
            </p:nvSpPr>
            <p:spPr bwMode="auto">
              <a:xfrm>
                <a:off x="472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3" name="Oval 69">
                <a:extLst>
                  <a:ext uri="{FF2B5EF4-FFF2-40B4-BE49-F238E27FC236}">
                    <a16:creationId xmlns:a16="http://schemas.microsoft.com/office/drawing/2014/main" id="{A07DBCDA-8197-49B6-9414-18E08AB6F04C}"/>
                  </a:ext>
                </a:extLst>
              </p:cNvPr>
              <p:cNvSpPr>
                <a:spLocks noChangeArrowheads="1"/>
              </p:cNvSpPr>
              <p:nvPr/>
            </p:nvSpPr>
            <p:spPr bwMode="auto">
              <a:xfrm>
                <a:off x="48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4" name="Oval 70">
                <a:extLst>
                  <a:ext uri="{FF2B5EF4-FFF2-40B4-BE49-F238E27FC236}">
                    <a16:creationId xmlns:a16="http://schemas.microsoft.com/office/drawing/2014/main" id="{8A3A6E94-E64A-429F-8E0B-BB43EF53C304}"/>
                  </a:ext>
                </a:extLst>
              </p:cNvPr>
              <p:cNvSpPr>
                <a:spLocks noChangeArrowheads="1"/>
              </p:cNvSpPr>
              <p:nvPr/>
            </p:nvSpPr>
            <p:spPr bwMode="auto">
              <a:xfrm>
                <a:off x="4856"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5" name="Oval 71">
                <a:extLst>
                  <a:ext uri="{FF2B5EF4-FFF2-40B4-BE49-F238E27FC236}">
                    <a16:creationId xmlns:a16="http://schemas.microsoft.com/office/drawing/2014/main" id="{EF8B6B4D-1E43-47A0-B8DE-A1A4F03F8B5F}"/>
                  </a:ext>
                </a:extLst>
              </p:cNvPr>
              <p:cNvSpPr>
                <a:spLocks noChangeArrowheads="1"/>
              </p:cNvSpPr>
              <p:nvPr/>
            </p:nvSpPr>
            <p:spPr bwMode="auto">
              <a:xfrm>
                <a:off x="34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6" name="Oval 72">
                <a:extLst>
                  <a:ext uri="{FF2B5EF4-FFF2-40B4-BE49-F238E27FC236}">
                    <a16:creationId xmlns:a16="http://schemas.microsoft.com/office/drawing/2014/main" id="{36A9834B-6D25-473C-84E1-DD6DF18CF82A}"/>
                  </a:ext>
                </a:extLst>
              </p:cNvPr>
              <p:cNvSpPr>
                <a:spLocks noChangeArrowheads="1"/>
              </p:cNvSpPr>
              <p:nvPr/>
            </p:nvSpPr>
            <p:spPr bwMode="auto">
              <a:xfrm>
                <a:off x="423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7" name="Oval 73">
                <a:extLst>
                  <a:ext uri="{FF2B5EF4-FFF2-40B4-BE49-F238E27FC236}">
                    <a16:creationId xmlns:a16="http://schemas.microsoft.com/office/drawing/2014/main" id="{64D8B57F-D71E-4422-9E6A-FCC9D26761FC}"/>
                  </a:ext>
                </a:extLst>
              </p:cNvPr>
              <p:cNvSpPr>
                <a:spLocks noChangeArrowheads="1"/>
              </p:cNvSpPr>
              <p:nvPr/>
            </p:nvSpPr>
            <p:spPr bwMode="auto">
              <a:xfrm>
                <a:off x="376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8" name="Oval 74">
                <a:extLst>
                  <a:ext uri="{FF2B5EF4-FFF2-40B4-BE49-F238E27FC236}">
                    <a16:creationId xmlns:a16="http://schemas.microsoft.com/office/drawing/2014/main" id="{C2196578-22B6-42B3-9B0A-7F6B8A94E482}"/>
                  </a:ext>
                </a:extLst>
              </p:cNvPr>
              <p:cNvSpPr>
                <a:spLocks noChangeArrowheads="1"/>
              </p:cNvSpPr>
              <p:nvPr/>
            </p:nvSpPr>
            <p:spPr bwMode="auto">
              <a:xfrm>
                <a:off x="3528"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49" name="Oval 75">
                <a:extLst>
                  <a:ext uri="{FF2B5EF4-FFF2-40B4-BE49-F238E27FC236}">
                    <a16:creationId xmlns:a16="http://schemas.microsoft.com/office/drawing/2014/main" id="{EB41ED91-1E4E-4878-8916-D61301FD8479}"/>
                  </a:ext>
                </a:extLst>
              </p:cNvPr>
              <p:cNvSpPr>
                <a:spLocks noChangeArrowheads="1"/>
              </p:cNvSpPr>
              <p:nvPr/>
            </p:nvSpPr>
            <p:spPr bwMode="auto">
              <a:xfrm>
                <a:off x="4040"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0" name="Oval 76">
                <a:extLst>
                  <a:ext uri="{FF2B5EF4-FFF2-40B4-BE49-F238E27FC236}">
                    <a16:creationId xmlns:a16="http://schemas.microsoft.com/office/drawing/2014/main" id="{34658626-F2FA-4A04-A12F-025AC438443B}"/>
                  </a:ext>
                </a:extLst>
              </p:cNvPr>
              <p:cNvSpPr>
                <a:spLocks noChangeArrowheads="1"/>
              </p:cNvSpPr>
              <p:nvPr/>
            </p:nvSpPr>
            <p:spPr bwMode="auto">
              <a:xfrm>
                <a:off x="4144"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1" name="Oval 77">
                <a:extLst>
                  <a:ext uri="{FF2B5EF4-FFF2-40B4-BE49-F238E27FC236}">
                    <a16:creationId xmlns:a16="http://schemas.microsoft.com/office/drawing/2014/main" id="{CECF1443-B76E-43F3-9E61-11262A630711}"/>
                  </a:ext>
                </a:extLst>
              </p:cNvPr>
              <p:cNvSpPr>
                <a:spLocks noChangeArrowheads="1"/>
              </p:cNvSpPr>
              <p:nvPr/>
            </p:nvSpPr>
            <p:spPr bwMode="auto">
              <a:xfrm>
                <a:off x="3976" y="216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2" name="Oval 78">
                <a:extLst>
                  <a:ext uri="{FF2B5EF4-FFF2-40B4-BE49-F238E27FC236}">
                    <a16:creationId xmlns:a16="http://schemas.microsoft.com/office/drawing/2014/main" id="{8CC530E6-5079-4B2E-ABE3-EFA4EACF17C6}"/>
                  </a:ext>
                </a:extLst>
              </p:cNvPr>
              <p:cNvSpPr>
                <a:spLocks noChangeArrowheads="1"/>
              </p:cNvSpPr>
              <p:nvPr/>
            </p:nvSpPr>
            <p:spPr bwMode="auto">
              <a:xfrm>
                <a:off x="3848"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53" name="Oval 79">
                <a:extLst>
                  <a:ext uri="{FF2B5EF4-FFF2-40B4-BE49-F238E27FC236}">
                    <a16:creationId xmlns:a16="http://schemas.microsoft.com/office/drawing/2014/main" id="{AF15DA23-C840-41E9-B8B1-72C689B4D3C7}"/>
                  </a:ext>
                </a:extLst>
              </p:cNvPr>
              <p:cNvSpPr>
                <a:spLocks noChangeArrowheads="1"/>
              </p:cNvSpPr>
              <p:nvPr/>
            </p:nvSpPr>
            <p:spPr bwMode="auto">
              <a:xfrm>
                <a:off x="3592"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grpSp>
          <p:nvGrpSpPr>
            <p:cNvPr id="41013" name="Group 80">
              <a:extLst>
                <a:ext uri="{FF2B5EF4-FFF2-40B4-BE49-F238E27FC236}">
                  <a16:creationId xmlns:a16="http://schemas.microsoft.com/office/drawing/2014/main" id="{76F8B97D-79CC-4973-A888-618213AB813F}"/>
                </a:ext>
              </a:extLst>
            </p:cNvPr>
            <p:cNvGrpSpPr>
              <a:grpSpLocks/>
            </p:cNvGrpSpPr>
            <p:nvPr/>
          </p:nvGrpSpPr>
          <p:grpSpPr bwMode="auto">
            <a:xfrm>
              <a:off x="2720" y="1984"/>
              <a:ext cx="1040" cy="304"/>
              <a:chOff x="2720" y="1984"/>
              <a:chExt cx="1040" cy="304"/>
            </a:xfrm>
          </p:grpSpPr>
          <p:sp>
            <p:nvSpPr>
              <p:cNvPr id="41014" name="Oval 81">
                <a:extLst>
                  <a:ext uri="{FF2B5EF4-FFF2-40B4-BE49-F238E27FC236}">
                    <a16:creationId xmlns:a16="http://schemas.microsoft.com/office/drawing/2014/main" id="{9A364212-3827-455D-92A0-49EA00828B27}"/>
                  </a:ext>
                </a:extLst>
              </p:cNvPr>
              <p:cNvSpPr>
                <a:spLocks noChangeArrowheads="1"/>
              </p:cNvSpPr>
              <p:nvPr/>
            </p:nvSpPr>
            <p:spPr bwMode="auto">
              <a:xfrm>
                <a:off x="2856" y="208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5" name="Oval 82">
                <a:extLst>
                  <a:ext uri="{FF2B5EF4-FFF2-40B4-BE49-F238E27FC236}">
                    <a16:creationId xmlns:a16="http://schemas.microsoft.com/office/drawing/2014/main" id="{1A4C028D-22E1-436A-B9A9-5F69A50E5D6F}"/>
                  </a:ext>
                </a:extLst>
              </p:cNvPr>
              <p:cNvSpPr>
                <a:spLocks noChangeArrowheads="1"/>
              </p:cNvSpPr>
              <p:nvPr/>
            </p:nvSpPr>
            <p:spPr bwMode="auto">
              <a:xfrm>
                <a:off x="332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6" name="Oval 83">
                <a:extLst>
                  <a:ext uri="{FF2B5EF4-FFF2-40B4-BE49-F238E27FC236}">
                    <a16:creationId xmlns:a16="http://schemas.microsoft.com/office/drawing/2014/main" id="{63B777C6-664F-4658-B3F1-DFFE27844C3C}"/>
                  </a:ext>
                </a:extLst>
              </p:cNvPr>
              <p:cNvSpPr>
                <a:spLocks noChangeArrowheads="1"/>
              </p:cNvSpPr>
              <p:nvPr/>
            </p:nvSpPr>
            <p:spPr bwMode="auto">
              <a:xfrm>
                <a:off x="3064" y="203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7" name="Oval 84">
                <a:extLst>
                  <a:ext uri="{FF2B5EF4-FFF2-40B4-BE49-F238E27FC236}">
                    <a16:creationId xmlns:a16="http://schemas.microsoft.com/office/drawing/2014/main" id="{B75FBDEE-61BC-4A73-8579-82D6A4F29751}"/>
                  </a:ext>
                </a:extLst>
              </p:cNvPr>
              <p:cNvSpPr>
                <a:spLocks noChangeArrowheads="1"/>
              </p:cNvSpPr>
              <p:nvPr/>
            </p:nvSpPr>
            <p:spPr bwMode="auto">
              <a:xfrm>
                <a:off x="2984" y="204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8" name="Oval 85">
                <a:extLst>
                  <a:ext uri="{FF2B5EF4-FFF2-40B4-BE49-F238E27FC236}">
                    <a16:creationId xmlns:a16="http://schemas.microsoft.com/office/drawing/2014/main" id="{3184E5F7-F47F-4215-95C0-F4F0BA65B77E}"/>
                  </a:ext>
                </a:extLst>
              </p:cNvPr>
              <p:cNvSpPr>
                <a:spLocks noChangeArrowheads="1"/>
              </p:cNvSpPr>
              <p:nvPr/>
            </p:nvSpPr>
            <p:spPr bwMode="auto">
              <a:xfrm>
                <a:off x="3152"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19" name="Oval 86">
                <a:extLst>
                  <a:ext uri="{FF2B5EF4-FFF2-40B4-BE49-F238E27FC236}">
                    <a16:creationId xmlns:a16="http://schemas.microsoft.com/office/drawing/2014/main" id="{A8C28585-C1EB-4DDD-B72D-A93E28050AA1}"/>
                  </a:ext>
                </a:extLst>
              </p:cNvPr>
              <p:cNvSpPr>
                <a:spLocks noChangeArrowheads="1"/>
              </p:cNvSpPr>
              <p:nvPr/>
            </p:nvSpPr>
            <p:spPr bwMode="auto">
              <a:xfrm>
                <a:off x="3088" y="217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0" name="Oval 87">
                <a:extLst>
                  <a:ext uri="{FF2B5EF4-FFF2-40B4-BE49-F238E27FC236}">
                    <a16:creationId xmlns:a16="http://schemas.microsoft.com/office/drawing/2014/main" id="{DF4D93FA-A9A5-49A5-83D4-53E5078242AC}"/>
                  </a:ext>
                </a:extLst>
              </p:cNvPr>
              <p:cNvSpPr>
                <a:spLocks noChangeArrowheads="1"/>
              </p:cNvSpPr>
              <p:nvPr/>
            </p:nvSpPr>
            <p:spPr bwMode="auto">
              <a:xfrm>
                <a:off x="2944" y="212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1" name="Oval 88">
                <a:extLst>
                  <a:ext uri="{FF2B5EF4-FFF2-40B4-BE49-F238E27FC236}">
                    <a16:creationId xmlns:a16="http://schemas.microsoft.com/office/drawing/2014/main" id="{D6EE69D0-B62D-4B04-A036-82C66A9F6F10}"/>
                  </a:ext>
                </a:extLst>
              </p:cNvPr>
              <p:cNvSpPr>
                <a:spLocks noChangeArrowheads="1"/>
              </p:cNvSpPr>
              <p:nvPr/>
            </p:nvSpPr>
            <p:spPr bwMode="auto">
              <a:xfrm>
                <a:off x="3024" y="2136"/>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2" name="Oval 89">
                <a:extLst>
                  <a:ext uri="{FF2B5EF4-FFF2-40B4-BE49-F238E27FC236}">
                    <a16:creationId xmlns:a16="http://schemas.microsoft.com/office/drawing/2014/main" id="{8F331DB9-8233-4F7B-80D2-E0D7C510E24E}"/>
                  </a:ext>
                </a:extLst>
              </p:cNvPr>
              <p:cNvSpPr>
                <a:spLocks noChangeArrowheads="1"/>
              </p:cNvSpPr>
              <p:nvPr/>
            </p:nvSpPr>
            <p:spPr bwMode="auto">
              <a:xfrm>
                <a:off x="2984"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3" name="Oval 90">
                <a:extLst>
                  <a:ext uri="{FF2B5EF4-FFF2-40B4-BE49-F238E27FC236}">
                    <a16:creationId xmlns:a16="http://schemas.microsoft.com/office/drawing/2014/main" id="{9B7D3949-D6CF-4150-B214-852C42C1C4DF}"/>
                  </a:ext>
                </a:extLst>
              </p:cNvPr>
              <p:cNvSpPr>
                <a:spLocks noChangeArrowheads="1"/>
              </p:cNvSpPr>
              <p:nvPr/>
            </p:nvSpPr>
            <p:spPr bwMode="auto">
              <a:xfrm>
                <a:off x="2880" y="216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4" name="Oval 91">
                <a:extLst>
                  <a:ext uri="{FF2B5EF4-FFF2-40B4-BE49-F238E27FC236}">
                    <a16:creationId xmlns:a16="http://schemas.microsoft.com/office/drawing/2014/main" id="{0CBEDA1C-F576-4395-8116-EEACFEE4B5B9}"/>
                  </a:ext>
                </a:extLst>
              </p:cNvPr>
              <p:cNvSpPr>
                <a:spLocks noChangeArrowheads="1"/>
              </p:cNvSpPr>
              <p:nvPr/>
            </p:nvSpPr>
            <p:spPr bwMode="auto">
              <a:xfrm>
                <a:off x="2800"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5" name="Oval 92">
                <a:extLst>
                  <a:ext uri="{FF2B5EF4-FFF2-40B4-BE49-F238E27FC236}">
                    <a16:creationId xmlns:a16="http://schemas.microsoft.com/office/drawing/2014/main" id="{43A9B300-2058-43E2-88CC-1CD403DC6E74}"/>
                  </a:ext>
                </a:extLst>
              </p:cNvPr>
              <p:cNvSpPr>
                <a:spLocks noChangeArrowheads="1"/>
              </p:cNvSpPr>
              <p:nvPr/>
            </p:nvSpPr>
            <p:spPr bwMode="auto">
              <a:xfrm>
                <a:off x="2720" y="2192"/>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6" name="Oval 93">
                <a:extLst>
                  <a:ext uri="{FF2B5EF4-FFF2-40B4-BE49-F238E27FC236}">
                    <a16:creationId xmlns:a16="http://schemas.microsoft.com/office/drawing/2014/main" id="{BE6AB14C-1FFA-446B-82B0-A4DF57E3640B}"/>
                  </a:ext>
                </a:extLst>
              </p:cNvPr>
              <p:cNvSpPr>
                <a:spLocks noChangeArrowheads="1"/>
              </p:cNvSpPr>
              <p:nvPr/>
            </p:nvSpPr>
            <p:spPr bwMode="auto">
              <a:xfrm>
                <a:off x="2904" y="206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7" name="Oval 94">
                <a:extLst>
                  <a:ext uri="{FF2B5EF4-FFF2-40B4-BE49-F238E27FC236}">
                    <a16:creationId xmlns:a16="http://schemas.microsoft.com/office/drawing/2014/main" id="{A2CE7068-0D3D-4BF6-8B44-00B3A983E5A6}"/>
                  </a:ext>
                </a:extLst>
              </p:cNvPr>
              <p:cNvSpPr>
                <a:spLocks noChangeArrowheads="1"/>
              </p:cNvSpPr>
              <p:nvPr/>
            </p:nvSpPr>
            <p:spPr bwMode="auto">
              <a:xfrm>
                <a:off x="3232"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8" name="Oval 95">
                <a:extLst>
                  <a:ext uri="{FF2B5EF4-FFF2-40B4-BE49-F238E27FC236}">
                    <a16:creationId xmlns:a16="http://schemas.microsoft.com/office/drawing/2014/main" id="{6A4EF74B-8AFD-4F16-B2BF-70F56249FB59}"/>
                  </a:ext>
                </a:extLst>
              </p:cNvPr>
              <p:cNvSpPr>
                <a:spLocks noChangeArrowheads="1"/>
              </p:cNvSpPr>
              <p:nvPr/>
            </p:nvSpPr>
            <p:spPr bwMode="auto">
              <a:xfrm>
                <a:off x="2960" y="19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29" name="Oval 96">
                <a:extLst>
                  <a:ext uri="{FF2B5EF4-FFF2-40B4-BE49-F238E27FC236}">
                    <a16:creationId xmlns:a16="http://schemas.microsoft.com/office/drawing/2014/main" id="{BA04C559-2A59-4044-87C9-C19742BC4DB6}"/>
                  </a:ext>
                </a:extLst>
              </p:cNvPr>
              <p:cNvSpPr>
                <a:spLocks noChangeArrowheads="1"/>
              </p:cNvSpPr>
              <p:nvPr/>
            </p:nvSpPr>
            <p:spPr bwMode="auto">
              <a:xfrm>
                <a:off x="3216" y="2008"/>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0" name="Oval 97">
                <a:extLst>
                  <a:ext uri="{FF2B5EF4-FFF2-40B4-BE49-F238E27FC236}">
                    <a16:creationId xmlns:a16="http://schemas.microsoft.com/office/drawing/2014/main" id="{6C3FBD3E-9370-4882-B500-AC3B13F6E02C}"/>
                  </a:ext>
                </a:extLst>
              </p:cNvPr>
              <p:cNvSpPr>
                <a:spLocks noChangeArrowheads="1"/>
              </p:cNvSpPr>
              <p:nvPr/>
            </p:nvSpPr>
            <p:spPr bwMode="auto">
              <a:xfrm>
                <a:off x="3416" y="212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1" name="Oval 98">
                <a:extLst>
                  <a:ext uri="{FF2B5EF4-FFF2-40B4-BE49-F238E27FC236}">
                    <a16:creationId xmlns:a16="http://schemas.microsoft.com/office/drawing/2014/main" id="{81B6C8AA-96EB-4A55-9907-7160C82088AC}"/>
                  </a:ext>
                </a:extLst>
              </p:cNvPr>
              <p:cNvSpPr>
                <a:spLocks noChangeArrowheads="1"/>
              </p:cNvSpPr>
              <p:nvPr/>
            </p:nvSpPr>
            <p:spPr bwMode="auto">
              <a:xfrm>
                <a:off x="3264" y="210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2" name="Oval 99">
                <a:extLst>
                  <a:ext uri="{FF2B5EF4-FFF2-40B4-BE49-F238E27FC236}">
                    <a16:creationId xmlns:a16="http://schemas.microsoft.com/office/drawing/2014/main" id="{F384E787-F9A2-43B6-95DC-7CEBF05FC031}"/>
                  </a:ext>
                </a:extLst>
              </p:cNvPr>
              <p:cNvSpPr>
                <a:spLocks noChangeArrowheads="1"/>
              </p:cNvSpPr>
              <p:nvPr/>
            </p:nvSpPr>
            <p:spPr bwMode="auto">
              <a:xfrm>
                <a:off x="3680" y="2200"/>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33" name="Oval 100">
                <a:extLst>
                  <a:ext uri="{FF2B5EF4-FFF2-40B4-BE49-F238E27FC236}">
                    <a16:creationId xmlns:a16="http://schemas.microsoft.com/office/drawing/2014/main" id="{FB8D43D8-9D7B-4924-BC0C-FD7E52DD6C06}"/>
                  </a:ext>
                </a:extLst>
              </p:cNvPr>
              <p:cNvSpPr>
                <a:spLocks noChangeArrowheads="1"/>
              </p:cNvSpPr>
              <p:nvPr/>
            </p:nvSpPr>
            <p:spPr bwMode="auto">
              <a:xfrm>
                <a:off x="3384" y="2184"/>
                <a:ext cx="80" cy="88"/>
              </a:xfrm>
              <a:prstGeom prst="ellipse">
                <a:avLst/>
              </a:prstGeom>
              <a:gradFill rotWithShape="1">
                <a:gsLst>
                  <a:gs pos="0">
                    <a:schemeClr val="bg2"/>
                  </a:gs>
                  <a:gs pos="100000">
                    <a:srgbClr val="800000"/>
                  </a:gs>
                </a:gsLst>
                <a:path path="shape">
                  <a:fillToRect l="50000" t="50000" r="50000" b="50000"/>
                </a:path>
              </a:gra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grpSp>
      <p:grpSp>
        <p:nvGrpSpPr>
          <p:cNvPr id="49253" name="Group 101">
            <a:extLst>
              <a:ext uri="{FF2B5EF4-FFF2-40B4-BE49-F238E27FC236}">
                <a16:creationId xmlns:a16="http://schemas.microsoft.com/office/drawing/2014/main" id="{940DE2A8-1909-4A39-A9F1-E656ED712121}"/>
              </a:ext>
            </a:extLst>
          </p:cNvPr>
          <p:cNvGrpSpPr>
            <a:grpSpLocks/>
          </p:cNvGrpSpPr>
          <p:nvPr/>
        </p:nvGrpSpPr>
        <p:grpSpPr bwMode="auto">
          <a:xfrm>
            <a:off x="5264150" y="2536825"/>
            <a:ext cx="3578225" cy="4016375"/>
            <a:chOff x="3316" y="1694"/>
            <a:chExt cx="2254" cy="2530"/>
          </a:xfrm>
        </p:grpSpPr>
        <p:sp>
          <p:nvSpPr>
            <p:cNvPr id="40990" name="Line 102">
              <a:extLst>
                <a:ext uri="{FF2B5EF4-FFF2-40B4-BE49-F238E27FC236}">
                  <a16:creationId xmlns:a16="http://schemas.microsoft.com/office/drawing/2014/main" id="{4E8DEEBA-7F3C-47B0-8C7C-35C4F0AEFD4A}"/>
                </a:ext>
              </a:extLst>
            </p:cNvPr>
            <p:cNvSpPr>
              <a:spLocks noChangeShapeType="1"/>
            </p:cNvSpPr>
            <p:nvPr/>
          </p:nvSpPr>
          <p:spPr bwMode="auto">
            <a:xfrm flipH="1">
              <a:off x="3570" y="3828"/>
              <a:ext cx="210"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1" name="Line 103">
              <a:extLst>
                <a:ext uri="{FF2B5EF4-FFF2-40B4-BE49-F238E27FC236}">
                  <a16:creationId xmlns:a16="http://schemas.microsoft.com/office/drawing/2014/main" id="{22DE4984-E0CD-4D8B-A30D-89CD5D0F7E4C}"/>
                </a:ext>
              </a:extLst>
            </p:cNvPr>
            <p:cNvSpPr>
              <a:spLocks noChangeShapeType="1"/>
            </p:cNvSpPr>
            <p:nvPr/>
          </p:nvSpPr>
          <p:spPr bwMode="auto">
            <a:xfrm flipH="1" flipV="1">
              <a:off x="3316" y="1792"/>
              <a:ext cx="60" cy="16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2" name="Line 104">
              <a:extLst>
                <a:ext uri="{FF2B5EF4-FFF2-40B4-BE49-F238E27FC236}">
                  <a16:creationId xmlns:a16="http://schemas.microsoft.com/office/drawing/2014/main" id="{B04AC42D-A817-4D06-A12B-50582597B8AE}"/>
                </a:ext>
              </a:extLst>
            </p:cNvPr>
            <p:cNvSpPr>
              <a:spLocks noChangeShapeType="1"/>
            </p:cNvSpPr>
            <p:nvPr/>
          </p:nvSpPr>
          <p:spPr bwMode="auto">
            <a:xfrm flipH="1" flipV="1">
              <a:off x="3536" y="1724"/>
              <a:ext cx="48" cy="18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3" name="Line 105">
              <a:extLst>
                <a:ext uri="{FF2B5EF4-FFF2-40B4-BE49-F238E27FC236}">
                  <a16:creationId xmlns:a16="http://schemas.microsoft.com/office/drawing/2014/main" id="{FF484EE9-CD6D-478B-A387-14386BEAEBF9}"/>
                </a:ext>
              </a:extLst>
            </p:cNvPr>
            <p:cNvSpPr>
              <a:spLocks noChangeShapeType="1"/>
            </p:cNvSpPr>
            <p:nvPr/>
          </p:nvSpPr>
          <p:spPr bwMode="auto">
            <a:xfrm flipV="1">
              <a:off x="4260" y="1764"/>
              <a:ext cx="10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4" name="Line 106">
              <a:extLst>
                <a:ext uri="{FF2B5EF4-FFF2-40B4-BE49-F238E27FC236}">
                  <a16:creationId xmlns:a16="http://schemas.microsoft.com/office/drawing/2014/main" id="{6400E2E8-D5EA-427B-B402-FD1C6BDB46F5}"/>
                </a:ext>
              </a:extLst>
            </p:cNvPr>
            <p:cNvSpPr>
              <a:spLocks noChangeShapeType="1"/>
            </p:cNvSpPr>
            <p:nvPr/>
          </p:nvSpPr>
          <p:spPr bwMode="auto">
            <a:xfrm flipV="1">
              <a:off x="4078" y="1696"/>
              <a:ext cx="4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5" name="Line 107">
              <a:extLst>
                <a:ext uri="{FF2B5EF4-FFF2-40B4-BE49-F238E27FC236}">
                  <a16:creationId xmlns:a16="http://schemas.microsoft.com/office/drawing/2014/main" id="{34130E28-A2B3-4B4E-BB99-2A29FB794DC7}"/>
                </a:ext>
              </a:extLst>
            </p:cNvPr>
            <p:cNvSpPr>
              <a:spLocks noChangeShapeType="1"/>
            </p:cNvSpPr>
            <p:nvPr/>
          </p:nvSpPr>
          <p:spPr bwMode="auto">
            <a:xfrm flipV="1">
              <a:off x="3836" y="1694"/>
              <a:ext cx="6" cy="19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6" name="Line 108">
              <a:extLst>
                <a:ext uri="{FF2B5EF4-FFF2-40B4-BE49-F238E27FC236}">
                  <a16:creationId xmlns:a16="http://schemas.microsoft.com/office/drawing/2014/main" id="{89E9CA26-847B-42ED-A65D-7202B7C57E3B}"/>
                </a:ext>
              </a:extLst>
            </p:cNvPr>
            <p:cNvSpPr>
              <a:spLocks noChangeShapeType="1"/>
            </p:cNvSpPr>
            <p:nvPr/>
          </p:nvSpPr>
          <p:spPr bwMode="auto">
            <a:xfrm flipH="1">
              <a:off x="3832" y="3928"/>
              <a:ext cx="138" cy="18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7" name="Line 109">
              <a:extLst>
                <a:ext uri="{FF2B5EF4-FFF2-40B4-BE49-F238E27FC236}">
                  <a16:creationId xmlns:a16="http://schemas.microsoft.com/office/drawing/2014/main" id="{B4F401EA-2194-4B30-AE30-4570F91903D9}"/>
                </a:ext>
              </a:extLst>
            </p:cNvPr>
            <p:cNvSpPr>
              <a:spLocks noChangeShapeType="1"/>
            </p:cNvSpPr>
            <p:nvPr/>
          </p:nvSpPr>
          <p:spPr bwMode="auto">
            <a:xfrm flipH="1">
              <a:off x="4160" y="3968"/>
              <a:ext cx="72"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8" name="Line 110">
              <a:extLst>
                <a:ext uri="{FF2B5EF4-FFF2-40B4-BE49-F238E27FC236}">
                  <a16:creationId xmlns:a16="http://schemas.microsoft.com/office/drawing/2014/main" id="{3AC26515-A84A-495D-B9E8-E01DAF291EF7}"/>
                </a:ext>
              </a:extLst>
            </p:cNvPr>
            <p:cNvSpPr>
              <a:spLocks noChangeShapeType="1"/>
            </p:cNvSpPr>
            <p:nvPr/>
          </p:nvSpPr>
          <p:spPr bwMode="auto">
            <a:xfrm>
              <a:off x="4488" y="3990"/>
              <a:ext cx="48" cy="23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99" name="Line 111">
              <a:extLst>
                <a:ext uri="{FF2B5EF4-FFF2-40B4-BE49-F238E27FC236}">
                  <a16:creationId xmlns:a16="http://schemas.microsoft.com/office/drawing/2014/main" id="{6A4C8732-7C61-4B84-8368-E39E610918E0}"/>
                </a:ext>
              </a:extLst>
            </p:cNvPr>
            <p:cNvSpPr>
              <a:spLocks noChangeShapeType="1"/>
            </p:cNvSpPr>
            <p:nvPr/>
          </p:nvSpPr>
          <p:spPr bwMode="auto">
            <a:xfrm flipH="1">
              <a:off x="3406" y="3670"/>
              <a:ext cx="222" cy="84"/>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0" name="Line 112">
              <a:extLst>
                <a:ext uri="{FF2B5EF4-FFF2-40B4-BE49-F238E27FC236}">
                  <a16:creationId xmlns:a16="http://schemas.microsoft.com/office/drawing/2014/main" id="{A03331BC-E6DA-4ECC-B1FF-C04C00A2685B}"/>
                </a:ext>
              </a:extLst>
            </p:cNvPr>
            <p:cNvSpPr>
              <a:spLocks noChangeShapeType="1"/>
            </p:cNvSpPr>
            <p:nvPr/>
          </p:nvSpPr>
          <p:spPr bwMode="auto">
            <a:xfrm>
              <a:off x="5354" y="3602"/>
              <a:ext cx="216" cy="4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1" name="Line 113">
              <a:extLst>
                <a:ext uri="{FF2B5EF4-FFF2-40B4-BE49-F238E27FC236}">
                  <a16:creationId xmlns:a16="http://schemas.microsoft.com/office/drawing/2014/main" id="{1F117309-A301-4292-95CB-9CF48509D6C0}"/>
                </a:ext>
              </a:extLst>
            </p:cNvPr>
            <p:cNvSpPr>
              <a:spLocks noChangeShapeType="1"/>
            </p:cNvSpPr>
            <p:nvPr/>
          </p:nvSpPr>
          <p:spPr bwMode="auto">
            <a:xfrm>
              <a:off x="5226" y="3726"/>
              <a:ext cx="198" cy="126"/>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2" name="Line 114">
              <a:extLst>
                <a:ext uri="{FF2B5EF4-FFF2-40B4-BE49-F238E27FC236}">
                  <a16:creationId xmlns:a16="http://schemas.microsoft.com/office/drawing/2014/main" id="{A24DF4D5-A4A2-4C04-BCAF-E919BA6EE138}"/>
                </a:ext>
              </a:extLst>
            </p:cNvPr>
            <p:cNvSpPr>
              <a:spLocks noChangeShapeType="1"/>
            </p:cNvSpPr>
            <p:nvPr/>
          </p:nvSpPr>
          <p:spPr bwMode="auto">
            <a:xfrm>
              <a:off x="4762" y="3940"/>
              <a:ext cx="102" cy="22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1003" name="Line 115">
              <a:extLst>
                <a:ext uri="{FF2B5EF4-FFF2-40B4-BE49-F238E27FC236}">
                  <a16:creationId xmlns:a16="http://schemas.microsoft.com/office/drawing/2014/main" id="{DE0228DA-7A76-494B-B189-A83EDDB2CDC5}"/>
                </a:ext>
              </a:extLst>
            </p:cNvPr>
            <p:cNvSpPr>
              <a:spLocks noChangeShapeType="1"/>
            </p:cNvSpPr>
            <p:nvPr/>
          </p:nvSpPr>
          <p:spPr bwMode="auto">
            <a:xfrm>
              <a:off x="5018" y="3848"/>
              <a:ext cx="168" cy="198"/>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9268" name="Text Box 116">
            <a:extLst>
              <a:ext uri="{FF2B5EF4-FFF2-40B4-BE49-F238E27FC236}">
                <a16:creationId xmlns:a16="http://schemas.microsoft.com/office/drawing/2014/main" id="{F0229C76-DBEA-4A56-A122-41F69FB7DE9E}"/>
              </a:ext>
            </a:extLst>
          </p:cNvPr>
          <p:cNvSpPr txBox="1">
            <a:spLocks noChangeArrowheads="1"/>
          </p:cNvSpPr>
          <p:nvPr/>
        </p:nvSpPr>
        <p:spPr bwMode="auto">
          <a:xfrm>
            <a:off x="3505200" y="1598613"/>
            <a:ext cx="1866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BE" altLang="nl-NL" sz="18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rPr>
              <a:t>Sphincter de l'œsophage bloqué</a:t>
            </a:r>
            <a:endParaRPr kumimoji="0" lang="fr-FR" altLang="nl-NL" sz="18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pic>
        <p:nvPicPr>
          <p:cNvPr id="49270" name="Picture 118" descr="bloat">
            <a:extLst>
              <a:ext uri="{FF2B5EF4-FFF2-40B4-BE49-F238E27FC236}">
                <a16:creationId xmlns:a16="http://schemas.microsoft.com/office/drawing/2014/main" id="{61A03EAB-B246-455E-8175-2AFC2660B7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5977" y="1390650"/>
            <a:ext cx="18002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271" name="Group 119">
            <a:extLst>
              <a:ext uri="{FF2B5EF4-FFF2-40B4-BE49-F238E27FC236}">
                <a16:creationId xmlns:a16="http://schemas.microsoft.com/office/drawing/2014/main" id="{81710677-8CFB-45B0-8C0A-77D309981D34}"/>
              </a:ext>
            </a:extLst>
          </p:cNvPr>
          <p:cNvGrpSpPr>
            <a:grpSpLocks/>
          </p:cNvGrpSpPr>
          <p:nvPr/>
        </p:nvGrpSpPr>
        <p:grpSpPr bwMode="auto">
          <a:xfrm>
            <a:off x="3086100" y="2286000"/>
            <a:ext cx="4533900" cy="1219200"/>
            <a:chOff x="1944" y="1536"/>
            <a:chExt cx="2856" cy="768"/>
          </a:xfrm>
        </p:grpSpPr>
        <p:sp>
          <p:nvSpPr>
            <p:cNvPr id="40975" name="Line 120">
              <a:extLst>
                <a:ext uri="{FF2B5EF4-FFF2-40B4-BE49-F238E27FC236}">
                  <a16:creationId xmlns:a16="http://schemas.microsoft.com/office/drawing/2014/main" id="{036FFEA7-EDD8-44E2-A1C5-6F22377E1CA4}"/>
                </a:ext>
              </a:extLst>
            </p:cNvPr>
            <p:cNvSpPr>
              <a:spLocks noChangeShapeType="1"/>
            </p:cNvSpPr>
            <p:nvPr/>
          </p:nvSpPr>
          <p:spPr bwMode="auto">
            <a:xfrm flipH="1" flipV="1">
              <a:off x="4552" y="1960"/>
              <a:ext cx="248" cy="216"/>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6" name="Line 121">
              <a:extLst>
                <a:ext uri="{FF2B5EF4-FFF2-40B4-BE49-F238E27FC236}">
                  <a16:creationId xmlns:a16="http://schemas.microsoft.com/office/drawing/2014/main" id="{F81BFE06-B489-453E-A723-9393338E6771}"/>
                </a:ext>
              </a:extLst>
            </p:cNvPr>
            <p:cNvSpPr>
              <a:spLocks noChangeShapeType="1"/>
            </p:cNvSpPr>
            <p:nvPr/>
          </p:nvSpPr>
          <p:spPr bwMode="auto">
            <a:xfrm flipH="1">
              <a:off x="2664" y="2144"/>
              <a:ext cx="208" cy="160"/>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7" name="Line 122">
              <a:extLst>
                <a:ext uri="{FF2B5EF4-FFF2-40B4-BE49-F238E27FC236}">
                  <a16:creationId xmlns:a16="http://schemas.microsoft.com/office/drawing/2014/main" id="{FDA653A7-52FF-4062-81C8-D511038AEE7E}"/>
                </a:ext>
              </a:extLst>
            </p:cNvPr>
            <p:cNvSpPr>
              <a:spLocks noChangeShapeType="1"/>
            </p:cNvSpPr>
            <p:nvPr/>
          </p:nvSpPr>
          <p:spPr bwMode="auto">
            <a:xfrm flipH="1">
              <a:off x="2928" y="1936"/>
              <a:ext cx="256" cy="18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8" name="Line 123">
              <a:extLst>
                <a:ext uri="{FF2B5EF4-FFF2-40B4-BE49-F238E27FC236}">
                  <a16:creationId xmlns:a16="http://schemas.microsoft.com/office/drawing/2014/main" id="{3B24DDF1-E2A3-4666-B636-011724728663}"/>
                </a:ext>
              </a:extLst>
            </p:cNvPr>
            <p:cNvSpPr>
              <a:spLocks noChangeShapeType="1"/>
            </p:cNvSpPr>
            <p:nvPr/>
          </p:nvSpPr>
          <p:spPr bwMode="auto">
            <a:xfrm flipH="1">
              <a:off x="3216" y="1768"/>
              <a:ext cx="368" cy="12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9" name="Line 124">
              <a:extLst>
                <a:ext uri="{FF2B5EF4-FFF2-40B4-BE49-F238E27FC236}">
                  <a16:creationId xmlns:a16="http://schemas.microsoft.com/office/drawing/2014/main" id="{90C66CD3-9105-485F-93A8-EFE0F95F1D13}"/>
                </a:ext>
              </a:extLst>
            </p:cNvPr>
            <p:cNvSpPr>
              <a:spLocks noChangeShapeType="1"/>
            </p:cNvSpPr>
            <p:nvPr/>
          </p:nvSpPr>
          <p:spPr bwMode="auto">
            <a:xfrm flipH="1" flipV="1">
              <a:off x="3648" y="1760"/>
              <a:ext cx="464"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0" name="Line 125">
              <a:extLst>
                <a:ext uri="{FF2B5EF4-FFF2-40B4-BE49-F238E27FC236}">
                  <a16:creationId xmlns:a16="http://schemas.microsoft.com/office/drawing/2014/main" id="{127211C5-90C0-4554-83C7-2FBBEFED0437}"/>
                </a:ext>
              </a:extLst>
            </p:cNvPr>
            <p:cNvSpPr>
              <a:spLocks noChangeShapeType="1"/>
            </p:cNvSpPr>
            <p:nvPr/>
          </p:nvSpPr>
          <p:spPr bwMode="auto">
            <a:xfrm flipH="1" flipV="1">
              <a:off x="4168" y="1768"/>
              <a:ext cx="368" cy="16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1" name="Line 126">
              <a:extLst>
                <a:ext uri="{FF2B5EF4-FFF2-40B4-BE49-F238E27FC236}">
                  <a16:creationId xmlns:a16="http://schemas.microsoft.com/office/drawing/2014/main" id="{4D18D4A4-AA2B-4DC6-9643-8D90D42DBCEE}"/>
                </a:ext>
              </a:extLst>
            </p:cNvPr>
            <p:cNvSpPr>
              <a:spLocks noChangeShapeType="1"/>
            </p:cNvSpPr>
            <p:nvPr/>
          </p:nvSpPr>
          <p:spPr bwMode="auto">
            <a:xfrm flipH="1" flipV="1">
              <a:off x="1944" y="1536"/>
              <a:ext cx="640" cy="744"/>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2" name="Line 127">
              <a:extLst>
                <a:ext uri="{FF2B5EF4-FFF2-40B4-BE49-F238E27FC236}">
                  <a16:creationId xmlns:a16="http://schemas.microsoft.com/office/drawing/2014/main" id="{AA19E043-7DF0-458A-9B29-9EBA9784BA3C}"/>
                </a:ext>
              </a:extLst>
            </p:cNvPr>
            <p:cNvSpPr>
              <a:spLocks noChangeShapeType="1"/>
            </p:cNvSpPr>
            <p:nvPr/>
          </p:nvSpPr>
          <p:spPr bwMode="auto">
            <a:xfrm flipH="1" flipV="1">
              <a:off x="3016" y="2152"/>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3" name="Line 128">
              <a:extLst>
                <a:ext uri="{FF2B5EF4-FFF2-40B4-BE49-F238E27FC236}">
                  <a16:creationId xmlns:a16="http://schemas.microsoft.com/office/drawing/2014/main" id="{9E8C6F15-F097-471D-B883-70A6503D5BEF}"/>
                </a:ext>
              </a:extLst>
            </p:cNvPr>
            <p:cNvSpPr>
              <a:spLocks noChangeShapeType="1"/>
            </p:cNvSpPr>
            <p:nvPr/>
          </p:nvSpPr>
          <p:spPr bwMode="auto">
            <a:xfrm flipH="1" flipV="1">
              <a:off x="3424"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4" name="Line 129">
              <a:extLst>
                <a:ext uri="{FF2B5EF4-FFF2-40B4-BE49-F238E27FC236}">
                  <a16:creationId xmlns:a16="http://schemas.microsoft.com/office/drawing/2014/main" id="{4C647609-DF9B-4043-AA12-AA7A1DBA0342}"/>
                </a:ext>
              </a:extLst>
            </p:cNvPr>
            <p:cNvSpPr>
              <a:spLocks noChangeShapeType="1"/>
            </p:cNvSpPr>
            <p:nvPr/>
          </p:nvSpPr>
          <p:spPr bwMode="auto">
            <a:xfrm flipH="1" flipV="1">
              <a:off x="3832" y="2136"/>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5" name="Line 130">
              <a:extLst>
                <a:ext uri="{FF2B5EF4-FFF2-40B4-BE49-F238E27FC236}">
                  <a16:creationId xmlns:a16="http://schemas.microsoft.com/office/drawing/2014/main" id="{5373CEA8-0710-4B14-A7B4-A565424E1A0D}"/>
                </a:ext>
              </a:extLst>
            </p:cNvPr>
            <p:cNvSpPr>
              <a:spLocks noChangeShapeType="1"/>
            </p:cNvSpPr>
            <p:nvPr/>
          </p:nvSpPr>
          <p:spPr bwMode="auto">
            <a:xfrm flipH="1" flipV="1">
              <a:off x="4296" y="2128"/>
              <a:ext cx="200" cy="8"/>
            </a:xfrm>
            <a:prstGeom prst="line">
              <a:avLst/>
            </a:prstGeom>
            <a:noFill/>
            <a:ln w="50800">
              <a:solidFill>
                <a:srgbClr val="993366"/>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6" name="Line 131">
              <a:extLst>
                <a:ext uri="{FF2B5EF4-FFF2-40B4-BE49-F238E27FC236}">
                  <a16:creationId xmlns:a16="http://schemas.microsoft.com/office/drawing/2014/main" id="{89A028C5-CD78-4B4E-9BA4-A4A629E7BA64}"/>
                </a:ext>
              </a:extLst>
            </p:cNvPr>
            <p:cNvSpPr>
              <a:spLocks noChangeShapeType="1"/>
            </p:cNvSpPr>
            <p:nvPr/>
          </p:nvSpPr>
          <p:spPr bwMode="auto">
            <a:xfrm>
              <a:off x="4485" y="2145"/>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7" name="Line 132">
              <a:extLst>
                <a:ext uri="{FF2B5EF4-FFF2-40B4-BE49-F238E27FC236}">
                  <a16:creationId xmlns:a16="http://schemas.microsoft.com/office/drawing/2014/main" id="{38199E44-1E9C-47B9-8792-A8492D6F4714}"/>
                </a:ext>
              </a:extLst>
            </p:cNvPr>
            <p:cNvSpPr>
              <a:spLocks noChangeShapeType="1"/>
            </p:cNvSpPr>
            <p:nvPr/>
          </p:nvSpPr>
          <p:spPr bwMode="auto">
            <a:xfrm>
              <a:off x="4020" y="2143"/>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8" name="Line 133">
              <a:extLst>
                <a:ext uri="{FF2B5EF4-FFF2-40B4-BE49-F238E27FC236}">
                  <a16:creationId xmlns:a16="http://schemas.microsoft.com/office/drawing/2014/main" id="{323A5990-D509-4E23-9AC5-F947A0CB8C42}"/>
                </a:ext>
              </a:extLst>
            </p:cNvPr>
            <p:cNvSpPr>
              <a:spLocks noChangeShapeType="1"/>
            </p:cNvSpPr>
            <p:nvPr/>
          </p:nvSpPr>
          <p:spPr bwMode="auto">
            <a:xfrm>
              <a:off x="3626" y="2130"/>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89" name="Line 134">
              <a:extLst>
                <a:ext uri="{FF2B5EF4-FFF2-40B4-BE49-F238E27FC236}">
                  <a16:creationId xmlns:a16="http://schemas.microsoft.com/office/drawing/2014/main" id="{ABFC1B2E-DDB2-4065-9BB5-FFC0E0E9441C}"/>
                </a:ext>
              </a:extLst>
            </p:cNvPr>
            <p:cNvSpPr>
              <a:spLocks noChangeShapeType="1"/>
            </p:cNvSpPr>
            <p:nvPr/>
          </p:nvSpPr>
          <p:spPr bwMode="auto">
            <a:xfrm>
              <a:off x="3214" y="2142"/>
              <a:ext cx="0" cy="120"/>
            </a:xfrm>
            <a:prstGeom prst="line">
              <a:avLst/>
            </a:prstGeom>
            <a:noFill/>
            <a:ln w="50800">
              <a:solidFill>
                <a:srgbClr val="993366"/>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grpSp>
      <p:sp>
        <p:nvSpPr>
          <p:cNvPr id="40973" name="Text Box 135">
            <a:extLst>
              <a:ext uri="{FF2B5EF4-FFF2-40B4-BE49-F238E27FC236}">
                <a16:creationId xmlns:a16="http://schemas.microsoft.com/office/drawing/2014/main" id="{E5D7FABE-B321-49D4-8864-ACC018601BB8}"/>
              </a:ext>
            </a:extLst>
          </p:cNvPr>
          <p:cNvSpPr txBox="1">
            <a:spLocks noChangeArrowheads="1"/>
          </p:cNvSpPr>
          <p:nvPr/>
        </p:nvSpPr>
        <p:spPr bwMode="auto">
          <a:xfrm>
            <a:off x="5927725" y="801688"/>
            <a:ext cx="27590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Calibri"/>
              <a:ea typeface="MS PGothic" panose="020B0600070205080204" pitchFamily="34" charset="-128"/>
              <a:cs typeface="+mn-cs"/>
            </a:endParaRPr>
          </a:p>
        </p:txBody>
      </p:sp>
      <p:sp>
        <p:nvSpPr>
          <p:cNvPr id="40974" name="Rectangle 136">
            <a:extLst>
              <a:ext uri="{FF2B5EF4-FFF2-40B4-BE49-F238E27FC236}">
                <a16:creationId xmlns:a16="http://schemas.microsoft.com/office/drawing/2014/main" id="{ADEBF084-E715-47B9-AC21-66B0E02820D5}"/>
              </a:ext>
            </a:extLst>
          </p:cNvPr>
          <p:cNvSpPr>
            <a:spLocks noChangeArrowheads="1"/>
          </p:cNvSpPr>
          <p:nvPr/>
        </p:nvSpPr>
        <p:spPr bwMode="auto">
          <a:xfrm>
            <a:off x="736864" y="332618"/>
            <a:ext cx="6984736"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Météorisation</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chez les bovins (et les ovins)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Faible incidence : &lt; 0,8 % par année</a:t>
            </a:r>
          </a:p>
        </p:txBody>
      </p:sp>
      <p:sp>
        <p:nvSpPr>
          <p:cNvPr id="2" name="Titel 1"/>
          <p:cNvSpPr>
            <a:spLocks noGrp="1"/>
          </p:cNvSpPr>
          <p:nvPr>
            <p:ph type="title"/>
          </p:nvPr>
        </p:nvSpPr>
        <p:spPr/>
        <p:txBody>
          <a:bodyPr/>
          <a:lstStyle/>
          <a:p>
            <a:endParaRPr lang="nl-NL" dirty="0">
              <a:latin typeface="+mn-lt"/>
            </a:endParaRPr>
          </a:p>
        </p:txBody>
      </p:sp>
    </p:spTree>
    <p:extLst>
      <p:ext uri="{BB962C8B-B14F-4D97-AF65-F5344CB8AC3E}">
        <p14:creationId xmlns:p14="http://schemas.microsoft.com/office/powerpoint/2010/main" val="282277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9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9271"/>
                                        </p:tgtEl>
                                        <p:attrNameLst>
                                          <p:attrName>style.visibility</p:attrName>
                                        </p:attrNameLst>
                                      </p:cBhvr>
                                      <p:to>
                                        <p:strVal val="visible"/>
                                      </p:to>
                                    </p:set>
                                    <p:animEffect transition="in" filter="fade">
                                      <p:cBhvr>
                                        <p:cTn id="9" dur="2000"/>
                                        <p:tgtEl>
                                          <p:spTgt spid="4927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9193"/>
                                        </p:tgtEl>
                                        <p:attrNameLst>
                                          <p:attrName>style.visibility</p:attrName>
                                        </p:attrNameLst>
                                      </p:cBhvr>
                                      <p:to>
                                        <p:strVal val="visible"/>
                                      </p:to>
                                    </p:set>
                                    <p:animEffect transition="in" filter="fade">
                                      <p:cBhvr>
                                        <p:cTn id="14" dur="2000"/>
                                        <p:tgtEl>
                                          <p:spTgt spid="49193"/>
                                        </p:tgtEl>
                                      </p:cBhvr>
                                    </p:animEffect>
                                  </p:childTnLst>
                                </p:cTn>
                              </p:par>
                              <p:par>
                                <p:cTn id="15" presetID="10" presetClass="exit" presetSubtype="0" fill="hold" nodeType="withEffect">
                                  <p:stCondLst>
                                    <p:cond delay="0"/>
                                  </p:stCondLst>
                                  <p:childTnLst>
                                    <p:animEffect transition="out" filter="fade">
                                      <p:cBhvr>
                                        <p:cTn id="16" dur="2000"/>
                                        <p:tgtEl>
                                          <p:spTgt spid="49271"/>
                                        </p:tgtEl>
                                      </p:cBhvr>
                                    </p:animEffect>
                                    <p:set>
                                      <p:cBhvr>
                                        <p:cTn id="17" dur="1" fill="hold">
                                          <p:stCondLst>
                                            <p:cond delay="1999"/>
                                          </p:stCondLst>
                                        </p:cTn>
                                        <p:tgtEl>
                                          <p:spTgt spid="49271"/>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9253"/>
                                        </p:tgtEl>
                                        <p:attrNameLst>
                                          <p:attrName>style.visibility</p:attrName>
                                        </p:attrNameLst>
                                      </p:cBhvr>
                                      <p:to>
                                        <p:strVal val="visible"/>
                                      </p:to>
                                    </p:set>
                                    <p:animEffect transition="in" filter="fade">
                                      <p:cBhvr>
                                        <p:cTn id="20" dur="2000"/>
                                        <p:tgtEl>
                                          <p:spTgt spid="49253"/>
                                        </p:tgtEl>
                                      </p:cBhvr>
                                    </p:animEffect>
                                  </p:childTnLst>
                                </p:cTn>
                              </p:par>
                              <p:par>
                                <p:cTn id="21" presetID="10" presetClass="entr" presetSubtype="0" fill="hold" nodeType="withEffect">
                                  <p:stCondLst>
                                    <p:cond delay="0"/>
                                  </p:stCondLst>
                                  <p:childTnLst>
                                    <p:set>
                                      <p:cBhvr>
                                        <p:cTn id="22" dur="1" fill="hold">
                                          <p:stCondLst>
                                            <p:cond delay="0"/>
                                          </p:stCondLst>
                                        </p:cTn>
                                        <p:tgtEl>
                                          <p:spTgt spid="49270"/>
                                        </p:tgtEl>
                                        <p:attrNameLst>
                                          <p:attrName>style.visibility</p:attrName>
                                        </p:attrNameLst>
                                      </p:cBhvr>
                                      <p:to>
                                        <p:strVal val="visible"/>
                                      </p:to>
                                    </p:set>
                                    <p:animEffect transition="in" filter="fade">
                                      <p:cBhvr>
                                        <p:cTn id="23" dur="2000"/>
                                        <p:tgtEl>
                                          <p:spTgt spid="4927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9268"/>
                                        </p:tgtEl>
                                        <p:attrNameLst>
                                          <p:attrName>style.visibility</p:attrName>
                                        </p:attrNameLst>
                                      </p:cBhvr>
                                      <p:to>
                                        <p:strVal val="visible"/>
                                      </p:to>
                                    </p:set>
                                    <p:animEffect transition="in" filter="fade">
                                      <p:cBhvr>
                                        <p:cTn id="26" dur="2000"/>
                                        <p:tgtEl>
                                          <p:spTgt spid="49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91" grpId="0"/>
      <p:bldP spid="4926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1C67B7C9-0BE4-4866-86B7-BEF3E8EE183E}"/>
              </a:ext>
            </a:extLst>
          </p:cNvPr>
          <p:cNvSpPr txBox="1">
            <a:spLocks noChangeArrowheads="1"/>
          </p:cNvSpPr>
          <p:nvPr/>
        </p:nvSpPr>
        <p:spPr bwMode="auto">
          <a:xfrm>
            <a:off x="-789781" y="379607"/>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Facteurs anti-qualité et autres métabolites secondaires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3011" name="Text Box 3">
            <a:extLst>
              <a:ext uri="{FF2B5EF4-FFF2-40B4-BE49-F238E27FC236}">
                <a16:creationId xmlns:a16="http://schemas.microsoft.com/office/drawing/2014/main" id="{5C1CA795-581F-42BD-BED3-A3324E43FFA3}"/>
              </a:ext>
            </a:extLst>
          </p:cNvPr>
          <p:cNvSpPr txBox="1">
            <a:spLocks noChangeArrowheads="1"/>
          </p:cNvSpPr>
          <p:nvPr/>
        </p:nvSpPr>
        <p:spPr bwMode="auto">
          <a:xfrm>
            <a:off x="381000" y="12446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glucosides cyanogéniques dans certains cultivars de </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(asphyxie chez les animaux de pâturage).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niveaux sont généralement faibles.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algn="l"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Problèmes d'infertilité importants dans le pâturage des moutons à cause des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phyto-œstrogènes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bovins sont moins sensibles.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cultivars à faible teneur sont de plus en plus disponibles. </a:t>
            </a:r>
          </a:p>
        </p:txBody>
      </p:sp>
      <p:pic>
        <p:nvPicPr>
          <p:cNvPr id="43012" name="Picture 4">
            <a:extLst>
              <a:ext uri="{FF2B5EF4-FFF2-40B4-BE49-F238E27FC236}">
                <a16:creationId xmlns:a16="http://schemas.microsoft.com/office/drawing/2014/main" id="{C302880E-3D0D-4D7A-86C1-7511401D48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964" y="1676688"/>
            <a:ext cx="1447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a:extLst>
              <a:ext uri="{FF2B5EF4-FFF2-40B4-BE49-F238E27FC236}">
                <a16:creationId xmlns:a16="http://schemas.microsoft.com/office/drawing/2014/main" id="{3B6B0DC9-919B-4835-B285-8635CB472B7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48600" y="3671474"/>
            <a:ext cx="101123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a:extLst>
              <a:ext uri="{FF2B5EF4-FFF2-40B4-BE49-F238E27FC236}">
                <a16:creationId xmlns:a16="http://schemas.microsoft.com/office/drawing/2014/main" id="{06BFB0CA-43C6-4A23-BAB5-5EEF454D01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650" y="1687007"/>
            <a:ext cx="9509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3377095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a:extLst>
              <a:ext uri="{FF2B5EF4-FFF2-40B4-BE49-F238E27FC236}">
                <a16:creationId xmlns:a16="http://schemas.microsoft.com/office/drawing/2014/main" id="{A5D3F742-9C78-446B-B6A7-0797FF666C5A}"/>
              </a:ext>
            </a:extLst>
          </p:cNvPr>
          <p:cNvSpPr txBox="1">
            <a:spLocks noChangeArrowheads="1"/>
          </p:cNvSpPr>
          <p:nvPr/>
        </p:nvSpPr>
        <p:spPr bwMode="auto">
          <a:xfrm>
            <a:off x="0" y="314037"/>
            <a:ext cx="7490691"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Facteurs anti-qualité et autres métabolites secondaires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5059" name="Text Box 3">
            <a:extLst>
              <a:ext uri="{FF2B5EF4-FFF2-40B4-BE49-F238E27FC236}">
                <a16:creationId xmlns:a16="http://schemas.microsoft.com/office/drawing/2014/main" id="{884A4A80-4C33-4C5C-AA11-A90F7F01A865}"/>
              </a:ext>
            </a:extLst>
          </p:cNvPr>
          <p:cNvSpPr txBox="1">
            <a:spLocks noChangeArrowheads="1"/>
          </p:cNvSpPr>
          <p:nvPr/>
        </p:nvSpPr>
        <p:spPr bwMode="auto">
          <a:xfrm>
            <a:off x="381000" y="1028700"/>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flavonoïdes ainsi que les acides gras peuvent affecter les propriétés chimiques et sensorielles du lait de brebis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Cabiddu</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2001) et de vache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Bertilsson</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2002).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Certaines légumineuses fourragères pourraient augmenter la concentration en acides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gras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poly-</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insaturés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du lait et affecter de façon agréable le goût du lait et du fromage.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MAIS les produits d'oxydation des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acides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poly-</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insaturés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tels que les </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n-aldéhydes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les peroxydes, peuvent produire un mauvais goût dans les produits laitiers (Rochon</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2004).</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4691563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2E3421DD-0AB0-40A1-9BAE-C5711EE15286}"/>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Fixation de l'azote</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7107" name="Text Box 3">
            <a:extLst>
              <a:ext uri="{FF2B5EF4-FFF2-40B4-BE49-F238E27FC236}">
                <a16:creationId xmlns:a16="http://schemas.microsoft.com/office/drawing/2014/main" id="{69668EDD-1AF3-4A53-BC1A-0F1EC83260E6}"/>
              </a:ext>
            </a:extLst>
          </p:cNvPr>
          <p:cNvSpPr txBox="1">
            <a:spLocks noChangeArrowheads="1"/>
          </p:cNvSpPr>
          <p:nvPr/>
        </p:nvSpPr>
        <p:spPr bwMode="auto">
          <a:xfrm>
            <a:off x="381000" y="733425"/>
            <a:ext cx="8763000" cy="5386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 transfert de l'azote des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légumineuses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aux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graminées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peut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se faire de trois façons :</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par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l’exsudation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composés organiques N de faible poids moléculaire</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par la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dégradation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des organes sénescents des légumineuses (nodules, racines, feuilles et tiges)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par les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excréments</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du bétail au pâturage, en particulier l'urine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La deuxième et la troisième voie sont les plus importantes dans les prairies.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transferts souterrains représentent 25 à 50 % du total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Ledgard</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1991).</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La proportion de 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fixé</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transférée aux graminées est très variable :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13 à 34 %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Heichel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Henjum</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1991)</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5728168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a:extLst>
              <a:ext uri="{FF2B5EF4-FFF2-40B4-BE49-F238E27FC236}">
                <a16:creationId xmlns:a16="http://schemas.microsoft.com/office/drawing/2014/main" id="{15D0A392-FD6D-4F95-A1C5-58E6D9D5BF3B}"/>
              </a:ext>
            </a:extLst>
          </p:cNvPr>
          <p:cNvSpPr txBox="1">
            <a:spLocks noChangeArrowheads="1"/>
          </p:cNvSpPr>
          <p:nvPr/>
        </p:nvSpPr>
        <p:spPr bwMode="auto">
          <a:xfrm>
            <a:off x="381000" y="230832"/>
            <a:ext cx="8382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Fixation de l'azote</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49155" name="Text Box 3">
            <a:extLst>
              <a:ext uri="{FF2B5EF4-FFF2-40B4-BE49-F238E27FC236}">
                <a16:creationId xmlns:a16="http://schemas.microsoft.com/office/drawing/2014/main" id="{34EDD29F-AE36-4860-8883-4D52A0A9561C}"/>
              </a:ext>
            </a:extLst>
          </p:cNvPr>
          <p:cNvSpPr txBox="1">
            <a:spLocks noChangeArrowheads="1"/>
          </p:cNvSpPr>
          <p:nvPr/>
        </p:nvSpPr>
        <p:spPr bwMode="auto">
          <a:xfrm>
            <a:off x="381000" y="1028700"/>
            <a:ext cx="8382000" cy="4278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Plusieurs types de méthodes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d'évaluation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Différence de rendement en azote (DRN)</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Valeur de remplacement des engrais azotés (VREN)</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Réduction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par l'acétylène</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Méthodes basées sur les isotopes N</a:t>
            </a:r>
            <a:r>
              <a:rPr kumimoji="0" lang="en-GB" altLang="nl-NL" sz="20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15</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Toutes ces méthodes ont des inconvénients et aucune n'est totalement fiable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Certaines des techniques basées sur les isotopes peuvent être plus précises</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764564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ubrik 1"/>
          <p:cNvSpPr>
            <a:spLocks noGrp="1"/>
          </p:cNvSpPr>
          <p:nvPr>
            <p:ph type="title"/>
          </p:nvPr>
        </p:nvSpPr>
        <p:spPr>
          <a:xfrm>
            <a:off x="628650" y="365126"/>
            <a:ext cx="6154287" cy="849525"/>
          </a:xfrm>
        </p:spPr>
        <p:txBody>
          <a:bodyPr/>
          <a:lstStyle/>
          <a:p>
            <a:pPr algn="l"/>
            <a:r>
              <a:rPr lang="en-US" altLang="sv-SE" sz="2400" dirty="0">
                <a:solidFill>
                  <a:schemeClr val="tx1"/>
                </a:solidFill>
                <a:latin typeface="+mn-lt"/>
                <a:cs typeface="Times New Roman" panose="02020603050405020304" pitchFamily="18" charset="0"/>
              </a:rPr>
              <a:t>Systèmes de silos </a:t>
            </a:r>
            <a:r>
              <a:rPr lang="en-US" altLang="sv-SE" sz="2400" dirty="0" smtClean="0">
                <a:solidFill>
                  <a:schemeClr val="tx1"/>
                </a:solidFill>
                <a:latin typeface="+mn-lt"/>
                <a:cs typeface="Times New Roman" panose="02020603050405020304" pitchFamily="18" charset="0"/>
              </a:rPr>
              <a:t>en Suède</a:t>
            </a:r>
            <a:r>
              <a:rPr lang="en-US" altLang="sv-SE" sz="2400" dirty="0" smtClean="0">
                <a:solidFill>
                  <a:schemeClr val="tx1"/>
                </a:solidFill>
                <a:latin typeface="+mn-lt"/>
              </a:rPr>
              <a:t/>
            </a:r>
            <a:br>
              <a:rPr lang="en-US" altLang="sv-SE" sz="2400" dirty="0" smtClean="0">
                <a:solidFill>
                  <a:schemeClr val="tx1"/>
                </a:solidFill>
                <a:latin typeface="+mn-lt"/>
              </a:rPr>
            </a:br>
            <a:r>
              <a:rPr lang="en-US" altLang="sv-SE" sz="1800" b="0" dirty="0">
                <a:solidFill>
                  <a:schemeClr val="tx1"/>
                </a:solidFill>
                <a:latin typeface="+mn-lt"/>
                <a:cs typeface="Times New Roman" panose="02020603050405020304" pitchFamily="18" charset="0"/>
              </a:rPr>
              <a:t>Exprimé en % de la quantité </a:t>
            </a:r>
            <a:r>
              <a:rPr lang="en-US" altLang="sv-SE" sz="1800" b="0" dirty="0" err="1">
                <a:solidFill>
                  <a:schemeClr val="tx1"/>
                </a:solidFill>
                <a:latin typeface="+mn-lt"/>
                <a:cs typeface="Times New Roman" panose="02020603050405020304" pitchFamily="18" charset="0"/>
              </a:rPr>
              <a:t>totale</a:t>
            </a:r>
            <a:r>
              <a:rPr lang="en-US" altLang="sv-SE" sz="1800" b="0" dirty="0">
                <a:solidFill>
                  <a:schemeClr val="tx1"/>
                </a:solidFill>
                <a:latin typeface="+mn-lt"/>
                <a:cs typeface="Times New Roman" panose="02020603050405020304" pitchFamily="18" charset="0"/>
              </a:rPr>
              <a:t> </a:t>
            </a:r>
            <a:r>
              <a:rPr lang="en-US" altLang="sv-SE" sz="1800" b="0" dirty="0" smtClean="0">
                <a:solidFill>
                  <a:schemeClr val="tx1"/>
                </a:solidFill>
                <a:latin typeface="+mn-lt"/>
                <a:cs typeface="Times New Roman" panose="02020603050405020304" pitchFamily="18" charset="0"/>
              </a:rPr>
              <a:t>de </a:t>
            </a:r>
            <a:r>
              <a:rPr lang="en-US" altLang="sv-SE" sz="1800" b="0" dirty="0" err="1" smtClean="0">
                <a:solidFill>
                  <a:schemeClr val="tx1"/>
                </a:solidFill>
                <a:latin typeface="+mn-lt"/>
                <a:cs typeface="Times New Roman" panose="02020603050405020304" pitchFamily="18" charset="0"/>
              </a:rPr>
              <a:t>fourrage</a:t>
            </a:r>
            <a:r>
              <a:rPr lang="en-US" altLang="sv-SE" sz="1800" b="0" dirty="0" smtClean="0">
                <a:solidFill>
                  <a:schemeClr val="tx1"/>
                </a:solidFill>
                <a:latin typeface="+mn-lt"/>
                <a:cs typeface="Times New Roman" panose="02020603050405020304" pitchFamily="18" charset="0"/>
              </a:rPr>
              <a:t> </a:t>
            </a:r>
            <a:r>
              <a:rPr lang="en-US" altLang="sv-SE" sz="1800" b="0" dirty="0" err="1" smtClean="0">
                <a:solidFill>
                  <a:schemeClr val="tx1"/>
                </a:solidFill>
                <a:latin typeface="+mn-lt"/>
                <a:cs typeface="Times New Roman" panose="02020603050405020304" pitchFamily="18" charset="0"/>
              </a:rPr>
              <a:t>humide</a:t>
            </a:r>
            <a:endParaRPr lang="en-US" altLang="sv-SE" sz="2200" b="0" dirty="0">
              <a:solidFill>
                <a:schemeClr val="tx1"/>
              </a:solidFill>
              <a:latin typeface="+mn-lt"/>
              <a:cs typeface="Times New Roman" panose="02020603050405020304" pitchFamily="18" charset="0"/>
            </a:endParaRPr>
          </a:p>
        </p:txBody>
      </p:sp>
      <p:graphicFrame>
        <p:nvGraphicFramePr>
          <p:cNvPr id="53250" name="Platshållare för innehåll 4"/>
          <p:cNvGraphicFramePr>
            <a:graphicFrameLocks noGrp="1"/>
          </p:cNvGraphicFramePr>
          <p:nvPr>
            <p:ph idx="1"/>
            <p:extLst/>
          </p:nvPr>
        </p:nvGraphicFramePr>
        <p:xfrm>
          <a:off x="647398" y="1981200"/>
          <a:ext cx="5829300" cy="4114800"/>
        </p:xfrm>
        <a:graphic>
          <a:graphicData uri="http://schemas.openxmlformats.org/presentationml/2006/ole">
            <mc:AlternateContent xmlns:mc="http://schemas.openxmlformats.org/markup-compatibility/2006">
              <mc:Choice xmlns:v="urn:schemas-microsoft-com:vml" Requires="v">
                <p:oleObj spid="_x0000_s15372" name="Diagram" r:id="rId4" imgW="7772400" imgH="4114800" progId="Excel.Chart.8">
                  <p:embed/>
                </p:oleObj>
              </mc:Choice>
              <mc:Fallback>
                <p:oleObj name="Diagram" r:id="rId4" imgW="7772400" imgH="4114800" progId="Excel.Chart.8">
                  <p:embed/>
                  <p:pic>
                    <p:nvPicPr>
                      <p:cNvPr id="0" name=""/>
                      <p:cNvPicPr>
                        <a:picLocks noGrp="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98" y="1981200"/>
                        <a:ext cx="5829300" cy="4114800"/>
                      </a:xfrm>
                      <a:prstGeom prst="rect">
                        <a:avLst/>
                      </a:prstGeom>
                      <a:ln w="28575">
                        <a:solidFill>
                          <a:schemeClr val="accent3"/>
                        </a:solidFill>
                      </a:ln>
                    </p:spPr>
                  </p:pic>
                </p:oleObj>
              </mc:Fallback>
            </mc:AlternateContent>
          </a:graphicData>
        </a:graphic>
      </p:graphicFrame>
      <p:sp>
        <p:nvSpPr>
          <p:cNvPr id="2" name="textruta 1"/>
          <p:cNvSpPr txBox="1"/>
          <p:nvPr/>
        </p:nvSpPr>
        <p:spPr>
          <a:xfrm>
            <a:off x="2744363" y="5610958"/>
            <a:ext cx="17320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Enrubannage</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ruta 3"/>
          <p:cNvSpPr txBox="1"/>
          <p:nvPr/>
        </p:nvSpPr>
        <p:spPr>
          <a:xfrm>
            <a:off x="2845475" y="2133600"/>
            <a:ext cx="1239716" cy="615553"/>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Silo couloir</a:t>
            </a:r>
          </a:p>
        </p:txBody>
      </p:sp>
      <p:sp>
        <p:nvSpPr>
          <p:cNvPr id="5" name="textruta 4"/>
          <p:cNvSpPr txBox="1"/>
          <p:nvPr/>
        </p:nvSpPr>
        <p:spPr>
          <a:xfrm>
            <a:off x="4599541" y="3804140"/>
            <a:ext cx="736716"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Silo à tour</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6373504" y="6328337"/>
            <a:ext cx="2483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(Pettersson </a:t>
            </a:r>
            <a:r>
              <a:rPr kumimoji="0" lang="sv-SE" sz="18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2009)</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943482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5809B178-C1FA-4614-9A33-B9653A5BA8C3}"/>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Fixation de l'azote</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1203" name="Text Box 3">
            <a:extLst>
              <a:ext uri="{FF2B5EF4-FFF2-40B4-BE49-F238E27FC236}">
                <a16:creationId xmlns:a16="http://schemas.microsoft.com/office/drawing/2014/main" id="{3F212424-8A84-45D9-83C1-E56ED5CB1A4B}"/>
              </a:ext>
            </a:extLst>
          </p:cNvPr>
          <p:cNvSpPr txBox="1">
            <a:spLocks noChangeArrowheads="1"/>
          </p:cNvSpPr>
          <p:nvPr/>
        </p:nvSpPr>
        <p:spPr bwMode="auto">
          <a:xfrm>
            <a:off x="381000" y="685800"/>
            <a:ext cx="8763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Valeurs typiques (kg N/ha x an)</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Du trèfle blanc : 		100-300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Du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violet : 		200-400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Lotier</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maximum : 	140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Sainfoin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peut être très faible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 montant fixé est proportionnel à la teneur en légumineuses de la prairie : </a:t>
            </a:r>
          </a:p>
        </p:txBody>
      </p:sp>
      <p:graphicFrame>
        <p:nvGraphicFramePr>
          <p:cNvPr id="137244" name="Group 28">
            <a:extLst>
              <a:ext uri="{FF2B5EF4-FFF2-40B4-BE49-F238E27FC236}">
                <a16:creationId xmlns:a16="http://schemas.microsoft.com/office/drawing/2014/main" id="{17C8515F-095A-4A5D-8AAA-6DE7FC6182FA}"/>
              </a:ext>
            </a:extLst>
          </p:cNvPr>
          <p:cNvGraphicFramePr>
            <a:graphicFrameLocks noGrp="1"/>
          </p:cNvGraphicFramePr>
          <p:nvPr>
            <p:extLst/>
          </p:nvPr>
        </p:nvGraphicFramePr>
        <p:xfrm>
          <a:off x="0" y="4824413"/>
          <a:ext cx="9144000" cy="1798638"/>
        </p:xfrm>
        <a:graphic>
          <a:graphicData uri="http://schemas.openxmlformats.org/drawingml/2006/table">
            <a:tbl>
              <a:tblPr>
                <a:tableStyleId>{69C7853C-536D-4A76-A0AE-DD22124D55A5}</a:tableStyleId>
              </a:tblPr>
              <a:tblGrid>
                <a:gridCol w="2911475">
                  <a:extLst>
                    <a:ext uri="{9D8B030D-6E8A-4147-A177-3AD203B41FA5}">
                      <a16:colId xmlns:a16="http://schemas.microsoft.com/office/drawing/2014/main" val="20000"/>
                    </a:ext>
                  </a:extLst>
                </a:gridCol>
                <a:gridCol w="6232525">
                  <a:extLst>
                    <a:ext uri="{9D8B030D-6E8A-4147-A177-3AD203B41FA5}">
                      <a16:colId xmlns:a16="http://schemas.microsoft.com/office/drawing/2014/main" val="20001"/>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N (kg) fixe par tonne de DM</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0"/>
                  </a:ext>
                </a:extLst>
              </a:tr>
              <a:tr h="579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a:ln>
                            <a:noFill/>
                          </a:ln>
                          <a:effectLst/>
                        </a:rPr>
                        <a:t>Trèfle blanc </a:t>
                      </a:r>
                      <a:endParaRPr kumimoji="0" lang="fr-FR" sz="2400" b="1" i="0" u="none" strike="noStrike" cap="none" normalizeH="0" baseline="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30-46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err="1">
                          <a:ln>
                            <a:noFill/>
                          </a:ln>
                          <a:effectLst/>
                        </a:rPr>
                        <a:t>Trèfle</a:t>
                      </a:r>
                      <a:r>
                        <a:rPr kumimoji="0" lang="en-GB" sz="2400" u="none" strike="noStrike" cap="none" normalizeH="0" baseline="0" dirty="0">
                          <a:ln>
                            <a:noFill/>
                          </a:ln>
                          <a:effectLst/>
                        </a:rPr>
                        <a:t> violet </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u="none" strike="noStrike" cap="none" normalizeH="0" baseline="0" dirty="0">
                          <a:ln>
                            <a:noFill/>
                          </a:ln>
                          <a:effectLst/>
                        </a:rPr>
                        <a:t>24-36</a:t>
                      </a:r>
                      <a:endParaRPr kumimoji="0" lang="fr-FR" sz="2400" b="1" i="0" u="none" strike="noStrike" cap="none" normalizeH="0" baseline="0" dirty="0">
                        <a:ln>
                          <a:noFill/>
                        </a:ln>
                        <a:solidFill>
                          <a:schemeClr val="tx1"/>
                        </a:solidFill>
                        <a:effectLst/>
                        <a:latin typeface="+mn-lt"/>
                        <a:ea typeface="ＭＳ Ｐゴシック" charset="0"/>
                        <a:cs typeface="ＭＳ Ｐゴシック" charset="0"/>
                      </a:endParaRPr>
                    </a:p>
                  </a:txBody>
                  <a:tcPr horzOverflow="overflow"/>
                </a:tc>
                <a:extLst>
                  <a:ext uri="{0D108BD9-81ED-4DB2-BD59-A6C34878D82A}">
                    <a16:rowId xmlns:a16="http://schemas.microsoft.com/office/drawing/2014/main" val="10002"/>
                  </a:ext>
                </a:extLst>
              </a:tr>
            </a:tbl>
          </a:graphicData>
        </a:graphic>
      </p:graphicFrame>
      <p:pic>
        <p:nvPicPr>
          <p:cNvPr id="51218" name="Picture 29">
            <a:extLst>
              <a:ext uri="{FF2B5EF4-FFF2-40B4-BE49-F238E27FC236}">
                <a16:creationId xmlns:a16="http://schemas.microsoft.com/office/drawing/2014/main" id="{517A8045-A48B-4376-8C74-754C9B28585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1550" y="608260"/>
            <a:ext cx="9906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0">
            <a:extLst>
              <a:ext uri="{FF2B5EF4-FFF2-40B4-BE49-F238E27FC236}">
                <a16:creationId xmlns:a16="http://schemas.microsoft.com/office/drawing/2014/main" id="{7A991B6E-27BC-42C3-8A6A-82C691C5F9E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51550" y="1352798"/>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2">
            <a:extLst>
              <a:ext uri="{FF2B5EF4-FFF2-40B4-BE49-F238E27FC236}">
                <a16:creationId xmlns:a16="http://schemas.microsoft.com/office/drawing/2014/main" id="{655B9E38-A413-4204-9694-0541E69E3A9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1550" y="2256880"/>
            <a:ext cx="990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3">
            <a:extLst>
              <a:ext uri="{FF2B5EF4-FFF2-40B4-BE49-F238E27FC236}">
                <a16:creationId xmlns:a16="http://schemas.microsoft.com/office/drawing/2014/main" id="{4D6B24F6-DD7A-4DAB-933F-70FE7C26596F}"/>
              </a:ext>
            </a:extLst>
          </p:cNvPr>
          <p:cNvPicPr>
            <a:picLocks noChangeAspect="1" noChangeArrowheads="1"/>
          </p:cNvPicPr>
          <p:nvPr/>
        </p:nvPicPr>
        <p:blipFill>
          <a:blip r:embed="rId6" cstate="screen">
            <a:lum contrast="36000"/>
            <a:extLst>
              <a:ext uri="{28A0092B-C50C-407E-A947-70E740481C1C}">
                <a14:useLocalDpi xmlns:a14="http://schemas.microsoft.com/office/drawing/2010/main"/>
              </a:ext>
            </a:extLst>
          </a:blip>
          <a:srcRect/>
          <a:stretch>
            <a:fillRect/>
          </a:stretch>
        </p:blipFill>
        <p:spPr bwMode="auto">
          <a:xfrm>
            <a:off x="6051550" y="3007246"/>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5814024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62475161-DB8B-406E-B986-25C72DBF0AE1}"/>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Fixation de l'azote</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3251" name="Text Box 3">
            <a:extLst>
              <a:ext uri="{FF2B5EF4-FFF2-40B4-BE49-F238E27FC236}">
                <a16:creationId xmlns:a16="http://schemas.microsoft.com/office/drawing/2014/main" id="{6EC4FB5B-2C76-4E70-840F-1BC3D1FFE430}"/>
              </a:ext>
            </a:extLst>
          </p:cNvPr>
          <p:cNvSpPr txBox="1">
            <a:spLocks noChangeArrowheads="1"/>
          </p:cNvSpPr>
          <p:nvPr/>
        </p:nvSpPr>
        <p:spPr bwMode="auto">
          <a:xfrm>
            <a:off x="381000" y="475520"/>
            <a:ext cx="8382000" cy="587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N transfert en rotation prairie/cultures avec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violet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rPr>
              <a:t>Prairie </a:t>
            </a:r>
            <a:r>
              <a:rPr kumimoji="0" lang="en-GB" altLang="nl-NL" sz="2400" b="0" i="0" u="none" strike="noStrike" kern="1200" cap="none" spc="0" normalizeH="0" baseline="0" noProof="0" dirty="0" err="1">
                <a:ln>
                  <a:noFill/>
                </a:ln>
                <a:solidFill>
                  <a:srgbClr val="9BBB59"/>
                </a:solidFill>
                <a:effectLst/>
                <a:uLnTx/>
                <a:uFillTx/>
                <a:latin typeface="Calibri"/>
                <a:ea typeface="MS PGothic" panose="020B0600070205080204" pitchFamily="34" charset="-128"/>
                <a:cs typeface="+mn-cs"/>
              </a:rPr>
              <a:t>temporaire</a:t>
            </a:r>
            <a:endPar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Environ 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pour la culture suivante</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srgbClr val="9BBB59"/>
                </a:solidFill>
                <a:effectLst/>
                <a:uLnTx/>
                <a:uFillTx/>
                <a:latin typeface="Calibri"/>
                <a:ea typeface="MS PGothic" panose="020B0600070205080204" pitchFamily="34" charset="-128"/>
                <a:cs typeface="+mn-cs"/>
              </a:rPr>
              <a:t>Mise en jachère de terres</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80-160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pour la culture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suivante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après des mélanges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légumineuses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graminées</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160-260 kg N ha</a:t>
            </a:r>
            <a:r>
              <a:rPr kumimoji="0" lang="en-GB" altLang="nl-NL" sz="2400" b="0" i="0" u="none" strike="noStrike" kern="1200" cap="none" spc="0" normalizeH="0" baseline="30000" noProof="0" dirty="0">
                <a:ln>
                  <a:noFill/>
                </a:ln>
                <a:solidFill>
                  <a:prstClr val="black"/>
                </a:solidFill>
                <a:effectLst/>
                <a:uLnTx/>
                <a:uFillTx/>
                <a:latin typeface="Calibri"/>
                <a:ea typeface="MS PGothic" panose="020B0600070205080204" pitchFamily="34" charset="-128"/>
                <a:cs typeface="+mn-cs"/>
              </a:rPr>
              <a:t>-1</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après des légumineuses pures</a:t>
            </a:r>
          </a:p>
        </p:txBody>
      </p:sp>
      <p:grpSp>
        <p:nvGrpSpPr>
          <p:cNvPr id="53252" name="Group 24">
            <a:extLst>
              <a:ext uri="{FF2B5EF4-FFF2-40B4-BE49-F238E27FC236}">
                <a16:creationId xmlns:a16="http://schemas.microsoft.com/office/drawing/2014/main" id="{21BE4B0E-05BD-4E29-AA8C-33D38E3F69F6}"/>
              </a:ext>
            </a:extLst>
          </p:cNvPr>
          <p:cNvGrpSpPr>
            <a:grpSpLocks/>
          </p:cNvGrpSpPr>
          <p:nvPr/>
        </p:nvGrpSpPr>
        <p:grpSpPr bwMode="auto">
          <a:xfrm>
            <a:off x="1439862" y="903287"/>
            <a:ext cx="6264275" cy="2678113"/>
            <a:chOff x="806" y="576"/>
            <a:chExt cx="3946" cy="1687"/>
          </a:xfrm>
        </p:grpSpPr>
        <p:sp>
          <p:nvSpPr>
            <p:cNvPr id="53253" name="Rectangle 18">
              <a:extLst>
                <a:ext uri="{FF2B5EF4-FFF2-40B4-BE49-F238E27FC236}">
                  <a16:creationId xmlns:a16="http://schemas.microsoft.com/office/drawing/2014/main" id="{CD94F059-307E-4C91-BCED-BCD76A8B5445}"/>
                </a:ext>
              </a:extLst>
            </p:cNvPr>
            <p:cNvSpPr>
              <a:spLocks noChangeArrowheads="1"/>
            </p:cNvSpPr>
            <p:nvPr/>
          </p:nvSpPr>
          <p:spPr bwMode="auto">
            <a:xfrm>
              <a:off x="1920" y="912"/>
              <a:ext cx="912" cy="1344"/>
            </a:xfrm>
            <a:prstGeom prst="rect">
              <a:avLst/>
            </a:prstGeom>
            <a:solidFill>
              <a:srgbClr val="009A73"/>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Prairie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temporaire</a:t>
              </a:r>
            </a:p>
          </p:txBody>
        </p:sp>
        <p:sp>
          <p:nvSpPr>
            <p:cNvPr id="53254" name="Rectangle 19">
              <a:extLst>
                <a:ext uri="{FF2B5EF4-FFF2-40B4-BE49-F238E27FC236}">
                  <a16:creationId xmlns:a16="http://schemas.microsoft.com/office/drawing/2014/main" id="{B23C2DD8-2983-4D8A-91FD-53EB23E9EF47}"/>
                </a:ext>
              </a:extLst>
            </p:cNvPr>
            <p:cNvSpPr>
              <a:spLocks noChangeArrowheads="1"/>
            </p:cNvSpPr>
            <p:nvPr/>
          </p:nvSpPr>
          <p:spPr bwMode="auto">
            <a:xfrm>
              <a:off x="2832" y="919"/>
              <a:ext cx="1920" cy="1344"/>
            </a:xfrm>
            <a:prstGeom prst="rect">
              <a:avLst/>
            </a:prstGeom>
            <a:solidFill>
              <a:srgbClr val="CABE0E"/>
            </a:solidFill>
            <a:ln w="28575">
              <a:solidFill>
                <a:srgbClr val="FFFFC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Cultures</a:t>
              </a:r>
              <a:endParaRPr kumimoji="0" lang="fr-FR"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139284" name="AutoShape 20">
              <a:extLst>
                <a:ext uri="{FF2B5EF4-FFF2-40B4-BE49-F238E27FC236}">
                  <a16:creationId xmlns:a16="http://schemas.microsoft.com/office/drawing/2014/main" id="{C760B7F3-0F73-4F36-A96A-39608D32743F}"/>
                </a:ext>
              </a:extLst>
            </p:cNvPr>
            <p:cNvSpPr>
              <a:spLocks noChangeArrowheads="1"/>
            </p:cNvSpPr>
            <p:nvPr/>
          </p:nvSpPr>
          <p:spPr bwMode="auto">
            <a:xfrm rot="10800000" flipH="1" flipV="1">
              <a:off x="2352" y="672"/>
              <a:ext cx="960" cy="480"/>
            </a:xfrm>
            <a:custGeom>
              <a:avLst/>
              <a:gdLst>
                <a:gd name="T0" fmla="*/ 480 w 21600"/>
                <a:gd name="T1" fmla="*/ 0 h 21600"/>
                <a:gd name="T2" fmla="*/ 120 w 21600"/>
                <a:gd name="T3" fmla="*/ 240 h 21600"/>
                <a:gd name="T4" fmla="*/ 480 w 21600"/>
                <a:gd name="T5" fmla="*/ 120 h 21600"/>
                <a:gd name="T6" fmla="*/ 1080 w 21600"/>
                <a:gd name="T7" fmla="*/ 240 h 21600"/>
                <a:gd name="T8" fmla="*/ 840 w 21600"/>
                <a:gd name="T9" fmla="*/ 360 h 21600"/>
                <a:gd name="T10" fmla="*/ 600 w 21600"/>
                <a:gd name="T11" fmla="*/ 240 h 21600"/>
                <a:gd name="T12" fmla="*/ 0 60000 65536"/>
                <a:gd name="T13" fmla="*/ 0 60000 65536"/>
                <a:gd name="T14" fmla="*/ 0 60000 65536"/>
                <a:gd name="T15" fmla="*/ 0 60000 65536"/>
                <a:gd name="T16" fmla="*/ 0 60000 65536"/>
                <a:gd name="T17" fmla="*/ 0 60000 65536"/>
                <a:gd name="T18" fmla="*/ 3173 w 21600"/>
                <a:gd name="T19" fmla="*/ 3150 h 21600"/>
                <a:gd name="T20" fmla="*/ 18428 w 21600"/>
                <a:gd name="T21" fmla="*/ 1845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3256" name="Text Box 21">
              <a:extLst>
                <a:ext uri="{FF2B5EF4-FFF2-40B4-BE49-F238E27FC236}">
                  <a16:creationId xmlns:a16="http://schemas.microsoft.com/office/drawing/2014/main" id="{683A8AC5-D87B-4173-83E0-69CA4D3BB5B3}"/>
                </a:ext>
              </a:extLst>
            </p:cNvPr>
            <p:cNvSpPr txBox="1">
              <a:spLocks noChangeArrowheads="1"/>
            </p:cNvSpPr>
            <p:nvPr/>
          </p:nvSpPr>
          <p:spPr bwMode="auto">
            <a:xfrm>
              <a:off x="3312" y="576"/>
              <a:ext cx="821" cy="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Azote</a:t>
              </a:r>
            </a:p>
          </p:txBody>
        </p:sp>
        <p:pic>
          <p:nvPicPr>
            <p:cNvPr id="53257" name="Picture 23">
              <a:extLst>
                <a:ext uri="{FF2B5EF4-FFF2-40B4-BE49-F238E27FC236}">
                  <a16:creationId xmlns:a16="http://schemas.microsoft.com/office/drawing/2014/main" id="{0821D441-1842-4209-A57F-DA268636F0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 y="912"/>
              <a:ext cx="1114" cy="1344"/>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43077913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AB4CA10A-9A3E-4BFA-A130-E6AA3E4DCC0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Effet</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facteurs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su</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 le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blanc</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graphicFrame>
        <p:nvGraphicFramePr>
          <p:cNvPr id="143437" name="Group 77">
            <a:extLst>
              <a:ext uri="{FF2B5EF4-FFF2-40B4-BE49-F238E27FC236}">
                <a16:creationId xmlns:a16="http://schemas.microsoft.com/office/drawing/2014/main" id="{C77B5146-191A-427D-A284-061BE0778054}"/>
              </a:ext>
            </a:extLst>
          </p:cNvPr>
          <p:cNvGraphicFramePr>
            <a:graphicFrameLocks noGrp="1"/>
          </p:cNvGraphicFramePr>
          <p:nvPr>
            <p:extLst/>
          </p:nvPr>
        </p:nvGraphicFramePr>
        <p:xfrm>
          <a:off x="83127" y="761999"/>
          <a:ext cx="9059286" cy="5767983"/>
        </p:xfrm>
        <a:graphic>
          <a:graphicData uri="http://schemas.openxmlformats.org/drawingml/2006/table">
            <a:tbl>
              <a:tblPr>
                <a:tableStyleId>{8799B23B-EC83-4686-B30A-512413B5E67A}</a:tableStyleId>
              </a:tblPr>
              <a:tblGrid>
                <a:gridCol w="2490164">
                  <a:extLst>
                    <a:ext uri="{9D8B030D-6E8A-4147-A177-3AD203B41FA5}">
                      <a16:colId xmlns:a16="http://schemas.microsoft.com/office/drawing/2014/main" val="20000"/>
                    </a:ext>
                  </a:extLst>
                </a:gridCol>
                <a:gridCol w="2642750">
                  <a:extLst>
                    <a:ext uri="{9D8B030D-6E8A-4147-A177-3AD203B41FA5}">
                      <a16:colId xmlns:a16="http://schemas.microsoft.com/office/drawing/2014/main" val="20001"/>
                    </a:ext>
                  </a:extLst>
                </a:gridCol>
                <a:gridCol w="3926372">
                  <a:extLst>
                    <a:ext uri="{9D8B030D-6E8A-4147-A177-3AD203B41FA5}">
                      <a16:colId xmlns:a16="http://schemas.microsoft.com/office/drawing/2014/main" val="20002"/>
                    </a:ext>
                  </a:extLst>
                </a:gridCol>
              </a:tblGrid>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Facteurs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0"/>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Engrais azotés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0 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Élevée N </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1"/>
                  </a:ext>
                </a:extLst>
              </a:tr>
              <a:tr h="4740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Période d'application de l'azote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fin de </a:t>
                      </a:r>
                      <a:r>
                        <a:rPr kumimoji="0" lang="en-GB" sz="1600" u="none" strike="noStrike" cap="none" normalizeH="0" baseline="0" dirty="0" err="1">
                          <a:ln>
                            <a:noFill/>
                          </a:ln>
                          <a:effectLst/>
                        </a:rPr>
                        <a:t>l'été</a:t>
                      </a:r>
                      <a:r>
                        <a:rPr kumimoji="0" lang="en-GB" sz="1600" u="none" strike="noStrike" cap="none" normalizeH="0" baseline="0" dirty="0">
                          <a:ln>
                            <a:noFill/>
                          </a:ln>
                          <a:effectLst/>
                        </a:rPr>
                        <a:t> et </a:t>
                      </a:r>
                      <a:r>
                        <a:rPr kumimoji="0" lang="en-GB" sz="1600" u="none" strike="noStrike" cap="none" normalizeH="0" baseline="0" dirty="0" err="1">
                          <a:ln>
                            <a:noFill/>
                          </a:ln>
                          <a:effectLst/>
                        </a:rPr>
                        <a:t>automne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Printemps et début de l'été</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2"/>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Type d'engrais 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Biologique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Inorganique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3"/>
                  </a:ext>
                </a:extLst>
              </a:tr>
              <a:tr h="1185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Type d'animal</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Bovins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Mouton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Faible ramification, entre-nœuds minces et courts des </a:t>
                      </a:r>
                      <a:r>
                        <a:rPr kumimoji="0" lang="en-GB" sz="1600" u="none" strike="noStrike" cap="none" normalizeH="0" baseline="0" dirty="0" err="1">
                          <a:ln>
                            <a:noFill/>
                          </a:ln>
                          <a:effectLst/>
                        </a:rPr>
                        <a:t>stolons</a:t>
                      </a:r>
                      <a:r>
                        <a:rPr kumimoji="0" lang="en-GB" sz="1600" u="none" strike="noStrike" cap="none" normalizeH="0" baseline="0" dirty="0">
                          <a:ln>
                            <a:noFill/>
                          </a:ln>
                          <a:effectLst/>
                        </a:rPr>
                        <a:t>, petite taille des feuilles, teneur réduite </a:t>
                      </a:r>
                      <a:r>
                        <a:rPr kumimoji="0" lang="en-GB" sz="1600" u="none" strike="noStrike" cap="none" normalizeH="0" baseline="0" dirty="0" err="1">
                          <a:ln>
                            <a:noFill/>
                          </a:ln>
                          <a:effectLst/>
                        </a:rPr>
                        <a:t>en</a:t>
                      </a:r>
                      <a:r>
                        <a:rPr kumimoji="0" lang="en-GB" sz="1600" u="none" strike="noStrike" cap="none" normalizeH="0" baseline="0" dirty="0">
                          <a:ln>
                            <a:noFill/>
                          </a:ln>
                          <a:effectLst/>
                        </a:rPr>
                        <a:t> HCS des </a:t>
                      </a:r>
                      <a:r>
                        <a:rPr kumimoji="0" lang="en-GB" sz="1600" u="none" strike="noStrike" cap="none" normalizeH="0" baseline="0" dirty="0" err="1">
                          <a:ln>
                            <a:noFill/>
                          </a:ln>
                          <a:effectLst/>
                        </a:rPr>
                        <a:t>stolons</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4"/>
                  </a:ext>
                </a:extLst>
              </a:tr>
              <a:tr h="574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Période de pâturage des moutons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Automne et début du printemps</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Reste de l'année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5"/>
                  </a:ext>
                </a:extLst>
              </a:tr>
              <a:tr h="3559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Intervalle de défoliation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Fréquents (pâturage)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Peu</a:t>
                      </a:r>
                      <a:r>
                        <a:rPr kumimoji="0" lang="en-GB" sz="1600" u="none" strike="noStrike" cap="none" normalizeH="0" baseline="0" dirty="0">
                          <a:ln>
                            <a:noFill/>
                          </a:ln>
                          <a:effectLst/>
                        </a:rPr>
                        <a:t> </a:t>
                      </a:r>
                      <a:r>
                        <a:rPr kumimoji="0" lang="en-GB" sz="1600" u="none" strike="noStrike" cap="none" normalizeH="0" baseline="0" dirty="0" err="1">
                          <a:ln>
                            <a:noFill/>
                          </a:ln>
                          <a:effectLst/>
                        </a:rPr>
                        <a:t>fréquents</a:t>
                      </a:r>
                      <a:r>
                        <a:rPr kumimoji="0" lang="en-GB" sz="1600" u="none" strike="noStrike" cap="none" normalizeH="0" baseline="0" dirty="0">
                          <a:ln>
                            <a:noFill/>
                          </a:ln>
                          <a:effectLst/>
                        </a:rPr>
                        <a:t> (coupe)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6"/>
                  </a:ext>
                </a:extLst>
              </a:tr>
              <a:tr h="110874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Système de coupe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Précoce</a:t>
                      </a:r>
                      <a:r>
                        <a:rPr kumimoji="0" lang="en-GB" sz="1600" u="none" strike="noStrike" cap="none" normalizeH="0" baseline="0" dirty="0">
                          <a:ln>
                            <a:noFill/>
                          </a:ln>
                          <a:effectLst/>
                        </a:rPr>
                        <a:t> (ensilage)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Tardif (</a:t>
                      </a:r>
                      <a:r>
                        <a:rPr kumimoji="0" lang="en-GB" sz="1600" u="none" strike="noStrike" cap="none" normalizeH="0" baseline="0" dirty="0" err="1">
                          <a:ln>
                            <a:noFill/>
                          </a:ln>
                          <a:effectLst/>
                        </a:rPr>
                        <a:t>foin</a:t>
                      </a:r>
                      <a:r>
                        <a:rPr kumimoji="0" lang="en-GB" sz="1600" u="none" strike="noStrike" cap="none" normalizeH="0" baseline="0" dirty="0">
                          <a:ln>
                            <a:noFill/>
                          </a:ln>
                          <a:effectLst/>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rapport (lumière rouge </a:t>
                      </a:r>
                      <a:r>
                        <a:rPr kumimoji="0" lang="en-GB" sz="1600" u="none" strike="noStrike" cap="none" normalizeH="0" baseline="0" dirty="0" err="1">
                          <a:ln>
                            <a:noFill/>
                          </a:ln>
                          <a:effectLst/>
                        </a:rPr>
                        <a:t>lointain</a:t>
                      </a:r>
                      <a:r>
                        <a:rPr kumimoji="0" lang="en-GB" sz="1600" u="none" strike="noStrike" cap="none" normalizeH="0" baseline="0" dirty="0">
                          <a:ln>
                            <a:noFill/>
                          </a:ln>
                          <a:effectLst/>
                        </a:rPr>
                        <a:t>/rouge) </a:t>
                      </a:r>
                      <a:r>
                        <a:rPr kumimoji="0" lang="en-GB" sz="1600" u="none" strike="noStrike" cap="none" normalizeH="0" baseline="0" dirty="0" err="1">
                          <a:ln>
                            <a:noFill/>
                          </a:ln>
                          <a:effectLst/>
                        </a:rPr>
                        <a:t>élevé</a:t>
                      </a:r>
                      <a:r>
                        <a:rPr kumimoji="0" lang="en-GB" sz="1600" u="none" strike="noStrike" cap="none" normalizeH="0" baseline="0" dirty="0">
                          <a:ln>
                            <a:noFill/>
                          </a:ln>
                          <a:effectLst/>
                        </a:rPr>
                        <a:t> : </a:t>
                      </a:r>
                      <a:r>
                        <a:rPr kumimoji="0" lang="en-GB" sz="1600" u="none" strike="noStrike" cap="none" normalizeH="0" baseline="0" dirty="0" err="1">
                          <a:ln>
                            <a:noFill/>
                          </a:ln>
                          <a:effectLst/>
                        </a:rPr>
                        <a:t>réduction</a:t>
                      </a:r>
                      <a:r>
                        <a:rPr kumimoji="0" lang="en-GB" sz="1600" u="none" strike="noStrike" cap="none" normalizeH="0" baseline="0" dirty="0">
                          <a:ln>
                            <a:noFill/>
                          </a:ln>
                          <a:effectLst/>
                        </a:rPr>
                        <a:t> de la ramification des </a:t>
                      </a:r>
                      <a:r>
                        <a:rPr kumimoji="0" lang="en-GB" sz="1600" u="none" strike="noStrike" cap="none" normalizeH="0" baseline="0" dirty="0" err="1">
                          <a:ln>
                            <a:noFill/>
                          </a:ln>
                          <a:effectLst/>
                        </a:rPr>
                        <a:t>stolons</a:t>
                      </a:r>
                      <a:r>
                        <a:rPr kumimoji="0" lang="en-GB" sz="1600" u="none" strike="noStrike" cap="none" normalizeH="0" baseline="0" dirty="0">
                          <a:ln>
                            <a:noFill/>
                          </a:ln>
                          <a:effectLst/>
                        </a:rPr>
                        <a:t> et du </a:t>
                      </a:r>
                      <a:r>
                        <a:rPr kumimoji="0" lang="en-GB" sz="1600" u="none" strike="noStrike" cap="none" normalizeH="0" baseline="0" dirty="0" err="1">
                          <a:ln>
                            <a:noFill/>
                          </a:ln>
                          <a:effectLst/>
                        </a:rPr>
                        <a:t>nombre</a:t>
                      </a:r>
                      <a:r>
                        <a:rPr kumimoji="0" lang="en-GB" sz="1600" u="none" strike="noStrike" cap="none" normalizeH="0" baseline="0" dirty="0">
                          <a:ln>
                            <a:noFill/>
                          </a:ln>
                          <a:effectLst/>
                        </a:rPr>
                        <a:t> de points de </a:t>
                      </a:r>
                      <a:r>
                        <a:rPr kumimoji="0" lang="en-GB" sz="1600" u="none" strike="noStrike" cap="none" normalizeH="0" baseline="0" dirty="0" err="1">
                          <a:ln>
                            <a:noFill/>
                          </a:ln>
                          <a:effectLst/>
                        </a:rPr>
                        <a:t>croissance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7"/>
                  </a:ext>
                </a:extLst>
              </a:tr>
              <a:tr h="6216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Combinaison</a:t>
                      </a:r>
                      <a:r>
                        <a:rPr kumimoji="0" lang="en-GB" sz="1600" u="none" strike="noStrike" cap="none" normalizeH="0" baseline="0" dirty="0">
                          <a:ln>
                            <a:noFill/>
                          </a:ln>
                          <a:effectLst/>
                        </a:rPr>
                        <a:t> </a:t>
                      </a:r>
                      <a:r>
                        <a:rPr kumimoji="0" lang="en-GB" sz="1600" u="none" strike="noStrike" cap="none" normalizeH="0" baseline="0" dirty="0" err="1">
                          <a:ln>
                            <a:noFill/>
                          </a:ln>
                          <a:effectLst/>
                        </a:rPr>
                        <a:t>pâturage</a:t>
                      </a:r>
                      <a:r>
                        <a:rPr kumimoji="0" lang="en-GB" sz="1600" u="none" strike="noStrike" cap="none" normalizeH="0" baseline="0" dirty="0">
                          <a:ln>
                            <a:noFill/>
                          </a:ln>
                          <a:effectLst/>
                        </a:rPr>
                        <a:t>/coupe</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a:ln>
                            <a:noFill/>
                          </a:ln>
                          <a:effectLst/>
                        </a:rPr>
                        <a:t>Coupe </a:t>
                      </a:r>
                      <a:r>
                        <a:rPr kumimoji="0" lang="en-GB" sz="1600" u="none" strike="noStrike" cap="none" normalizeH="0" baseline="0" dirty="0" err="1">
                          <a:ln>
                            <a:noFill/>
                          </a:ln>
                          <a:effectLst/>
                        </a:rPr>
                        <a:t>d'ensilage</a:t>
                      </a:r>
                      <a:r>
                        <a:rPr kumimoji="0" lang="en-GB" sz="1600" u="none" strike="noStrike" cap="none" normalizeH="0" baseline="0" dirty="0">
                          <a:ln>
                            <a:noFill/>
                          </a:ln>
                          <a:effectLst/>
                        </a:rPr>
                        <a:t> </a:t>
                      </a:r>
                      <a:r>
                        <a:rPr kumimoji="0" lang="en-GB" sz="1600" u="none" strike="noStrike" cap="none" normalizeH="0" baseline="0" dirty="0" err="1">
                          <a:ln>
                            <a:noFill/>
                          </a:ln>
                          <a:effectLst/>
                        </a:rPr>
                        <a:t>intercalée</a:t>
                      </a:r>
                      <a:r>
                        <a:rPr kumimoji="0" lang="en-GB" sz="1600" u="none" strike="noStrike" cap="none" normalizeH="0" baseline="0" dirty="0">
                          <a:ln>
                            <a:noFill/>
                          </a:ln>
                          <a:effectLst/>
                        </a:rPr>
                        <a:t> (restauration des </a:t>
                      </a:r>
                      <a:r>
                        <a:rPr kumimoji="0" lang="en-GB" sz="1600" u="none" strike="noStrike" cap="none" normalizeH="0" baseline="0" dirty="0" err="1">
                          <a:ln>
                            <a:noFill/>
                          </a:ln>
                          <a:effectLst/>
                        </a:rPr>
                        <a:t>stolons</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Piétinement</a:t>
                      </a:r>
                      <a:r>
                        <a:rPr kumimoji="0" lang="en-GB" sz="1600" u="none" strike="noStrike" cap="none" normalizeH="0" baseline="0" dirty="0">
                          <a:ln>
                            <a:noFill/>
                          </a:ln>
                          <a:effectLst/>
                        </a:rPr>
                        <a:t> (blesse les </a:t>
                      </a:r>
                      <a:r>
                        <a:rPr kumimoji="0" lang="en-GB" sz="1600" u="none" strike="noStrike" cap="none" normalizeH="0" baseline="0" dirty="0" err="1">
                          <a:ln>
                            <a:noFill/>
                          </a:ln>
                          <a:effectLst/>
                        </a:rPr>
                        <a:t>stolons</a:t>
                      </a:r>
                      <a:r>
                        <a:rPr kumimoji="0" lang="en-GB" sz="1600" u="none" strike="noStrike" cap="none" normalizeH="0" baseline="0" dirty="0">
                          <a:ln>
                            <a:noFill/>
                          </a:ln>
                          <a:effectLst/>
                        </a:rPr>
                        <a:t>)</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8"/>
                  </a:ext>
                </a:extLst>
              </a:tr>
              <a:tr h="3322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Système de pâturage</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a:ln>
                            <a:noFill/>
                          </a:ln>
                          <a:effectLst/>
                        </a:rPr>
                        <a:t>Rotation</a:t>
                      </a:r>
                      <a:endParaRPr kumimoji="0" lang="fr-FR" sz="1600" b="1" i="0" u="none" strike="noStrike" cap="none" normalizeH="0" baseline="0">
                        <a:ln>
                          <a:noFill/>
                        </a:ln>
                        <a:solidFill>
                          <a:schemeClr val="tx1"/>
                        </a:solidFill>
                        <a:effectLst/>
                        <a:latin typeface="Comic Sans MS" charset="0"/>
                        <a:ea typeface="ＭＳ Ｐゴシック" charset="0"/>
                        <a:cs typeface="ＭＳ Ｐゴシック" charset="0"/>
                      </a:endParaRPr>
                    </a:p>
                  </a:txBody>
                  <a:tcPr marT="44975" marB="44975"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600" u="none" strike="noStrike" cap="none" normalizeH="0" baseline="0" dirty="0" err="1">
                          <a:ln>
                            <a:noFill/>
                          </a:ln>
                          <a:effectLst/>
                        </a:rPr>
                        <a:t>Continu</a:t>
                      </a:r>
                      <a:endParaRPr kumimoji="0" lang="fr-FR" sz="1600" b="1" i="0" u="none" strike="noStrike" cap="none" normalizeH="0" baseline="0" dirty="0">
                        <a:ln>
                          <a:noFill/>
                        </a:ln>
                        <a:solidFill>
                          <a:schemeClr val="tx1"/>
                        </a:solidFill>
                        <a:effectLst/>
                        <a:latin typeface="Comic Sans MS" charset="0"/>
                        <a:ea typeface="ＭＳ Ｐゴシック" charset="0"/>
                        <a:cs typeface="ＭＳ Ｐゴシック" charset="0"/>
                      </a:endParaRPr>
                    </a:p>
                  </a:txBody>
                  <a:tcPr marT="44975" marB="44975" horzOverflow="overflow"/>
                </a:tc>
                <a:extLst>
                  <a:ext uri="{0D108BD9-81ED-4DB2-BD59-A6C34878D82A}">
                    <a16:rowId xmlns:a16="http://schemas.microsoft.com/office/drawing/2014/main" val="10009"/>
                  </a:ext>
                </a:extLst>
              </a:tr>
            </a:tbl>
          </a:graphicData>
        </a:graphic>
      </p:graphicFrame>
      <p:pic>
        <p:nvPicPr>
          <p:cNvPr id="55345" name="Picture 67" descr="smiley-grin">
            <a:extLst>
              <a:ext uri="{FF2B5EF4-FFF2-40B4-BE49-F238E27FC236}">
                <a16:creationId xmlns:a16="http://schemas.microsoft.com/office/drawing/2014/main" id="{96521DFD-77E9-4BCA-8745-66C0707095FC}"/>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36576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6" name="Picture 70" descr="smiley-sad">
            <a:extLst>
              <a:ext uri="{FF2B5EF4-FFF2-40B4-BE49-F238E27FC236}">
                <a16:creationId xmlns:a16="http://schemas.microsoft.com/office/drawing/2014/main" id="{38C6CC2C-117A-4D7A-B730-881231612E8F}"/>
              </a:ext>
            </a:extLst>
          </p:cNvPr>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7010400" y="762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7" name="Picture 71" descr="smiley-angry">
            <a:extLst>
              <a:ext uri="{FF2B5EF4-FFF2-40B4-BE49-F238E27FC236}">
                <a16:creationId xmlns:a16="http://schemas.microsoft.com/office/drawing/2014/main" id="{CD33AF40-1492-433B-9101-50244C54026F}"/>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7696200" y="4421910"/>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48" name="Picture 76">
            <a:extLst>
              <a:ext uri="{FF2B5EF4-FFF2-40B4-BE49-F238E27FC236}">
                <a16:creationId xmlns:a16="http://schemas.microsoft.com/office/drawing/2014/main" id="{656B3245-9A9C-4D6C-AC86-2CE49B8DD49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399309" y="0"/>
            <a:ext cx="965200" cy="724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endParaRPr>
          </a:p>
        </p:txBody>
      </p:sp>
    </p:spTree>
    <p:extLst>
      <p:ext uri="{BB962C8B-B14F-4D97-AF65-F5344CB8AC3E}">
        <p14:creationId xmlns:p14="http://schemas.microsoft.com/office/powerpoint/2010/main" val="421328908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57346" name="Rectangle 4">
            <a:extLst>
              <a:ext uri="{FF2B5EF4-FFF2-40B4-BE49-F238E27FC236}">
                <a16:creationId xmlns:a16="http://schemas.microsoft.com/office/drawing/2014/main" id="{DA772FE2-754C-42C0-81D7-65D93E91C3B6}"/>
              </a:ext>
            </a:extLst>
          </p:cNvPr>
          <p:cNvSpPr>
            <a:spLocks noChangeArrowheads="1"/>
          </p:cNvSpPr>
          <p:nvPr/>
        </p:nvSpPr>
        <p:spPr bwMode="auto">
          <a:xfrm>
            <a:off x="2519363" y="1295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nl-NL" altLang="nl-NL" sz="2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7347" name="Line 9">
            <a:extLst>
              <a:ext uri="{FF2B5EF4-FFF2-40B4-BE49-F238E27FC236}">
                <a16:creationId xmlns:a16="http://schemas.microsoft.com/office/drawing/2014/main" id="{2085F06A-FDDF-4AF7-9F3D-D937902530E5}"/>
              </a:ext>
            </a:extLst>
          </p:cNvPr>
          <p:cNvSpPr>
            <a:spLocks noChangeShapeType="1"/>
          </p:cNvSpPr>
          <p:nvPr/>
        </p:nvSpPr>
        <p:spPr bwMode="auto">
          <a:xfrm>
            <a:off x="2362200" y="1828800"/>
            <a:ext cx="0" cy="33528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48" name="Line 10">
            <a:extLst>
              <a:ext uri="{FF2B5EF4-FFF2-40B4-BE49-F238E27FC236}">
                <a16:creationId xmlns:a16="http://schemas.microsoft.com/office/drawing/2014/main" id="{602703C6-7995-41C6-9CA2-90D65BE9C725}"/>
              </a:ext>
            </a:extLst>
          </p:cNvPr>
          <p:cNvSpPr>
            <a:spLocks noChangeShapeType="1"/>
          </p:cNvSpPr>
          <p:nvPr/>
        </p:nvSpPr>
        <p:spPr bwMode="auto">
          <a:xfrm>
            <a:off x="2362200" y="5181600"/>
            <a:ext cx="44958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49" name="Line 13">
            <a:extLst>
              <a:ext uri="{FF2B5EF4-FFF2-40B4-BE49-F238E27FC236}">
                <a16:creationId xmlns:a16="http://schemas.microsoft.com/office/drawing/2014/main" id="{6F872BA7-4671-47CD-9F0E-00710EDDED5C}"/>
              </a:ext>
            </a:extLst>
          </p:cNvPr>
          <p:cNvSpPr>
            <a:spLocks noChangeShapeType="1"/>
          </p:cNvSpPr>
          <p:nvPr/>
        </p:nvSpPr>
        <p:spPr bwMode="auto">
          <a:xfrm>
            <a:off x="2286000" y="18288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0" name="Line 14">
            <a:extLst>
              <a:ext uri="{FF2B5EF4-FFF2-40B4-BE49-F238E27FC236}">
                <a16:creationId xmlns:a16="http://schemas.microsoft.com/office/drawing/2014/main" id="{4F0DAF6C-B3A7-4A63-9F0D-77391804CFED}"/>
              </a:ext>
            </a:extLst>
          </p:cNvPr>
          <p:cNvSpPr>
            <a:spLocks noChangeShapeType="1"/>
          </p:cNvSpPr>
          <p:nvPr/>
        </p:nvSpPr>
        <p:spPr bwMode="auto">
          <a:xfrm>
            <a:off x="2286000" y="25146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1" name="Line 15">
            <a:extLst>
              <a:ext uri="{FF2B5EF4-FFF2-40B4-BE49-F238E27FC236}">
                <a16:creationId xmlns:a16="http://schemas.microsoft.com/office/drawing/2014/main" id="{DEF1E93E-5A6D-4093-A8B4-D0AB9205EF09}"/>
              </a:ext>
            </a:extLst>
          </p:cNvPr>
          <p:cNvSpPr>
            <a:spLocks noChangeShapeType="1"/>
          </p:cNvSpPr>
          <p:nvPr/>
        </p:nvSpPr>
        <p:spPr bwMode="auto">
          <a:xfrm>
            <a:off x="2286000" y="32004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2" name="Line 16">
            <a:extLst>
              <a:ext uri="{FF2B5EF4-FFF2-40B4-BE49-F238E27FC236}">
                <a16:creationId xmlns:a16="http://schemas.microsoft.com/office/drawing/2014/main" id="{AA669C8C-1F6C-4A30-A600-82C09CC28BD6}"/>
              </a:ext>
            </a:extLst>
          </p:cNvPr>
          <p:cNvSpPr>
            <a:spLocks noChangeShapeType="1"/>
          </p:cNvSpPr>
          <p:nvPr/>
        </p:nvSpPr>
        <p:spPr bwMode="auto">
          <a:xfrm>
            <a:off x="2286000" y="38862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3" name="Line 17">
            <a:extLst>
              <a:ext uri="{FF2B5EF4-FFF2-40B4-BE49-F238E27FC236}">
                <a16:creationId xmlns:a16="http://schemas.microsoft.com/office/drawing/2014/main" id="{85B013C1-AF6E-4766-A1EC-4A3B6B64E8F5}"/>
              </a:ext>
            </a:extLst>
          </p:cNvPr>
          <p:cNvSpPr>
            <a:spLocks noChangeShapeType="1"/>
          </p:cNvSpPr>
          <p:nvPr/>
        </p:nvSpPr>
        <p:spPr bwMode="auto">
          <a:xfrm>
            <a:off x="2286000" y="4572000"/>
            <a:ext cx="4572000" cy="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4" name="Line 21">
            <a:extLst>
              <a:ext uri="{FF2B5EF4-FFF2-40B4-BE49-F238E27FC236}">
                <a16:creationId xmlns:a16="http://schemas.microsoft.com/office/drawing/2014/main" id="{9C6945F6-50FB-4D33-84DC-6368E379F049}"/>
              </a:ext>
            </a:extLst>
          </p:cNvPr>
          <p:cNvSpPr>
            <a:spLocks noChangeShapeType="1"/>
          </p:cNvSpPr>
          <p:nvPr/>
        </p:nvSpPr>
        <p:spPr bwMode="auto">
          <a:xfrm>
            <a:off x="35052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5" name="Line 22">
            <a:extLst>
              <a:ext uri="{FF2B5EF4-FFF2-40B4-BE49-F238E27FC236}">
                <a16:creationId xmlns:a16="http://schemas.microsoft.com/office/drawing/2014/main" id="{EDC23DB1-4DE4-428D-8A8A-483CC616EE95}"/>
              </a:ext>
            </a:extLst>
          </p:cNvPr>
          <p:cNvSpPr>
            <a:spLocks noChangeShapeType="1"/>
          </p:cNvSpPr>
          <p:nvPr/>
        </p:nvSpPr>
        <p:spPr bwMode="auto">
          <a:xfrm>
            <a:off x="4572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6" name="Line 23">
            <a:extLst>
              <a:ext uri="{FF2B5EF4-FFF2-40B4-BE49-F238E27FC236}">
                <a16:creationId xmlns:a16="http://schemas.microsoft.com/office/drawing/2014/main" id="{351E60E8-1605-4B01-BF00-124E58B5858D}"/>
              </a:ext>
            </a:extLst>
          </p:cNvPr>
          <p:cNvSpPr>
            <a:spLocks noChangeShapeType="1"/>
          </p:cNvSpPr>
          <p:nvPr/>
        </p:nvSpPr>
        <p:spPr bwMode="auto">
          <a:xfrm>
            <a:off x="5715000" y="5181600"/>
            <a:ext cx="0" cy="76200"/>
          </a:xfrm>
          <a:prstGeom prst="line">
            <a:avLst/>
          </a:prstGeom>
          <a:noFill/>
          <a:ln w="25400">
            <a:solidFill>
              <a:srgbClr val="FEFF12"/>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57" name="Text Box 24">
            <a:extLst>
              <a:ext uri="{FF2B5EF4-FFF2-40B4-BE49-F238E27FC236}">
                <a16:creationId xmlns:a16="http://schemas.microsoft.com/office/drawing/2014/main" id="{74F2ED8A-6605-4311-BF0C-CB41A002D859}"/>
              </a:ext>
            </a:extLst>
          </p:cNvPr>
          <p:cNvSpPr txBox="1">
            <a:spLocks noChangeArrowheads="1"/>
          </p:cNvSpPr>
          <p:nvPr/>
        </p:nvSpPr>
        <p:spPr bwMode="auto">
          <a:xfrm>
            <a:off x="1828800" y="990600"/>
            <a:ext cx="3676135"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Proportion de trèfle en été (%)</a:t>
            </a:r>
          </a:p>
        </p:txBody>
      </p:sp>
      <p:sp>
        <p:nvSpPr>
          <p:cNvPr id="57358" name="Text Box 25">
            <a:extLst>
              <a:ext uri="{FF2B5EF4-FFF2-40B4-BE49-F238E27FC236}">
                <a16:creationId xmlns:a16="http://schemas.microsoft.com/office/drawing/2014/main" id="{058AC8BF-592E-48F1-9716-BCE0F031B902}"/>
              </a:ext>
            </a:extLst>
          </p:cNvPr>
          <p:cNvSpPr txBox="1">
            <a:spLocks noChangeArrowheads="1"/>
          </p:cNvSpPr>
          <p:nvPr/>
        </p:nvSpPr>
        <p:spPr bwMode="auto">
          <a:xfrm>
            <a:off x="2286000" y="6030913"/>
            <a:ext cx="425154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Fertilisation azotée annuelle (kg N/ha)</a:t>
            </a:r>
          </a:p>
        </p:txBody>
      </p:sp>
      <p:sp>
        <p:nvSpPr>
          <p:cNvPr id="57359" name="Text Box 26">
            <a:extLst>
              <a:ext uri="{FF2B5EF4-FFF2-40B4-BE49-F238E27FC236}">
                <a16:creationId xmlns:a16="http://schemas.microsoft.com/office/drawing/2014/main" id="{598397C4-C8EB-481C-B9B2-15C009DB0222}"/>
              </a:ext>
            </a:extLst>
          </p:cNvPr>
          <p:cNvSpPr txBox="1">
            <a:spLocks noChangeArrowheads="1"/>
          </p:cNvSpPr>
          <p:nvPr/>
        </p:nvSpPr>
        <p:spPr bwMode="auto">
          <a:xfrm>
            <a:off x="2438400" y="5181600"/>
            <a:ext cx="48768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6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0-25       26-75             76-150          151-250</a:t>
            </a:r>
          </a:p>
        </p:txBody>
      </p:sp>
      <p:sp>
        <p:nvSpPr>
          <p:cNvPr id="57360" name="Text Box 27">
            <a:extLst>
              <a:ext uri="{FF2B5EF4-FFF2-40B4-BE49-F238E27FC236}">
                <a16:creationId xmlns:a16="http://schemas.microsoft.com/office/drawing/2014/main" id="{B217E4DB-1366-408C-943E-8F8E8E729698}"/>
              </a:ext>
            </a:extLst>
          </p:cNvPr>
          <p:cNvSpPr txBox="1">
            <a:spLocks noChangeArrowheads="1"/>
          </p:cNvSpPr>
          <p:nvPr/>
        </p:nvSpPr>
        <p:spPr bwMode="auto">
          <a:xfrm>
            <a:off x="1900238" y="1600200"/>
            <a:ext cx="354584" cy="3293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45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40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35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30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25</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altLang="nl-NL" sz="13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20</a:t>
            </a:r>
          </a:p>
        </p:txBody>
      </p:sp>
      <p:sp>
        <p:nvSpPr>
          <p:cNvPr id="57361" name="Line 29">
            <a:extLst>
              <a:ext uri="{FF2B5EF4-FFF2-40B4-BE49-F238E27FC236}">
                <a16:creationId xmlns:a16="http://schemas.microsoft.com/office/drawing/2014/main" id="{1A7F91AB-E656-4F95-A767-286420E806A0}"/>
              </a:ext>
            </a:extLst>
          </p:cNvPr>
          <p:cNvSpPr>
            <a:spLocks noChangeShapeType="1"/>
          </p:cNvSpPr>
          <p:nvPr/>
        </p:nvSpPr>
        <p:spPr bwMode="auto">
          <a:xfrm>
            <a:off x="2895600" y="2514600"/>
            <a:ext cx="1143000" cy="3810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62" name="Line 30">
            <a:extLst>
              <a:ext uri="{FF2B5EF4-FFF2-40B4-BE49-F238E27FC236}">
                <a16:creationId xmlns:a16="http://schemas.microsoft.com/office/drawing/2014/main" id="{28D29E94-658B-44F4-B90C-E21DC23BD6C8}"/>
              </a:ext>
            </a:extLst>
          </p:cNvPr>
          <p:cNvSpPr>
            <a:spLocks noChangeShapeType="1"/>
          </p:cNvSpPr>
          <p:nvPr/>
        </p:nvSpPr>
        <p:spPr bwMode="auto">
          <a:xfrm>
            <a:off x="4038600" y="2895600"/>
            <a:ext cx="1143000" cy="10668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57363" name="Line 31">
            <a:extLst>
              <a:ext uri="{FF2B5EF4-FFF2-40B4-BE49-F238E27FC236}">
                <a16:creationId xmlns:a16="http://schemas.microsoft.com/office/drawing/2014/main" id="{6D304BE8-D4FC-45A0-8DC8-867AD78D2EB6}"/>
              </a:ext>
            </a:extLst>
          </p:cNvPr>
          <p:cNvSpPr>
            <a:spLocks noChangeShapeType="1"/>
          </p:cNvSpPr>
          <p:nvPr/>
        </p:nvSpPr>
        <p:spPr bwMode="auto">
          <a:xfrm>
            <a:off x="5181600" y="3962400"/>
            <a:ext cx="1143000" cy="838200"/>
          </a:xfrm>
          <a:prstGeom prst="line">
            <a:avLst/>
          </a:prstGeom>
          <a:noFill/>
          <a:ln w="38100">
            <a:solidFill>
              <a:srgbClr val="FF022B"/>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57364" name="Picture 38" descr="image 1">
            <a:extLst>
              <a:ext uri="{FF2B5EF4-FFF2-40B4-BE49-F238E27FC236}">
                <a16:creationId xmlns:a16="http://schemas.microsoft.com/office/drawing/2014/main" id="{6374A8F2-FD43-4689-B443-A5591516C0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1752600"/>
            <a:ext cx="10890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p>
        </p:txBody>
      </p:sp>
    </p:spTree>
    <p:extLst>
      <p:ext uri="{BB962C8B-B14F-4D97-AF65-F5344CB8AC3E}">
        <p14:creationId xmlns:p14="http://schemas.microsoft.com/office/powerpoint/2010/main" val="7669427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a:extLst>
              <a:ext uri="{FF2B5EF4-FFF2-40B4-BE49-F238E27FC236}">
                <a16:creationId xmlns:a16="http://schemas.microsoft.com/office/drawing/2014/main" id="{FF62DD4C-A682-44C7-8D3D-5AA2EA857B22}"/>
              </a:ext>
            </a:extLst>
          </p:cNvPr>
          <p:cNvSpPr txBox="1">
            <a:spLocks noChangeArrowheads="1"/>
          </p:cNvSpPr>
          <p:nvPr/>
        </p:nvSpPr>
        <p:spPr bwMode="auto">
          <a:xfrm>
            <a:off x="-73890" y="230832"/>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Utilisation du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violet</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59395" name="Text Box 3">
            <a:extLst>
              <a:ext uri="{FF2B5EF4-FFF2-40B4-BE49-F238E27FC236}">
                <a16:creationId xmlns:a16="http://schemas.microsoft.com/office/drawing/2014/main" id="{B2590AD9-C2AD-4C65-9ADE-4BFF78C18622}"/>
              </a:ext>
            </a:extLst>
          </p:cNvPr>
          <p:cNvSpPr txBox="1">
            <a:spLocks noChangeArrowheads="1"/>
          </p:cNvSpPr>
          <p:nvPr/>
        </p:nvSpPr>
        <p:spPr bwMode="auto">
          <a:xfrm>
            <a:off x="307109" y="1403639"/>
            <a:ext cx="8624239" cy="433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Adapté à la défoliation peu fréquente et donc à la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fauche</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pertes foliaires augmentent avec l'augmentation du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fanage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plus élevées pour le foin que pour l'ensilage.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Pertes de matière sèche à la récolte : 14 à 45%.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La perte de feuilles peut être minimisée par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la r</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éduction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du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nombre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manipulations du foin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la manipulation du foin à humidité élevée</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l'utilisation de conditionneurs de foin</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en utilisant des mélanges de trèfle et de graminées</a:t>
            </a:r>
          </a:p>
        </p:txBody>
      </p:sp>
      <p:pic>
        <p:nvPicPr>
          <p:cNvPr id="59396" name="Picture 4">
            <a:extLst>
              <a:ext uri="{FF2B5EF4-FFF2-40B4-BE49-F238E27FC236}">
                <a16:creationId xmlns:a16="http://schemas.microsoft.com/office/drawing/2014/main" id="{B4D28709-BFF9-4DC2-9EF4-0D51796297A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a:extLst>
              <a:ext uri="{FF2B5EF4-FFF2-40B4-BE49-F238E27FC236}">
                <a16:creationId xmlns:a16="http://schemas.microsoft.com/office/drawing/2014/main" id="{133C4BF5-33B7-4907-98EE-B37F28FB1FD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6082548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a:extLst>
              <a:ext uri="{FF2B5EF4-FFF2-40B4-BE49-F238E27FC236}">
                <a16:creationId xmlns:a16="http://schemas.microsoft.com/office/drawing/2014/main" id="{C704CA5B-1BA6-498D-9018-3D440D77928B}"/>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Utilisation du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violet</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1443" name="Text Box 3">
            <a:extLst>
              <a:ext uri="{FF2B5EF4-FFF2-40B4-BE49-F238E27FC236}">
                <a16:creationId xmlns:a16="http://schemas.microsoft.com/office/drawing/2014/main" id="{2F58A53F-2DEB-47B0-B538-E47FE95511C7}"/>
              </a:ext>
            </a:extLst>
          </p:cNvPr>
          <p:cNvSpPr txBox="1">
            <a:spLocks noChangeArrowheads="1"/>
          </p:cNvSpPr>
          <p:nvPr/>
        </p:nvSpPr>
        <p:spPr bwMode="auto">
          <a:xfrm>
            <a:off x="381000" y="1177925"/>
            <a:ext cx="8382000" cy="360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Malgré le fait que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Faible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teneur</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hydrates de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carbone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solubles</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Teneur élevée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protéine</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Pouvoir</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tampon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élevé</a:t>
            </a:r>
            <a:endPar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Peut être ensilé avec succès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si</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fané</a:t>
            </a: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L'utilisation d'un additif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peut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aider</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Mélanger</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violet et des graminées</a:t>
            </a:r>
          </a:p>
        </p:txBody>
      </p:sp>
      <p:pic>
        <p:nvPicPr>
          <p:cNvPr id="61444" name="Picture 6">
            <a:extLst>
              <a:ext uri="{FF2B5EF4-FFF2-40B4-BE49-F238E27FC236}">
                <a16:creationId xmlns:a16="http://schemas.microsoft.com/office/drawing/2014/main" id="{8AF37FDC-4402-4EFC-B7AF-0DCE66D974F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a:extLst>
              <a:ext uri="{FF2B5EF4-FFF2-40B4-BE49-F238E27FC236}">
                <a16:creationId xmlns:a16="http://schemas.microsoft.com/office/drawing/2014/main" id="{D7321C90-2363-4610-A130-60E28326DA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0"/>
            <a:ext cx="8842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73906522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a:extLst>
              <a:ext uri="{FF2B5EF4-FFF2-40B4-BE49-F238E27FC236}">
                <a16:creationId xmlns:a16="http://schemas.microsoft.com/office/drawing/2014/main" id="{90F86101-4758-4E1F-911C-E33655E742B3}"/>
              </a:ext>
            </a:extLst>
          </p:cNvPr>
          <p:cNvSpPr txBox="1">
            <a:spLocks noChangeArrowheads="1"/>
          </p:cNvSpPr>
          <p:nvPr/>
        </p:nvSpPr>
        <p:spPr bwMode="auto">
          <a:xfrm>
            <a:off x="0" y="341745"/>
            <a:ext cx="819770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Problèmes environnementaux dans les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systèmes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à</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base de légumineuses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63491" name="Text Box 3">
            <a:extLst>
              <a:ext uri="{FF2B5EF4-FFF2-40B4-BE49-F238E27FC236}">
                <a16:creationId xmlns:a16="http://schemas.microsoft.com/office/drawing/2014/main" id="{46B6BC21-D568-441B-8302-47007D5A2EFA}"/>
              </a:ext>
            </a:extLst>
          </p:cNvPr>
          <p:cNvSpPr txBox="1">
            <a:spLocks noChangeArrowheads="1"/>
          </p:cNvSpPr>
          <p:nvPr/>
        </p:nvSpPr>
        <p:spPr bwMode="auto">
          <a:xfrm>
            <a:off x="380999" y="1675246"/>
            <a:ext cx="8582247" cy="3970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systèmes à base de légumineuses présentent de réels avantages pour l'efficacité de l'utilisation de l'azote par rapport à ceux à base d'engrais azotés inorganiques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l'excès d'apport d'azote est évité</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la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forme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ammonium est plus abondante dans le pool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d'azote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disponible du sol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Dans les conditions agricoles, les pertes par lessivage des nitrates sont plus faibles, mais les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taux</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chargement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(UGB/ha) sont généralement plus faibles aussi.</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1311399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ext Box 3">
            <a:extLst>
              <a:ext uri="{FF2B5EF4-FFF2-40B4-BE49-F238E27FC236}">
                <a16:creationId xmlns:a16="http://schemas.microsoft.com/office/drawing/2014/main" id="{6C9F4242-9812-4064-BEDF-BF64432DAB61}"/>
              </a:ext>
            </a:extLst>
          </p:cNvPr>
          <p:cNvSpPr txBox="1">
            <a:spLocks noChangeArrowheads="1"/>
          </p:cNvSpPr>
          <p:nvPr/>
        </p:nvSpPr>
        <p:spPr bwMode="auto">
          <a:xfrm>
            <a:off x="316345" y="1361209"/>
            <a:ext cx="8382000"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libère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des quantités similaires de nitrate à des niveaux comparables de production animale par hectare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MAIS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 lessivage dans un système de trèfle et de graminées par rapport à un système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graminées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pures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avec 200 N variait de 50 % à moins de 30 %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Ledgard</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1999).</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Lessivage des nitrates après labour des prairies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temporaires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trèfle : labours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printemps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plus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sûrs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que labours d'automne.</a:t>
            </a: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5" name="Text Box 2">
            <a:extLst>
              <a:ext uri="{FF2B5EF4-FFF2-40B4-BE49-F238E27FC236}">
                <a16:creationId xmlns:a16="http://schemas.microsoft.com/office/drawing/2014/main" id="{9E382546-F70F-5B4B-9E48-E1B7DB8DF88D}"/>
              </a:ext>
            </a:extLst>
          </p:cNvPr>
          <p:cNvSpPr txBox="1">
            <a:spLocks noChangeArrowheads="1"/>
          </p:cNvSpPr>
          <p:nvPr/>
        </p:nvSpPr>
        <p:spPr bwMode="auto">
          <a:xfrm>
            <a:off x="0" y="341745"/>
            <a:ext cx="819770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Problèmes environnementaux dans les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systèmes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à</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base de légumineuses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5184817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3">
            <a:extLst>
              <a:ext uri="{FF2B5EF4-FFF2-40B4-BE49-F238E27FC236}">
                <a16:creationId xmlns:a16="http://schemas.microsoft.com/office/drawing/2014/main" id="{30DBFE4E-BE84-42A2-9CB0-DA6787FB18A9}"/>
              </a:ext>
            </a:extLst>
          </p:cNvPr>
          <p:cNvSpPr txBox="1">
            <a:spLocks noChangeArrowheads="1"/>
          </p:cNvSpPr>
          <p:nvPr/>
        </p:nvSpPr>
        <p:spPr bwMode="auto">
          <a:xfrm>
            <a:off x="381000" y="2765425"/>
            <a:ext cx="8382000" cy="1569660"/>
          </a:xfrm>
          <a:prstGeom prst="rect">
            <a:avLst/>
          </a:prstGeom>
          <a:noFill/>
          <a:ln w="25400">
            <a:solidFill>
              <a:srgbClr val="FEFF12"/>
            </a:solidFill>
            <a:miter lim="800000"/>
            <a:headEnd/>
            <a:tailEnd/>
          </a:ln>
          <a:extLst>
            <a:ext uri="{909E8E84-426E-40DD-AFC4-6F175D3DCCD1}">
              <a14:hiddenFill xmlns:a14="http://schemas.microsoft.com/office/drawing/2010/main">
                <a:solidFill>
                  <a:schemeClr val="accent1"/>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Pimentel et ses collaborateurs (2005) ont comparé un système conventionnel de céréales commerciales avec un système d'élevage typique (légumineuses + cultures).</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Consommation d'énergie fossile : environ 30 % de moins dans le deuxième système</a:t>
            </a:r>
          </a:p>
        </p:txBody>
      </p:sp>
      <p:sp>
        <p:nvSpPr>
          <p:cNvPr id="67588" name="Rectangle 4">
            <a:extLst>
              <a:ext uri="{FF2B5EF4-FFF2-40B4-BE49-F238E27FC236}">
                <a16:creationId xmlns:a16="http://schemas.microsoft.com/office/drawing/2014/main" id="{E5980E1A-3E3B-4589-AEAE-3EB62A341DA8}"/>
              </a:ext>
            </a:extLst>
          </p:cNvPr>
          <p:cNvSpPr>
            <a:spLocks noChangeArrowheads="1"/>
          </p:cNvSpPr>
          <p:nvPr/>
        </p:nvSpPr>
        <p:spPr bwMode="auto">
          <a:xfrm>
            <a:off x="381000" y="1056698"/>
            <a:ext cx="83058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Réduction des énergies fossiles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(synthèse d'engrais azotés inorganiques)</a:t>
            </a:r>
          </a:p>
        </p:txBody>
      </p:sp>
      <p:sp>
        <p:nvSpPr>
          <p:cNvPr id="2" name="Titel 1"/>
          <p:cNvSpPr>
            <a:spLocks noGrp="1"/>
          </p:cNvSpPr>
          <p:nvPr>
            <p:ph type="title"/>
          </p:nvPr>
        </p:nvSpPr>
        <p:spPr/>
        <p:txBody>
          <a:bodyPr/>
          <a:lstStyle/>
          <a:p>
            <a:endParaRPr lang="nl-NL">
              <a:solidFill>
                <a:schemeClr val="tx1"/>
              </a:solidFill>
              <a:latin typeface="+mn-lt"/>
            </a:endParaRPr>
          </a:p>
        </p:txBody>
      </p:sp>
      <p:sp>
        <p:nvSpPr>
          <p:cNvPr id="6" name="Text Box 2">
            <a:extLst>
              <a:ext uri="{FF2B5EF4-FFF2-40B4-BE49-F238E27FC236}">
                <a16:creationId xmlns:a16="http://schemas.microsoft.com/office/drawing/2014/main" id="{62FF15B8-FC16-924B-8A82-DAF0E1C5F551}"/>
              </a:ext>
            </a:extLst>
          </p:cNvPr>
          <p:cNvSpPr txBox="1">
            <a:spLocks noChangeArrowheads="1"/>
          </p:cNvSpPr>
          <p:nvPr/>
        </p:nvSpPr>
        <p:spPr bwMode="auto">
          <a:xfrm>
            <a:off x="0" y="341745"/>
            <a:ext cx="819770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Problèmes environnementaux dans les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systèmes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à</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base de légumineuses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9531286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a:extLst>
              <a:ext uri="{FF2B5EF4-FFF2-40B4-BE49-F238E27FC236}">
                <a16:creationId xmlns:a16="http://schemas.microsoft.com/office/drawing/2014/main" id="{8D283916-B9A0-43F4-A388-200CD15DBF63}"/>
              </a:ext>
            </a:extLst>
          </p:cNvPr>
          <p:cNvSpPr txBox="1">
            <a:spLocks noChangeArrowheads="1"/>
          </p:cNvSpPr>
          <p:nvPr/>
        </p:nvSpPr>
        <p:spPr bwMode="auto">
          <a:xfrm>
            <a:off x="381000" y="1046018"/>
            <a:ext cx="7054273" cy="5632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Bonne source de pollen et de nectar pour certaines espèces d'insectes</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Les fleurs sont attrayantes pour le paysage</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nombreuses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prairies à base de légumineuses sont trop denses pour les oiseaux qui ne peuvent pas s'en servir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comme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couvert</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reproduction et d'alimentation.</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La luzerne est une exception notable : perméable à la circulation des oiseaux et fournit des arthropodes et des feuilles nutritives, un abri contre les prédateurs et un bon lieu de nidification en cas de coupe tardive.</a:t>
            </a:r>
          </a:p>
        </p:txBody>
      </p:sp>
      <p:pic>
        <p:nvPicPr>
          <p:cNvPr id="69636" name="Picture 4" descr="image 4">
            <a:extLst>
              <a:ext uri="{FF2B5EF4-FFF2-40B4-BE49-F238E27FC236}">
                <a16:creationId xmlns:a16="http://schemas.microsoft.com/office/drawing/2014/main" id="{50536DBA-329E-4E0D-833C-270F10F0DA87}"/>
              </a:ext>
            </a:extLst>
          </p:cNvPr>
          <p:cNvPicPr>
            <a:picLocks noChangeAspect="1" noChangeArrowheads="1"/>
          </p:cNvPicPr>
          <p:nvPr/>
        </p:nvPicPr>
        <p:blipFill>
          <a:blip r:embed="rId3" cstate="screen">
            <a:lum bright="-2000" contrast="20000"/>
            <a:extLst>
              <a:ext uri="{28A0092B-C50C-407E-A947-70E740481C1C}">
                <a14:useLocalDpi xmlns:a14="http://schemas.microsoft.com/office/drawing/2010/main"/>
              </a:ext>
            </a:extLst>
          </a:blip>
          <a:srcRect/>
          <a:stretch>
            <a:fillRect/>
          </a:stretch>
        </p:blipFill>
        <p:spPr bwMode="auto">
          <a:xfrm>
            <a:off x="7559964" y="1119909"/>
            <a:ext cx="140335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sp>
        <p:nvSpPr>
          <p:cNvPr id="2" name="Titel 1"/>
          <p:cNvSpPr>
            <a:spLocks noGrp="1"/>
          </p:cNvSpPr>
          <p:nvPr>
            <p:ph type="title"/>
          </p:nvPr>
        </p:nvSpPr>
        <p:spPr/>
        <p:txBody>
          <a:bodyPr/>
          <a:lstStyle/>
          <a:p>
            <a:endParaRPr lang="nl-NL">
              <a:solidFill>
                <a:schemeClr val="tx1"/>
              </a:solidFill>
              <a:latin typeface="+mn-lt"/>
            </a:endParaRPr>
          </a:p>
        </p:txBody>
      </p:sp>
      <p:sp>
        <p:nvSpPr>
          <p:cNvPr id="6" name="Text Box 2">
            <a:extLst>
              <a:ext uri="{FF2B5EF4-FFF2-40B4-BE49-F238E27FC236}">
                <a16:creationId xmlns:a16="http://schemas.microsoft.com/office/drawing/2014/main" id="{D03BDF44-749C-2241-A294-E9207609C158}"/>
              </a:ext>
            </a:extLst>
          </p:cNvPr>
          <p:cNvSpPr txBox="1">
            <a:spLocks noChangeArrowheads="1"/>
          </p:cNvSpPr>
          <p:nvPr/>
        </p:nvSpPr>
        <p:spPr bwMode="auto">
          <a:xfrm>
            <a:off x="0" y="341745"/>
            <a:ext cx="8197702"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Problèmes environnementaux dans les </a:t>
            </a: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systèmes</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à</a:t>
            </a: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base de légumineuses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2058441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27424" y="491835"/>
            <a:ext cx="6439227" cy="424487"/>
          </a:xfrm>
        </p:spPr>
        <p:txBody>
          <a:bodyPr/>
          <a:lstStyle/>
          <a:p>
            <a:r>
              <a:rPr lang="en-US" sz="2400" dirty="0" smtClean="0">
                <a:solidFill>
                  <a:schemeClr val="tx1"/>
                </a:solidFill>
                <a:latin typeface="+mn-lt"/>
              </a:rPr>
              <a:t>Systèmes de silo</a:t>
            </a:r>
            <a:endParaRPr lang="es-ES" sz="2400" dirty="0">
              <a:solidFill>
                <a:schemeClr val="tx1"/>
              </a:solidFill>
              <a:latin typeface="+mn-lt"/>
            </a:endParaRPr>
          </a:p>
        </p:txBody>
      </p:sp>
      <p:sp>
        <p:nvSpPr>
          <p:cNvPr id="3" name="Rectangle 7"/>
          <p:cNvSpPr>
            <a:spLocks noChangeArrowheads="1"/>
          </p:cNvSpPr>
          <p:nvPr/>
        </p:nvSpPr>
        <p:spPr bwMode="auto">
          <a:xfrm>
            <a:off x="538180" y="5278895"/>
            <a:ext cx="4956486"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Années 1980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silos à tour en bois</a:t>
            </a: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Années 1990 - silos à tour d'acier</a:t>
            </a:r>
          </a:p>
          <a:p>
            <a:pPr marL="95250" marR="0" lvl="1" indent="173038" algn="l" defTabSz="457200" rtl="0" eaLnBrk="1" fontAlgn="auto" latinLnBrk="0" hangingPunct="1">
              <a:lnSpc>
                <a:spcPct val="100000"/>
              </a:lnSpc>
              <a:spcBef>
                <a:spcPct val="20000"/>
              </a:spcBef>
              <a:spcAft>
                <a:spcPts val="0"/>
              </a:spcAft>
              <a:buClrTx/>
              <a:buSzPct val="130000"/>
              <a:buFont typeface="Arial" panose="020B0604020202020204" pitchFamily="34" charset="0"/>
              <a:buChar char="•"/>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Années 2000 - silos-couloirs et balles rondes</a:t>
            </a:r>
          </a:p>
        </p:txBody>
      </p:sp>
      <p:pic>
        <p:nvPicPr>
          <p:cNvPr id="4" name="Bildobjekt 6" descr="PICT0196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4308" y="1135117"/>
            <a:ext cx="550703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objekt 10" descr="PICT038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65683" y="3949263"/>
            <a:ext cx="3878317" cy="29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ruta 6"/>
          <p:cNvSpPr txBox="1"/>
          <p:nvPr/>
        </p:nvSpPr>
        <p:spPr>
          <a:xfrm>
            <a:off x="7794367" y="653321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ruta 7"/>
          <p:cNvSpPr txBox="1"/>
          <p:nvPr/>
        </p:nvSpPr>
        <p:spPr>
          <a:xfrm>
            <a:off x="793492" y="492634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3400141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a:extLst>
              <a:ext uri="{FF2B5EF4-FFF2-40B4-BE49-F238E27FC236}">
                <a16:creationId xmlns:a16="http://schemas.microsoft.com/office/drawing/2014/main" id="{339F903C-EE59-49A1-BA62-767E5C6F0E45}"/>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et perspectives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1683" name="Text Box 3">
            <a:extLst>
              <a:ext uri="{FF2B5EF4-FFF2-40B4-BE49-F238E27FC236}">
                <a16:creationId xmlns:a16="http://schemas.microsoft.com/office/drawing/2014/main" id="{9C2C0CF6-2450-4B36-BFB1-375FE7FCADB1}"/>
              </a:ext>
            </a:extLst>
          </p:cNvPr>
          <p:cNvSpPr txBox="1">
            <a:spLocks noChangeArrowheads="1"/>
          </p:cNvSpPr>
          <p:nvPr/>
        </p:nvSpPr>
        <p:spPr bwMode="auto">
          <a:xfrm>
            <a:off x="381000" y="1028700"/>
            <a:ext cx="8382000" cy="3785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Deux caractéristiques principales pour l'agriculture de demain qui réduisent les coûts de production et augmentent le revenu </a:t>
            </a:r>
            <a:r>
              <a:rPr kumimoji="0" lang="en-GB" altLang="fr-FR"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des</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agriculteurs : </a:t>
            </a:r>
          </a:p>
          <a:p>
            <a:pPr marL="1257300" marR="0" lvl="2"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capacité de fixation de l'azote </a:t>
            </a:r>
          </a:p>
          <a:p>
            <a:pPr marL="1257300" marR="0" lvl="2"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valeur nutritive élevée et potentiel d'ingestion élevé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Dans les systèmes extensifs : réduire la fertilisation à l'azote tout en maintenant le rendement des pâturages à un niveau acceptable.</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Un des piliers des systèmes biologiques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5871343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a:extLst>
              <a:ext uri="{FF2B5EF4-FFF2-40B4-BE49-F238E27FC236}">
                <a16:creationId xmlns:a16="http://schemas.microsoft.com/office/drawing/2014/main" id="{D1AC4B7D-4803-461F-A1C9-7BA2F271F004}"/>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et perspectives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3731" name="Text Box 3">
            <a:extLst>
              <a:ext uri="{FF2B5EF4-FFF2-40B4-BE49-F238E27FC236}">
                <a16:creationId xmlns:a16="http://schemas.microsoft.com/office/drawing/2014/main" id="{B6F4B5E8-4724-488A-BA06-68782040C125}"/>
              </a:ext>
            </a:extLst>
          </p:cNvPr>
          <p:cNvSpPr txBox="1">
            <a:spLocks noChangeArrowheads="1"/>
          </p:cNvSpPr>
          <p:nvPr/>
        </p:nvSpPr>
        <p:spPr bwMode="auto">
          <a:xfrm>
            <a:off x="381000" y="1066800"/>
            <a:ext cx="8382000" cy="415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Principale lacune : manque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persistance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du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trèfle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violet</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Pâturage : l'apparition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météorisation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devrait être minimisée par l'introduction des gènes de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synthèse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tannins condenses dans le génome du trèfle MAIS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problème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d’acceptation par le consommateur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Conservation du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fourrage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 mise au point de techniques permettant de réduire au minimum les pertes foliaires et de contrôler la capacité tampon, la teneur en ammoniac et le développement de micro-organismes indésirables.</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8241114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F2CE68A8-2D11-486B-88CE-3FFFE3FF0528}"/>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et perspectives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5779" name="Text Box 3">
            <a:extLst>
              <a:ext uri="{FF2B5EF4-FFF2-40B4-BE49-F238E27FC236}">
                <a16:creationId xmlns:a16="http://schemas.microsoft.com/office/drawing/2014/main" id="{ECAD716A-A629-4172-8BF1-BF210F502242}"/>
              </a:ext>
            </a:extLst>
          </p:cNvPr>
          <p:cNvSpPr txBox="1">
            <a:spLocks noChangeArrowheads="1"/>
          </p:cNvSpPr>
          <p:nvPr/>
        </p:nvSpPr>
        <p:spPr bwMode="auto">
          <a:xfrm>
            <a:off x="381000" y="1028700"/>
            <a:ext cx="8603512" cy="4524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Principaux effets positifs des légumineuses sur l'environnement : réduction de la consommation d'énergie fossile et de l'émission de</a:t>
            </a:r>
            <a:r>
              <a:rPr kumimoji="0" lang="en-GB" altLang="nl-NL" sz="2400" b="0" i="0" u="none" strike="noStrike" kern="1200" cap="none" spc="0" normalizeH="0" baseline="-2500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a:t>
            </a:r>
            <a:r>
              <a:rPr kumimoji="0" lang="en-GB" altLang="nl-NL" sz="2400" b="0" i="0" u="none" strike="noStrike" kern="1200" cap="none" spc="0" normalizeH="0" baseline="-25000" noProof="0" dirty="0">
                <a:ln>
                  <a:noFill/>
                </a:ln>
                <a:solidFill>
                  <a:prstClr val="black"/>
                </a:solidFill>
                <a:effectLst/>
                <a:uLnTx/>
                <a:uFillTx/>
                <a:latin typeface="Calibri"/>
                <a:ea typeface="MS PGothic" panose="020B0600070205080204" pitchFamily="34" charset="-128"/>
                <a:cs typeface="+mn-cs"/>
              </a:rPr>
              <a:t>2</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dans l'atmosphère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Contrôle des émissions d'azote provenant des systèmes à base de légumineuses </a:t>
            </a:r>
          </a:p>
          <a:p>
            <a:pPr marL="342900" marR="0" lvl="0" indent="-342900" algn="l"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Recherches futures : fixation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d’azote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efficience</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d'utilisation</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des légumineuses autres que le trèfle blanc et l'impact des systèmes à base de légumineuses sur l'environnement par rapport à d'autres systèmes devraient être surveillés par un ensemble d'indicateurs fiables</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36554494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a:extLst>
              <a:ext uri="{FF2B5EF4-FFF2-40B4-BE49-F238E27FC236}">
                <a16:creationId xmlns:a16="http://schemas.microsoft.com/office/drawing/2014/main" id="{F4DB08DF-4A59-4B13-980F-7E8901B57E9D}"/>
              </a:ext>
            </a:extLst>
          </p:cNvPr>
          <p:cNvSpPr txBox="1">
            <a:spLocks noChangeArrowheads="1"/>
          </p:cNvSpPr>
          <p:nvPr/>
        </p:nvSpPr>
        <p:spPr bwMode="auto">
          <a:xfrm>
            <a:off x="-501073" y="314037"/>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Conclusions et perspectives</a:t>
            </a:r>
            <a:endParaRPr kumimoji="0" lang="fr-FR" altLang="nl-NL" sz="24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
        <p:nvSpPr>
          <p:cNvPr id="77827" name="Text Box 3">
            <a:extLst>
              <a:ext uri="{FF2B5EF4-FFF2-40B4-BE49-F238E27FC236}">
                <a16:creationId xmlns:a16="http://schemas.microsoft.com/office/drawing/2014/main" id="{79DAD16C-206B-4F7B-9B11-8E34D434DA2B}"/>
              </a:ext>
            </a:extLst>
          </p:cNvPr>
          <p:cNvSpPr txBox="1">
            <a:spLocks noChangeArrowheads="1"/>
          </p:cNvSpPr>
          <p:nvPr/>
        </p:nvSpPr>
        <p:spPr bwMode="auto">
          <a:xfrm>
            <a:off x="260927" y="1288472"/>
            <a:ext cx="8382000" cy="5139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Pour les éleveurs de bétail qui choisissent des pâturages de légumineuses/graminées : compromis entre le rendement par tête et le rendement par hectare. </a:t>
            </a:r>
          </a:p>
          <a:p>
            <a:pPr marL="171450" marR="0" lvl="0" indent="-171450" algn="just"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Modification fondamentale des systèmes à base de fourrage (</a:t>
            </a:r>
            <a:r>
              <a:rPr kumimoji="0" lang="en-GB" altLang="nl-NL" sz="24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Rochon</a:t>
            </a:r>
            <a:r>
              <a:rPr kumimoji="0" lang="en-GB" altLang="nl-NL" sz="24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al.</a:t>
            </a: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2004)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 extensification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accrue</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allongement</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la saison de pâturage</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réduction de la conservation des ressources fourragères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diminution de l'utilisation de concentré par litre de lait</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introduction de nouvelles pratiques de gestion </a:t>
            </a:r>
          </a:p>
          <a:p>
            <a:pPr marL="171450" marR="0" lvl="0" indent="-171450" algn="just"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171450" marR="0" lvl="0" indent="-171450" algn="just" defTabSz="914400" rtl="0" eaLnBrk="0" fontAlgn="base" latinLnBrk="0" hangingPunct="0">
              <a:lnSpc>
                <a:spcPct val="100000"/>
              </a:lnSpc>
              <a:spcBef>
                <a:spcPct val="0"/>
              </a:spcBef>
              <a:spcAft>
                <a:spcPct val="0"/>
              </a:spcAft>
              <a:buClrTx/>
              <a:buSzTx/>
              <a:buFontTx/>
              <a:buChar char="•"/>
              <a:tabLst/>
              <a:defRPr/>
            </a:pPr>
            <a:endParaRPr kumimoji="0" lang="en-GB" altLang="nl-NL"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En production laitière, la recherche d'une production par vache de plus en plus élevée ne serait pas compatible avec ces nouveaux objectifs </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163007908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a:extLst>
              <a:ext uri="{FF2B5EF4-FFF2-40B4-BE49-F238E27FC236}">
                <a16:creationId xmlns:a16="http://schemas.microsoft.com/office/drawing/2014/main" id="{3E8E03EB-4B78-40CE-AF2F-C1C16DA6DB69}"/>
              </a:ext>
            </a:extLst>
          </p:cNvPr>
          <p:cNvSpPr txBox="1">
            <a:spLocks noChangeArrowheads="1"/>
          </p:cNvSpPr>
          <p:nvPr/>
        </p:nvSpPr>
        <p:spPr bwMode="auto">
          <a:xfrm>
            <a:off x="0" y="0"/>
            <a:ext cx="9144000"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rPr>
              <a:t>Conclusions et perspectives</a:t>
            </a:r>
            <a:endParaRPr kumimoji="0" lang="fr-FR" altLang="nl-NL" sz="2400" b="1"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9875" name="Text Box 3">
            <a:extLst>
              <a:ext uri="{FF2B5EF4-FFF2-40B4-BE49-F238E27FC236}">
                <a16:creationId xmlns:a16="http://schemas.microsoft.com/office/drawing/2014/main" id="{44D42A5D-6B7A-4D9C-8BC0-FBCC97FA74C3}"/>
              </a:ext>
            </a:extLst>
          </p:cNvPr>
          <p:cNvSpPr txBox="1">
            <a:spLocks noChangeArrowheads="1"/>
          </p:cNvSpPr>
          <p:nvPr/>
        </p:nvSpPr>
        <p:spPr bwMode="auto">
          <a:xfrm>
            <a:off x="381000" y="762000"/>
            <a:ext cx="8382000" cy="4955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Un revenu suffisant en diminuant les coûts de production par la réduction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la main d'œuvre, principalement par l'allongement de la saison de pâturage</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l'utilisation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d'engrais azotés inorganiques dans les prairies et dans les rotations prairies/cultures</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 la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période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stabulation</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et la proportion d'aliments conservés dans l'alimentation totale</a:t>
            </a:r>
          </a:p>
          <a:p>
            <a:pPr marL="1085850" marR="0" lvl="1" indent="-342900" algn="l"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des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alimants</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concentrés</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par kg de production grâce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à</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une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meilleure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ingestion des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légumineuses</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par rapport aux graminées </a:t>
            </a:r>
          </a:p>
          <a:p>
            <a:pPr marL="342900" marR="0" lvl="0" indent="-342900" algn="just" defTabSz="914400" rtl="0" eaLnBrk="0" fontAlgn="base" latinLnBrk="0" hangingPunct="0">
              <a:lnSpc>
                <a:spcPct val="100000"/>
              </a:lnSpc>
              <a:spcBef>
                <a:spcPct val="0"/>
              </a:spcBef>
              <a:spcAft>
                <a:spcPct val="0"/>
              </a:spcAft>
              <a:buClrTx/>
              <a:buSzTx/>
              <a:buFontTx/>
              <a:buChar char="•"/>
              <a:tabLst/>
              <a:defRPr/>
            </a:pPr>
            <a:endPar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a:p>
            <a:pPr marL="342900" marR="0" lvl="0"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et par l'amélioration :</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la conservation des légumineuses</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la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persistance</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(résistance aux maladies, compétitivité)</a:t>
            </a:r>
          </a:p>
          <a:p>
            <a:pPr marL="1085850" marR="0" lvl="1" indent="-342900" algn="just" defTabSz="914400" rtl="0" eaLnBrk="0" fontAlgn="base" latinLnBrk="0" hangingPunct="0">
              <a:lnSpc>
                <a:spcPct val="100000"/>
              </a:lnSpc>
              <a:spcBef>
                <a:spcPct val="0"/>
              </a:spcBef>
              <a:spcAft>
                <a:spcPct val="0"/>
              </a:spcAft>
              <a:buClrTx/>
              <a:buSzTx/>
              <a:buFontTx/>
              <a:buChar char="–"/>
              <a:tabLst/>
              <a:defRPr/>
            </a:pP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de la </a:t>
            </a:r>
            <a:r>
              <a:rPr kumimoji="0" lang="en-GB" altLang="nl-NL" sz="20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qualité</a:t>
            </a:r>
            <a:r>
              <a:rPr kumimoji="0" lang="en-GB" altLang="nl-NL"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générale du fourrage pour une consommation accrue</a:t>
            </a:r>
          </a:p>
        </p:txBody>
      </p:sp>
      <p:sp>
        <p:nvSpPr>
          <p:cNvPr id="2" name="Titel 1"/>
          <p:cNvSpPr>
            <a:spLocks noGrp="1"/>
          </p:cNvSpPr>
          <p:nvPr>
            <p:ph type="title"/>
          </p:nvPr>
        </p:nvSpPr>
        <p:spPr/>
        <p:txBody>
          <a:bodyPr/>
          <a:lstStyle/>
          <a:p>
            <a:endParaRPr lang="nl-NL">
              <a:solidFill>
                <a:schemeClr val="tx1"/>
              </a:solidFill>
              <a:latin typeface="+mn-lt"/>
            </a:endParaRPr>
          </a:p>
        </p:txBody>
      </p:sp>
    </p:spTree>
    <p:extLst>
      <p:ext uri="{BB962C8B-B14F-4D97-AF65-F5344CB8AC3E}">
        <p14:creationId xmlns:p14="http://schemas.microsoft.com/office/powerpoint/2010/main" val="22482028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Allemagne</a:t>
            </a:r>
          </a:p>
        </p:txBody>
      </p:sp>
    </p:spTree>
    <p:extLst>
      <p:ext uri="{BB962C8B-B14F-4D97-AF65-F5344CB8AC3E}">
        <p14:creationId xmlns:p14="http://schemas.microsoft.com/office/powerpoint/2010/main" val="286304596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671513"/>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4427984" y="1726406"/>
            <a:ext cx="4240212" cy="2519363"/>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rgbClr val="003C68"/>
                </a:solidFill>
                <a:latin typeface="Arial" charset="0"/>
              </a:defRPr>
            </a:lvl1pPr>
            <a:lvl2pPr>
              <a:defRPr sz="2400">
                <a:solidFill>
                  <a:srgbClr val="003C68"/>
                </a:solidFill>
                <a:latin typeface="Arial" charset="0"/>
              </a:defRPr>
            </a:lvl2pPr>
            <a:lvl3pPr>
              <a:defRPr sz="2400">
                <a:solidFill>
                  <a:srgbClr val="003C68"/>
                </a:solidFill>
                <a:latin typeface="Arial" charset="0"/>
              </a:defRPr>
            </a:lvl3pPr>
            <a:lvl4pPr>
              <a:defRPr sz="2400">
                <a:solidFill>
                  <a:srgbClr val="003C68"/>
                </a:solidFill>
                <a:latin typeface="Arial" charset="0"/>
              </a:defRPr>
            </a:lvl4pPr>
            <a:lvl5pPr>
              <a:defRPr sz="2400">
                <a:solidFill>
                  <a:srgbClr val="003C68"/>
                </a:solidFill>
                <a:latin typeface="Arial" charset="0"/>
              </a:defRPr>
            </a:lvl5pPr>
            <a:lvl6pPr marL="457200" fontAlgn="base">
              <a:spcBef>
                <a:spcPct val="0"/>
              </a:spcBef>
              <a:spcAft>
                <a:spcPct val="0"/>
              </a:spcAft>
              <a:defRPr sz="2400">
                <a:solidFill>
                  <a:srgbClr val="003C68"/>
                </a:solidFill>
                <a:latin typeface="Arial" charset="0"/>
              </a:defRPr>
            </a:lvl6pPr>
            <a:lvl7pPr marL="914400" fontAlgn="base">
              <a:spcBef>
                <a:spcPct val="0"/>
              </a:spcBef>
              <a:spcAft>
                <a:spcPct val="0"/>
              </a:spcAft>
              <a:defRPr sz="2400">
                <a:solidFill>
                  <a:srgbClr val="003C68"/>
                </a:solidFill>
                <a:latin typeface="Arial" charset="0"/>
              </a:defRPr>
            </a:lvl7pPr>
            <a:lvl8pPr marL="1371600" fontAlgn="base">
              <a:spcBef>
                <a:spcPct val="0"/>
              </a:spcBef>
              <a:spcAft>
                <a:spcPct val="0"/>
              </a:spcAft>
              <a:defRPr sz="2400">
                <a:solidFill>
                  <a:srgbClr val="003C68"/>
                </a:solidFill>
                <a:latin typeface="Arial" charset="0"/>
              </a:defRPr>
            </a:lvl8pPr>
            <a:lvl9pPr marL="1828800" fontAlgn="base">
              <a:spcBef>
                <a:spcPct val="0"/>
              </a:spcBef>
              <a:spcAft>
                <a:spcPct val="0"/>
              </a:spcAft>
              <a:defRPr sz="2400">
                <a:solidFill>
                  <a:srgbClr val="003C68"/>
                </a:solidFill>
                <a:latin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a:ln>
                  <a:noFill/>
                </a:ln>
                <a:solidFill>
                  <a:srgbClr val="009900"/>
                </a:solidFill>
                <a:effectLst>
                  <a:outerShdw blurRad="38100" dist="38100" dir="2700000" algn="tl">
                    <a:srgbClr val="000000"/>
                  </a:outerShdw>
                </a:effectLst>
                <a:uLnTx/>
                <a:uFillTx/>
                <a:latin typeface="Tahoma" pitchFamily="34" charset="0"/>
                <a:ea typeface="+mn-ea"/>
                <a:cs typeface="+mn-cs"/>
              </a:rPr>
              <a:t>Inno4Grass </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altLang="de-DE" sz="2800" b="1" i="0" u="none" strike="noStrike" kern="1200" cap="none" spc="0" normalizeH="0" baseline="0" noProof="0" dirty="0">
              <a:ln>
                <a:noFill/>
              </a:ln>
              <a:solidFill>
                <a:srgbClr val="009900"/>
              </a:solidFill>
              <a:effectLst>
                <a:outerShdw blurRad="38100" dist="38100" dir="2700000" algn="tl">
                  <a:srgbClr val="000000"/>
                </a:outerShdw>
              </a:effectLst>
              <a:uLnTx/>
              <a:uFillTx/>
              <a:latin typeface="Tahoma" pitchFamily="34" charset="0"/>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2800" b="1" i="0" u="none" strike="noStrike" kern="1200" cap="none" spc="0" normalizeH="0" baseline="0" noProof="0" dirty="0" err="1">
                <a:ln>
                  <a:noFill/>
                </a:ln>
                <a:solidFill>
                  <a:srgbClr val="009900"/>
                </a:solidFill>
                <a:effectLst>
                  <a:outerShdw blurRad="38100" dist="38100" dir="2700000" algn="tl">
                    <a:srgbClr val="000000"/>
                  </a:outerShdw>
                </a:effectLst>
                <a:uLnTx/>
                <a:uFillTx/>
                <a:latin typeface="Tahoma" pitchFamily="34" charset="0"/>
                <a:ea typeface="+mn-ea"/>
                <a:cs typeface="+mn-cs"/>
              </a:rPr>
              <a:t> Grassland syllabus</a:t>
            </a:r>
            <a:r>
              <a:rPr kumimoji="0" lang="de-DE" altLang="de-DE" sz="2800" b="1" i="0" u="none" strike="noStrike" kern="1200" cap="none" spc="0" normalizeH="0" baseline="0" noProof="0" dirty="0">
                <a:ln>
                  <a:noFill/>
                </a:ln>
                <a:solidFill>
                  <a:srgbClr val="009900"/>
                </a:solidFill>
                <a:effectLst>
                  <a:outerShdw blurRad="38100" dist="38100" dir="2700000" algn="tl">
                    <a:srgbClr val="000000"/>
                  </a:outerShdw>
                </a:effectLst>
                <a:uLnTx/>
                <a:uFillTx/>
                <a:latin typeface="Tahoma" pitchFamily="34" charset="0"/>
                <a:ea typeface="+mn-ea"/>
                <a:cs typeface="+mn-cs"/>
              </a:rPr>
              <a:t> Allemagne</a:t>
            </a:r>
          </a:p>
        </p:txBody>
      </p:sp>
      <p:sp>
        <p:nvSpPr>
          <p:cNvPr id="6" name="Rectangle 7"/>
          <p:cNvSpPr>
            <a:spLocks noChangeArrowheads="1"/>
          </p:cNvSpPr>
          <p:nvPr/>
        </p:nvSpPr>
        <p:spPr bwMode="auto">
          <a:xfrm>
            <a:off x="5219700" y="4652963"/>
            <a:ext cx="3529013"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857250" indent="-228600" eaLnBrk="0" hangingPunct="0">
              <a:spcBef>
                <a:spcPct val="20000"/>
              </a:spcBef>
              <a:buChar char="•"/>
              <a:defRPr sz="1600">
                <a:solidFill>
                  <a:srgbClr val="003C68"/>
                </a:solidFill>
                <a:latin typeface="Arial" pitchFamily="34" charset="0"/>
              </a:defRPr>
            </a:lvl3pPr>
            <a:lvl4pPr marL="1200150" indent="-228600" eaLnBrk="0" hangingPunct="0">
              <a:spcBef>
                <a:spcPct val="20000"/>
              </a:spcBef>
              <a:buChar char="–"/>
              <a:defRPr sz="1400">
                <a:solidFill>
                  <a:srgbClr val="003C68"/>
                </a:solidFill>
                <a:latin typeface="Arial" pitchFamily="34" charset="0"/>
              </a:defRPr>
            </a:lvl4pPr>
            <a:lvl5pPr marL="1543050" indent="76200" eaLnBrk="0" hangingPunct="0">
              <a:spcBef>
                <a:spcPct val="20000"/>
              </a:spcBef>
              <a:buChar char="»"/>
              <a:defRPr sz="1400">
                <a:solidFill>
                  <a:srgbClr val="003C68"/>
                </a:solidFill>
                <a:latin typeface="Arial" pitchFamily="34" charset="0"/>
              </a:defRPr>
            </a:lvl5pPr>
            <a:lvl6pPr marL="2000250" indent="76200" eaLnBrk="0" fontAlgn="base" hangingPunct="0">
              <a:spcBef>
                <a:spcPct val="20000"/>
              </a:spcBef>
              <a:spcAft>
                <a:spcPct val="0"/>
              </a:spcAft>
              <a:buChar char="»"/>
              <a:defRPr sz="1400">
                <a:solidFill>
                  <a:srgbClr val="003C68"/>
                </a:solidFill>
                <a:latin typeface="Arial" pitchFamily="34" charset="0"/>
              </a:defRPr>
            </a:lvl6pPr>
            <a:lvl7pPr marL="2457450" indent="76200" eaLnBrk="0" fontAlgn="base" hangingPunct="0">
              <a:spcBef>
                <a:spcPct val="20000"/>
              </a:spcBef>
              <a:spcAft>
                <a:spcPct val="0"/>
              </a:spcAft>
              <a:buChar char="»"/>
              <a:defRPr sz="1400">
                <a:solidFill>
                  <a:srgbClr val="003C68"/>
                </a:solidFill>
                <a:latin typeface="Arial" pitchFamily="34" charset="0"/>
              </a:defRPr>
            </a:lvl7pPr>
            <a:lvl8pPr marL="2914650" indent="76200" eaLnBrk="0" fontAlgn="base" hangingPunct="0">
              <a:spcBef>
                <a:spcPct val="20000"/>
              </a:spcBef>
              <a:spcAft>
                <a:spcPct val="0"/>
              </a:spcAft>
              <a:buChar char="»"/>
              <a:defRPr sz="1400">
                <a:solidFill>
                  <a:srgbClr val="003C68"/>
                </a:solidFill>
                <a:latin typeface="Arial" pitchFamily="34" charset="0"/>
              </a:defRPr>
            </a:lvl8pPr>
            <a:lvl9pPr marL="3371850" indent="762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endParaRPr kumimoji="0" lang="de-DE" altLang="de-DE" sz="2200" b="1"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0550" y="4416425"/>
            <a:ext cx="1201738" cy="160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338" y="4416425"/>
            <a:ext cx="1201737"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2625" y="2566988"/>
            <a:ext cx="3571875"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63875" y="4402138"/>
            <a:ext cx="1216025"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feld 10"/>
          <p:cNvSpPr txBox="1"/>
          <p:nvPr/>
        </p:nvSpPr>
        <p:spPr>
          <a:xfrm>
            <a:off x="3343275" y="2216150"/>
            <a:ext cx="868363"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1944688" y="4076700"/>
            <a:ext cx="1255712" cy="33813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mise en scène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feld 12"/>
          <p:cNvSpPr txBox="1"/>
          <p:nvPr/>
        </p:nvSpPr>
        <p:spPr>
          <a:xfrm>
            <a:off x="3246438" y="5732463"/>
            <a:ext cx="8937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4" name="Textfeld 13"/>
          <p:cNvSpPr txBox="1"/>
          <p:nvPr/>
        </p:nvSpPr>
        <p:spPr>
          <a:xfrm>
            <a:off x="1944688" y="5732463"/>
            <a:ext cx="1030287"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diversité</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5" name="Textfeld 14"/>
          <p:cNvSpPr txBox="1"/>
          <p:nvPr/>
        </p:nvSpPr>
        <p:spPr>
          <a:xfrm>
            <a:off x="1116013" y="5732463"/>
            <a:ext cx="720725"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abreuver</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5650064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1765" y="1090188"/>
            <a:ext cx="4576118" cy="47437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 Box 3"/>
          <p:cNvSpPr txBox="1">
            <a:spLocks noChangeArrowheads="1"/>
          </p:cNvSpPr>
          <p:nvPr/>
        </p:nvSpPr>
        <p:spPr bwMode="auto">
          <a:xfrm>
            <a:off x="-63525" y="309748"/>
            <a:ext cx="616567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Superficie des prairies</a:t>
            </a: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permanentes en Europe</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5911" y="915084"/>
            <a:ext cx="1664849" cy="278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uppieren 9"/>
          <p:cNvGrpSpPr/>
          <p:nvPr/>
        </p:nvGrpSpPr>
        <p:grpSpPr>
          <a:xfrm>
            <a:off x="6052917" y="3793557"/>
            <a:ext cx="3091083" cy="3058399"/>
            <a:chOff x="5148263" y="1916113"/>
            <a:chExt cx="3313112" cy="3213100"/>
          </a:xfrm>
        </p:grpSpPr>
        <p:pic>
          <p:nvPicPr>
            <p:cNvPr id="5"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1500" y="1916113"/>
              <a:ext cx="2809875" cy="284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feld 5"/>
            <p:cNvSpPr txBox="1"/>
            <p:nvPr/>
          </p:nvSpPr>
          <p:spPr>
            <a:xfrm>
              <a:off x="5606255" y="4791075"/>
              <a:ext cx="1997075" cy="338138"/>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a:ea typeface="+mn-ea"/>
                  <a:cs typeface="+mn-cs"/>
                </a:rPr>
                <a:t>précipitations annuelles</a:t>
              </a:r>
              <a:r>
                <a:rPr kumimoji="0" lang="de-DE" sz="1600" b="0" i="0" u="none" strike="noStrike" kern="0" cap="none" spc="0" normalizeH="0" baseline="0" noProof="0" dirty="0">
                  <a:ln>
                    <a:noFill/>
                  </a:ln>
                  <a:solidFill>
                    <a:srgbClr val="000000"/>
                  </a:solidFill>
                  <a:effectLst/>
                  <a:uLnTx/>
                  <a:uFillTx/>
                  <a:latin typeface="Arial"/>
                  <a:ea typeface="+mn-ea"/>
                  <a:cs typeface="+mn-cs"/>
                </a:rPr>
                <a:t> (mm)</a:t>
              </a:r>
            </a:p>
          </p:txBody>
        </p:sp>
        <p:sp>
          <p:nvSpPr>
            <p:cNvPr id="7" name="Textfeld 6"/>
            <p:cNvSpPr txBox="1"/>
            <p:nvPr/>
          </p:nvSpPr>
          <p:spPr>
            <a:xfrm>
              <a:off x="5803900" y="1946275"/>
              <a:ext cx="1601788" cy="585788"/>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Zone de prairie</a:t>
              </a:r>
              <a:r>
                <a:rPr kumimoji="0" lang="de-DE" sz="1600" b="0" i="0" u="none" strike="noStrike" kern="1200" cap="none" spc="0" normalizeH="0" baseline="0" noProof="0" dirty="0">
                  <a:ln>
                    <a:noFill/>
                  </a:ln>
                  <a:solidFill>
                    <a:srgbClr val="000000"/>
                  </a:solidFill>
                  <a:effectLst/>
                  <a:uLnTx/>
                  <a:uFillTx/>
                  <a:latin typeface="Arial"/>
                  <a:ea typeface="+mn-ea"/>
                  <a:cs typeface="+mn-cs"/>
                </a:rPr>
                <a:t/>
              </a:r>
              <a:br>
                <a:rPr kumimoji="0" lang="de-DE" sz="1600" b="0" i="0" u="none" strike="noStrike" kern="1200" cap="none" spc="0" normalizeH="0" baseline="0" noProof="0" dirty="0">
                  <a:ln>
                    <a:noFill/>
                  </a:ln>
                  <a:solidFill>
                    <a:srgbClr val="000000"/>
                  </a:solidFill>
                  <a:effectLst/>
                  <a:uLnTx/>
                  <a:uFillTx/>
                  <a:latin typeface="Arial"/>
                  <a:ea typeface="+mn-ea"/>
                  <a:cs typeface="+mn-cs"/>
                </a:rPr>
              </a:br>
              <a:r>
                <a:rPr kumimoji="0" lang="de-DE" sz="1600" b="0" i="0" u="none" strike="noStrike" kern="1200" cap="none" spc="0" normalizeH="0" baseline="0" noProof="0" dirty="0">
                  <a:ln>
                    <a:noFill/>
                  </a:ln>
                  <a:solidFill>
                    <a:srgbClr val="000000"/>
                  </a:solidFill>
                  <a:effectLst/>
                  <a:uLnTx/>
                  <a:uFillTx/>
                  <a:latin typeface="Arial"/>
                  <a:ea typeface="+mn-ea"/>
                  <a:cs typeface="+mn-cs"/>
                </a:rPr>
                <a:t>de </a:t>
              </a:r>
              <a:r>
                <a:rPr kumimoji="0" lang="de-DE" sz="1600" b="0" i="0" u="none" strike="noStrike" kern="1200" cap="none" spc="0" normalizeH="0" baseline="0" noProof="0" dirty="0" err="1">
                  <a:ln>
                    <a:noFill/>
                  </a:ln>
                  <a:solidFill>
                    <a:srgbClr val="000000"/>
                  </a:solidFill>
                  <a:effectLst/>
                  <a:uLnTx/>
                  <a:uFillTx/>
                  <a:latin typeface="Arial"/>
                  <a:ea typeface="+mn-ea"/>
                  <a:cs typeface="+mn-cs"/>
                </a:rPr>
                <a:t>la</a:t>
              </a:r>
              <a:r>
                <a:rPr kumimoji="0" lang="de-DE" sz="1600" b="0" i="0" u="none" strike="noStrike" kern="1200" cap="none" spc="0" normalizeH="0" baseline="0" noProof="0" dirty="0">
                  <a:ln>
                    <a:noFill/>
                  </a:ln>
                  <a:solidFill>
                    <a:srgbClr val="000000"/>
                  </a:solidFill>
                  <a:effectLst/>
                  <a:uLnTx/>
                  <a:uFillTx/>
                  <a:latin typeface="Arial"/>
                  <a:ea typeface="+mn-ea"/>
                  <a:cs typeface="+mn-cs"/>
                </a:rPr>
                <a:t> SAU</a:t>
              </a:r>
            </a:p>
          </p:txBody>
        </p:sp>
        <p:sp>
          <p:nvSpPr>
            <p:cNvPr id="8" name="Textfeld 7"/>
            <p:cNvSpPr txBox="1"/>
            <p:nvPr/>
          </p:nvSpPr>
          <p:spPr>
            <a:xfrm>
              <a:off x="5148263" y="1916113"/>
              <a:ext cx="585787" cy="2647950"/>
            </a:xfrm>
            <a:prstGeom prst="rect">
              <a:avLst/>
            </a:prstGeom>
            <a:solidFill>
              <a:srgbClr val="FFFFFF"/>
            </a:solidFill>
          </p:spPr>
          <p:txBody>
            <a:bodyPr wrap="none">
              <a:spAutoFit/>
            </a:bodyPr>
            <a:lstStyle/>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1.00</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0.75</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0.50</a:t>
              </a:r>
            </a:p>
            <a:p>
              <a:pPr marL="0" marR="0" lvl="0" indent="0" algn="l"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0.25</a:t>
              </a:r>
            </a:p>
            <a:p>
              <a:pPr marL="0" marR="0" lvl="0" indent="0" algn="r" defTabSz="914400" rtl="0" eaLnBrk="1" fontAlgn="base" latinLnBrk="0" hangingPunct="1">
                <a:lnSpc>
                  <a:spcPct val="100000"/>
                </a:lnSpc>
                <a:spcBef>
                  <a:spcPts val="300"/>
                </a:spcBef>
                <a:spcAft>
                  <a:spcPts val="300"/>
                </a:spcAft>
                <a:buClrTx/>
                <a:buSzTx/>
                <a:buFontTx/>
                <a:buNone/>
                <a:tabLst/>
                <a:defRPr/>
              </a:pPr>
              <a:endParaRPr kumimoji="0" lang="de-DE" sz="1400" b="0" i="0" u="none" strike="noStrike" kern="0" cap="none" spc="0" normalizeH="0" baseline="0" noProof="0" dirty="0">
                <a:ln>
                  <a:noFill/>
                </a:ln>
                <a:solidFill>
                  <a:srgbClr val="000000"/>
                </a:solidFill>
                <a:effectLst/>
                <a:uLnTx/>
                <a:uFillTx/>
                <a:latin typeface="Arial"/>
                <a:ea typeface="+mn-ea"/>
                <a:cs typeface="+mn-cs"/>
              </a:endParaRPr>
            </a:p>
            <a:p>
              <a:pPr marL="0" marR="0" lvl="0" indent="0" algn="r" defTabSz="914400" rtl="0" eaLnBrk="1" fontAlgn="base" latinLnBrk="0" hangingPunct="1">
                <a:lnSpc>
                  <a:spcPct val="100000"/>
                </a:lnSpc>
                <a:spcBef>
                  <a:spcPts val="300"/>
                </a:spcBef>
                <a:spcAft>
                  <a:spcPts val="300"/>
                </a:spcAft>
                <a:buClrTx/>
                <a:buSzTx/>
                <a:buFontTx/>
                <a:buNone/>
                <a:tabLst/>
                <a:defRPr/>
              </a:pPr>
              <a:r>
                <a:rPr kumimoji="0" lang="de-DE" sz="1400" b="0" i="0" u="none" strike="noStrike" kern="0" cap="none" spc="0" normalizeH="0" baseline="0" noProof="0" dirty="0">
                  <a:ln>
                    <a:noFill/>
                  </a:ln>
                  <a:solidFill>
                    <a:srgbClr val="000000"/>
                  </a:solidFill>
                  <a:effectLst/>
                  <a:uLnTx/>
                  <a:uFillTx/>
                  <a:latin typeface="Arial"/>
                  <a:ea typeface="+mn-ea"/>
                  <a:cs typeface="+mn-cs"/>
                </a:rPr>
                <a:t>0</a:t>
              </a:r>
            </a:p>
          </p:txBody>
        </p:sp>
      </p:grpSp>
      <p:sp>
        <p:nvSpPr>
          <p:cNvPr id="9" name="Text Box 6"/>
          <p:cNvSpPr txBox="1">
            <a:spLocks noChangeArrowheads="1"/>
          </p:cNvSpPr>
          <p:nvPr/>
        </p:nvSpPr>
        <p:spPr bwMode="auto">
          <a:xfrm>
            <a:off x="26949" y="6398220"/>
            <a:ext cx="60836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 et al. 2008,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AgricSyst</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98, 208-219,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Eurostat</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2014)</a:t>
            </a:r>
          </a:p>
        </p:txBody>
      </p:sp>
    </p:spTree>
    <p:extLst>
      <p:ext uri="{BB962C8B-B14F-4D97-AF65-F5344CB8AC3E}">
        <p14:creationId xmlns:p14="http://schemas.microsoft.com/office/powerpoint/2010/main" val="14224484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8576" y="1043709"/>
            <a:ext cx="7128563" cy="526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0" y="200055"/>
            <a:ext cx="7703560" cy="400110"/>
          </a:xfrm>
          <a:prstGeom prst="rect">
            <a:avLst/>
          </a:prstGeom>
          <a:noFill/>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dirty="0" err="1">
                <a:ln>
                  <a:noFill/>
                </a:ln>
                <a:solidFill>
                  <a:prstClr val="black"/>
                </a:solidFill>
                <a:effectLst/>
                <a:uLnTx/>
                <a:uFillTx/>
                <a:latin typeface="Arial"/>
                <a:ea typeface="+mn-ea"/>
                <a:cs typeface="+mn-cs"/>
              </a:rPr>
              <a:t>Les prairies et les systèmes de gestion sont très</a:t>
            </a:r>
            <a:r>
              <a:rPr kumimoji="0" lang="de-DE" sz="2000" b="1" i="0" u="none" strike="noStrike" kern="1200" cap="none" spc="0" normalizeH="0" baseline="0" noProof="0" dirty="0">
                <a:ln>
                  <a:noFill/>
                </a:ln>
                <a:solidFill>
                  <a:prstClr val="black"/>
                </a:solidFill>
                <a:effectLst/>
                <a:uLnTx/>
                <a:uFillTx/>
                <a:latin typeface="Arial"/>
                <a:ea typeface="+mn-ea"/>
                <a:cs typeface="+mn-cs"/>
              </a:rPr>
              <a:t> variables</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5238" y="932773"/>
            <a:ext cx="3471901" cy="2653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Tree>
    <p:extLst>
      <p:ext uri="{BB962C8B-B14F-4D97-AF65-F5344CB8AC3E}">
        <p14:creationId xmlns:p14="http://schemas.microsoft.com/office/powerpoint/2010/main" val="149796983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des prairies - " Les cinq grands " :</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Biodiversité</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Eau</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endPar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3059" y="4501356"/>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472"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30287"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diversité</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3754834" y="5662687"/>
            <a:ext cx="53732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eau</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Tree>
    <p:extLst>
      <p:ext uri="{BB962C8B-B14F-4D97-AF65-F5344CB8AC3E}">
        <p14:creationId xmlns:p14="http://schemas.microsoft.com/office/powerpoint/2010/main" val="4256610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32246"/>
            <a:ext cx="6890002" cy="755575"/>
          </a:xfrm>
        </p:spPr>
        <p:txBody>
          <a:bodyPr/>
          <a:lstStyle/>
          <a:p>
            <a:r>
              <a:rPr lang="en-US" sz="2400" dirty="0">
                <a:solidFill>
                  <a:schemeClr val="tx1"/>
                </a:solidFill>
                <a:latin typeface="+mn-lt"/>
              </a:rPr>
              <a:t>En </a:t>
            </a:r>
            <a:r>
              <a:rPr lang="en-US" sz="2400" dirty="0" smtClean="0">
                <a:solidFill>
                  <a:schemeClr val="tx1"/>
                </a:solidFill>
                <a:latin typeface="+mn-lt"/>
              </a:rPr>
              <a:t>Suède, </a:t>
            </a:r>
            <a:r>
              <a:rPr lang="en-US" sz="2400" dirty="0" err="1" smtClean="0">
                <a:solidFill>
                  <a:schemeClr val="tx1"/>
                </a:solidFill>
                <a:latin typeface="+mn-lt"/>
              </a:rPr>
              <a:t>l'enrubannage</a:t>
            </a:r>
            <a:r>
              <a:rPr lang="en-US" sz="2400" dirty="0" smtClean="0">
                <a:solidFill>
                  <a:schemeClr val="tx1"/>
                </a:solidFill>
                <a:latin typeface="+mn-lt"/>
              </a:rPr>
              <a:t> </a:t>
            </a:r>
            <a:r>
              <a:rPr lang="en-US" sz="2400" dirty="0">
                <a:solidFill>
                  <a:schemeClr val="tx1"/>
                </a:solidFill>
                <a:latin typeface="+mn-lt"/>
              </a:rPr>
              <a:t>est le </a:t>
            </a:r>
            <a:r>
              <a:rPr lang="en-US" sz="2400" dirty="0" err="1">
                <a:solidFill>
                  <a:schemeClr val="tx1"/>
                </a:solidFill>
                <a:latin typeface="+mn-lt"/>
              </a:rPr>
              <a:t>système</a:t>
            </a:r>
            <a:r>
              <a:rPr lang="en-US" sz="2400" dirty="0">
                <a:solidFill>
                  <a:schemeClr val="tx1"/>
                </a:solidFill>
                <a:latin typeface="+mn-lt"/>
              </a:rPr>
              <a:t> </a:t>
            </a:r>
            <a:r>
              <a:rPr lang="en-US" sz="2400" dirty="0" smtClean="0">
                <a:solidFill>
                  <a:schemeClr val="tx1"/>
                </a:solidFill>
                <a:latin typeface="+mn-lt"/>
              </a:rPr>
              <a:t>le </a:t>
            </a:r>
            <a:r>
              <a:rPr lang="en-US" sz="2400" dirty="0">
                <a:solidFill>
                  <a:schemeClr val="tx1"/>
                </a:solidFill>
                <a:latin typeface="+mn-lt"/>
              </a:rPr>
              <a:t>plus courant pour </a:t>
            </a:r>
            <a:r>
              <a:rPr lang="en-US" sz="2400" dirty="0" smtClean="0">
                <a:solidFill>
                  <a:schemeClr val="tx1"/>
                </a:solidFill>
                <a:latin typeface="+mn-lt"/>
              </a:rPr>
              <a:t>la conservation des </a:t>
            </a:r>
            <a:r>
              <a:rPr lang="en-US" sz="2400" dirty="0" err="1" smtClean="0">
                <a:solidFill>
                  <a:schemeClr val="tx1"/>
                </a:solidFill>
                <a:latin typeface="+mn-lt"/>
              </a:rPr>
              <a:t>fourrages</a:t>
            </a:r>
            <a:r>
              <a:rPr lang="en-US" sz="2400" dirty="0" smtClean="0">
                <a:solidFill>
                  <a:schemeClr val="tx1"/>
                </a:solidFill>
                <a:latin typeface="+mn-lt"/>
              </a:rPr>
              <a:t>. </a:t>
            </a:r>
            <a:br>
              <a:rPr lang="en-US" sz="2400" dirty="0" smtClean="0">
                <a:solidFill>
                  <a:schemeClr val="tx1"/>
                </a:solidFill>
                <a:latin typeface="+mn-lt"/>
              </a:rPr>
            </a:br>
            <a:endParaRPr lang="en-US" sz="2400" dirty="0">
              <a:solidFill>
                <a:schemeClr val="tx1"/>
              </a:solidFill>
              <a:latin typeface="+mn-lt"/>
            </a:endParaRPr>
          </a:p>
        </p:txBody>
      </p:sp>
      <p:pic>
        <p:nvPicPr>
          <p:cNvPr id="5" name="Picture 2" descr="PICT0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85546" y="3581619"/>
            <a:ext cx="3758454" cy="281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7365" y="2074907"/>
            <a:ext cx="3038466" cy="203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ell 6"/>
          <p:cNvGraphicFramePr>
            <a:graphicFrameLocks noGrp="1"/>
          </p:cNvGraphicFramePr>
          <p:nvPr>
            <p:extLst>
              <p:ext uri="{D42A27DB-BD31-4B8C-83A1-F6EECF244321}">
                <p14:modId xmlns:p14="http://schemas.microsoft.com/office/powerpoint/2010/main" val="3303968976"/>
              </p:ext>
            </p:extLst>
          </p:nvPr>
        </p:nvGraphicFramePr>
        <p:xfrm>
          <a:off x="270158" y="2276826"/>
          <a:ext cx="3790074" cy="3962400"/>
        </p:xfrm>
        <a:graphic>
          <a:graphicData uri="http://schemas.openxmlformats.org/drawingml/2006/table">
            <a:tbl>
              <a:tblPr firstRow="1" bandRow="1">
                <a:tableStyleId>{F5AB1C69-6EDB-4FF4-983F-18BD219EF322}</a:tableStyleId>
              </a:tblPr>
              <a:tblGrid>
                <a:gridCol w="2339647">
                  <a:extLst>
                    <a:ext uri="{9D8B030D-6E8A-4147-A177-3AD203B41FA5}">
                      <a16:colId xmlns:a16="http://schemas.microsoft.com/office/drawing/2014/main" val="20000"/>
                    </a:ext>
                  </a:extLst>
                </a:gridCol>
                <a:gridCol w="1450427">
                  <a:extLst>
                    <a:ext uri="{9D8B030D-6E8A-4147-A177-3AD203B41FA5}">
                      <a16:colId xmlns:a16="http://schemas.microsoft.com/office/drawing/2014/main" val="20001"/>
                    </a:ext>
                  </a:extLst>
                </a:gridCol>
              </a:tblGrid>
              <a:tr h="370840">
                <a:tc>
                  <a:txBody>
                    <a:bodyPr/>
                    <a:lstStyle/>
                    <a:p>
                      <a:r>
                        <a:rPr lang="sv-SE" sz="2000" dirty="0" smtClean="0"/>
                        <a:t>L'élevage en Suède</a:t>
                      </a:r>
                      <a:endParaRPr lang="sv-SE" sz="2000" dirty="0"/>
                    </a:p>
                  </a:txBody>
                  <a:tcPr/>
                </a:tc>
                <a:tc>
                  <a:txBody>
                    <a:bodyPr/>
                    <a:lstStyle/>
                    <a:p>
                      <a:pPr algn="ctr"/>
                      <a:r>
                        <a:rPr lang="sv-SE" sz="2000" dirty="0" err="1" smtClean="0"/>
                        <a:t>Nombre</a:t>
                      </a:r>
                      <a:endParaRPr lang="sv-SE" sz="2000" dirty="0"/>
                    </a:p>
                  </a:txBody>
                  <a:tcPr/>
                </a:tc>
                <a:extLst>
                  <a:ext uri="{0D108BD9-81ED-4DB2-BD59-A6C34878D82A}">
                    <a16:rowId xmlns:a16="http://schemas.microsoft.com/office/drawing/2014/main" val="10000"/>
                  </a:ext>
                </a:extLst>
              </a:tr>
              <a:tr h="370840">
                <a:tc>
                  <a:txBody>
                    <a:bodyPr/>
                    <a:lstStyle/>
                    <a:p>
                      <a:r>
                        <a:rPr lang="sv-SE" sz="2000" dirty="0" err="1" smtClean="0"/>
                        <a:t>Vaches</a:t>
                      </a:r>
                      <a:r>
                        <a:rPr lang="sv-SE" sz="2000" dirty="0" smtClean="0"/>
                        <a:t> laitières</a:t>
                      </a:r>
                      <a:endParaRPr lang="sv-SE" sz="2000" dirty="0"/>
                    </a:p>
                  </a:txBody>
                  <a:tcPr/>
                </a:tc>
                <a:tc>
                  <a:txBody>
                    <a:bodyPr/>
                    <a:lstStyle/>
                    <a:p>
                      <a:pPr algn="r"/>
                      <a:r>
                        <a:rPr lang="sv-SE" sz="2000" dirty="0" smtClean="0"/>
                        <a:t>322 000</a:t>
                      </a:r>
                      <a:endParaRPr lang="sv-SE" sz="2000" dirty="0"/>
                    </a:p>
                  </a:txBody>
                  <a:tcPr/>
                </a:tc>
                <a:extLst>
                  <a:ext uri="{0D108BD9-81ED-4DB2-BD59-A6C34878D82A}">
                    <a16:rowId xmlns:a16="http://schemas.microsoft.com/office/drawing/2014/main" val="10001"/>
                  </a:ext>
                </a:extLst>
              </a:tr>
              <a:tr h="370840">
                <a:tc>
                  <a:txBody>
                    <a:bodyPr/>
                    <a:lstStyle/>
                    <a:p>
                      <a:r>
                        <a:rPr lang="sv-SE" sz="2000" dirty="0" smtClean="0"/>
                        <a:t>Vaches allaitantes</a:t>
                      </a:r>
                      <a:endParaRPr lang="sv-SE" sz="2000" dirty="0"/>
                    </a:p>
                  </a:txBody>
                  <a:tcPr/>
                </a:tc>
                <a:tc>
                  <a:txBody>
                    <a:bodyPr/>
                    <a:lstStyle/>
                    <a:p>
                      <a:pPr algn="r"/>
                      <a:r>
                        <a:rPr lang="sv-SE" sz="2000" dirty="0" smtClean="0"/>
                        <a:t>207 000</a:t>
                      </a:r>
                      <a:endParaRPr lang="sv-SE" sz="2000" dirty="0"/>
                    </a:p>
                  </a:txBody>
                  <a:tcPr/>
                </a:tc>
                <a:extLst>
                  <a:ext uri="{0D108BD9-81ED-4DB2-BD59-A6C34878D82A}">
                    <a16:rowId xmlns:a16="http://schemas.microsoft.com/office/drawing/2014/main" val="10002"/>
                  </a:ext>
                </a:extLst>
              </a:tr>
              <a:tr h="370840">
                <a:tc>
                  <a:txBody>
                    <a:bodyPr/>
                    <a:lstStyle/>
                    <a:p>
                      <a:r>
                        <a:rPr lang="sv-SE" sz="2000" dirty="0" smtClean="0"/>
                        <a:t>Jeunes bovins</a:t>
                      </a:r>
                      <a:endParaRPr lang="sv-SE" sz="2000" dirty="0"/>
                    </a:p>
                  </a:txBody>
                  <a:tcPr/>
                </a:tc>
                <a:tc>
                  <a:txBody>
                    <a:bodyPr/>
                    <a:lstStyle/>
                    <a:p>
                      <a:pPr algn="r"/>
                      <a:r>
                        <a:rPr lang="sv-SE" sz="2000" dirty="0" smtClean="0"/>
                        <a:t>499 000</a:t>
                      </a:r>
                      <a:endParaRPr lang="sv-SE" sz="2000" dirty="0"/>
                    </a:p>
                  </a:txBody>
                  <a:tcPr/>
                </a:tc>
                <a:extLst>
                  <a:ext uri="{0D108BD9-81ED-4DB2-BD59-A6C34878D82A}">
                    <a16:rowId xmlns:a16="http://schemas.microsoft.com/office/drawing/2014/main" val="10003"/>
                  </a:ext>
                </a:extLst>
              </a:tr>
              <a:tr h="370840">
                <a:tc>
                  <a:txBody>
                    <a:bodyPr/>
                    <a:lstStyle/>
                    <a:p>
                      <a:r>
                        <a:rPr lang="sv-SE" sz="2000" dirty="0" err="1" smtClean="0"/>
                        <a:t>Veaux</a:t>
                      </a:r>
                      <a:endParaRPr lang="sv-SE" sz="2000" dirty="0"/>
                    </a:p>
                  </a:txBody>
                  <a:tcPr/>
                </a:tc>
                <a:tc>
                  <a:txBody>
                    <a:bodyPr/>
                    <a:lstStyle/>
                    <a:p>
                      <a:pPr algn="r"/>
                      <a:r>
                        <a:rPr lang="sv-SE" sz="2000" dirty="0" smtClean="0"/>
                        <a:t>472 000</a:t>
                      </a:r>
                      <a:endParaRPr lang="sv-SE" sz="2000" dirty="0"/>
                    </a:p>
                  </a:txBody>
                  <a:tcPr/>
                </a:tc>
                <a:extLst>
                  <a:ext uri="{0D108BD9-81ED-4DB2-BD59-A6C34878D82A}">
                    <a16:rowId xmlns:a16="http://schemas.microsoft.com/office/drawing/2014/main" val="10004"/>
                  </a:ext>
                </a:extLst>
              </a:tr>
              <a:tr h="370840">
                <a:tc>
                  <a:txBody>
                    <a:bodyPr/>
                    <a:lstStyle/>
                    <a:p>
                      <a:r>
                        <a:rPr lang="sv-SE" sz="2000" dirty="0" smtClean="0"/>
                        <a:t>Total bovins</a:t>
                      </a:r>
                      <a:endParaRPr lang="sv-SE" sz="2000" i="1" dirty="0">
                        <a:solidFill>
                          <a:srgbClr val="FF0000"/>
                        </a:solidFill>
                      </a:endParaRPr>
                    </a:p>
                  </a:txBody>
                  <a:tcPr/>
                </a:tc>
                <a:tc>
                  <a:txBody>
                    <a:bodyPr/>
                    <a:lstStyle/>
                    <a:p>
                      <a:pPr algn="r"/>
                      <a:r>
                        <a:rPr lang="sv-SE" sz="2000" dirty="0" smtClean="0"/>
                        <a:t>1 500 000</a:t>
                      </a:r>
                      <a:endParaRPr lang="sv-SE" sz="2000" i="1" dirty="0">
                        <a:solidFill>
                          <a:srgbClr val="FF0000"/>
                        </a:solidFill>
                      </a:endParaRPr>
                    </a:p>
                  </a:txBody>
                  <a:tcPr/>
                </a:tc>
                <a:extLst>
                  <a:ext uri="{0D108BD9-81ED-4DB2-BD59-A6C34878D82A}">
                    <a16:rowId xmlns:a16="http://schemas.microsoft.com/office/drawing/2014/main" val="10005"/>
                  </a:ext>
                </a:extLst>
              </a:tr>
              <a:tr h="370840">
                <a:tc>
                  <a:txBody>
                    <a:bodyPr/>
                    <a:lstStyle/>
                    <a:p>
                      <a:r>
                        <a:rPr lang="sv-SE" sz="2000" dirty="0" smtClean="0"/>
                        <a:t>Brebis</a:t>
                      </a:r>
                      <a:endParaRPr lang="sv-SE" sz="2000" dirty="0"/>
                    </a:p>
                  </a:txBody>
                  <a:tcPr/>
                </a:tc>
                <a:tc>
                  <a:txBody>
                    <a:bodyPr/>
                    <a:lstStyle/>
                    <a:p>
                      <a:pPr algn="r"/>
                      <a:r>
                        <a:rPr lang="sv-SE" sz="2000" dirty="0" smtClean="0"/>
                        <a:t>301 000</a:t>
                      </a:r>
                    </a:p>
                  </a:txBody>
                  <a:tcPr/>
                </a:tc>
                <a:extLst>
                  <a:ext uri="{0D108BD9-81ED-4DB2-BD59-A6C34878D82A}">
                    <a16:rowId xmlns:a16="http://schemas.microsoft.com/office/drawing/2014/main" val="10006"/>
                  </a:ext>
                </a:extLst>
              </a:tr>
              <a:tr h="370840">
                <a:tc>
                  <a:txBody>
                    <a:bodyPr/>
                    <a:lstStyle/>
                    <a:p>
                      <a:r>
                        <a:rPr lang="sv-SE" sz="2000" dirty="0" smtClean="0"/>
                        <a:t>Agneau</a:t>
                      </a:r>
                      <a:endParaRPr lang="sv-SE" sz="2000" dirty="0"/>
                    </a:p>
                  </a:txBody>
                  <a:tcPr/>
                </a:tc>
                <a:tc>
                  <a:txBody>
                    <a:bodyPr/>
                    <a:lstStyle/>
                    <a:p>
                      <a:pPr algn="r"/>
                      <a:r>
                        <a:rPr lang="sv-SE" sz="2000" dirty="0" smtClean="0"/>
                        <a:t>305</a:t>
                      </a:r>
                      <a:r>
                        <a:rPr lang="sv-SE" sz="2000" baseline="0" dirty="0" smtClean="0"/>
                        <a:t> 000</a:t>
                      </a:r>
                      <a:endParaRPr lang="sv-SE" sz="2000" dirty="0" smtClean="0"/>
                    </a:p>
                  </a:txBody>
                  <a:tcPr/>
                </a:tc>
                <a:extLst>
                  <a:ext uri="{0D108BD9-81ED-4DB2-BD59-A6C34878D82A}">
                    <a16:rowId xmlns:a16="http://schemas.microsoft.com/office/drawing/2014/main" val="10007"/>
                  </a:ext>
                </a:extLst>
              </a:tr>
              <a:tr h="370840">
                <a:tc>
                  <a:txBody>
                    <a:bodyPr/>
                    <a:lstStyle/>
                    <a:p>
                      <a:r>
                        <a:rPr lang="sv-SE" sz="2000" dirty="0" smtClean="0"/>
                        <a:t>Total moutons</a:t>
                      </a:r>
                      <a:endParaRPr lang="sv-SE" sz="2000" i="1" dirty="0">
                        <a:solidFill>
                          <a:srgbClr val="FF0000"/>
                        </a:solidFill>
                      </a:endParaRPr>
                    </a:p>
                  </a:txBody>
                  <a:tcPr/>
                </a:tc>
                <a:tc>
                  <a:txBody>
                    <a:bodyPr/>
                    <a:lstStyle/>
                    <a:p>
                      <a:pPr algn="r"/>
                      <a:r>
                        <a:rPr lang="sv-SE" sz="2000" dirty="0" smtClean="0"/>
                        <a:t>606 000</a:t>
                      </a:r>
                      <a:endParaRPr lang="sv-SE" sz="2000" i="1" dirty="0" smtClean="0">
                        <a:solidFill>
                          <a:srgbClr val="FF0000"/>
                        </a:solidFill>
                      </a:endParaRPr>
                    </a:p>
                  </a:txBody>
                  <a:tcPr/>
                </a:tc>
                <a:extLst>
                  <a:ext uri="{0D108BD9-81ED-4DB2-BD59-A6C34878D82A}">
                    <a16:rowId xmlns:a16="http://schemas.microsoft.com/office/drawing/2014/main" val="10008"/>
                  </a:ext>
                </a:extLst>
              </a:tr>
              <a:tr h="370840">
                <a:tc>
                  <a:txBody>
                    <a:bodyPr/>
                    <a:lstStyle/>
                    <a:p>
                      <a:r>
                        <a:rPr lang="sv-SE" sz="2000" dirty="0" smtClean="0"/>
                        <a:t>Total chevaux</a:t>
                      </a:r>
                      <a:endParaRPr lang="sv-SE" sz="2000" i="1" dirty="0">
                        <a:solidFill>
                          <a:srgbClr val="FF0000"/>
                        </a:solidFill>
                      </a:endParaRPr>
                    </a:p>
                  </a:txBody>
                  <a:tcPr/>
                </a:tc>
                <a:tc>
                  <a:txBody>
                    <a:bodyPr/>
                    <a:lstStyle/>
                    <a:p>
                      <a:pPr algn="r"/>
                      <a:r>
                        <a:rPr lang="sv-SE" sz="2000" dirty="0" smtClean="0"/>
                        <a:t>355 000</a:t>
                      </a:r>
                      <a:endParaRPr lang="sv-SE" sz="2000" i="1" dirty="0" smtClean="0">
                        <a:solidFill>
                          <a:srgbClr val="FF0000"/>
                        </a:solidFill>
                      </a:endParaRPr>
                    </a:p>
                  </a:txBody>
                  <a:tcPr/>
                </a:tc>
                <a:extLst>
                  <a:ext uri="{0D108BD9-81ED-4DB2-BD59-A6C34878D82A}">
                    <a16:rowId xmlns:a16="http://schemas.microsoft.com/office/drawing/2014/main" val="10009"/>
                  </a:ext>
                </a:extLst>
              </a:tr>
            </a:tbl>
          </a:graphicData>
        </a:graphic>
      </p:graphicFrame>
      <p:sp>
        <p:nvSpPr>
          <p:cNvPr id="8" name="textruta 7"/>
          <p:cNvSpPr txBox="1"/>
          <p:nvPr/>
        </p:nvSpPr>
        <p:spPr>
          <a:xfrm>
            <a:off x="588108" y="1145575"/>
            <a:ext cx="84715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ES"/>
            </a:defPPr>
            <a:lvl1pPr>
              <a:spcBef>
                <a:spcPct val="50000"/>
              </a:spcBef>
              <a:defRPr sz="2000" b="1">
                <a:cs typeface="Times New Roman" panose="02020603050405020304" pitchFamily="18" charset="0"/>
              </a:defRPr>
            </a:lvl1pPr>
            <a:lvl2pPr marL="742950" indent="-285750">
              <a:defRPr>
                <a:latin typeface="Calibri" panose="020F0502020204030204" pitchFamily="34" charset="0"/>
              </a:defRPr>
            </a:lvl2pPr>
            <a:lvl3pPr marL="1143000" indent="-228600">
              <a:defRPr>
                <a:latin typeface="Calibri" panose="020F0502020204030204" pitchFamily="34" charset="0"/>
              </a:defRPr>
            </a:lvl3pPr>
            <a:lvl4pPr marL="1600200" indent="-228600">
              <a:defRPr>
                <a:latin typeface="Calibri" panose="020F0502020204030204" pitchFamily="34" charset="0"/>
              </a:defRPr>
            </a:lvl4pPr>
            <a:lvl5pPr marL="2057400" indent="-228600">
              <a:defRPr>
                <a:latin typeface="Calibri" panose="020F0502020204030204" pitchFamily="34" charset="0"/>
              </a:defRPr>
            </a:lvl5pPr>
            <a:lvl6pPr marL="2514600" indent="-228600" fontAlgn="base">
              <a:spcBef>
                <a:spcPct val="0"/>
              </a:spcBef>
              <a:spcAft>
                <a:spcPct val="0"/>
              </a:spcAft>
              <a:defRPr>
                <a:latin typeface="Calibri" panose="020F0502020204030204" pitchFamily="34" charset="0"/>
              </a:defRPr>
            </a:lvl6pPr>
            <a:lvl7pPr marL="2971800" indent="-228600" fontAlgn="base">
              <a:spcBef>
                <a:spcPct val="0"/>
              </a:spcBef>
              <a:spcAft>
                <a:spcPct val="0"/>
              </a:spcAft>
              <a:defRPr>
                <a:latin typeface="Calibri" panose="020F0502020204030204" pitchFamily="34" charset="0"/>
              </a:defRPr>
            </a:lvl7pPr>
            <a:lvl8pPr marL="3429000" indent="-228600" fontAlgn="base">
              <a:spcBef>
                <a:spcPct val="0"/>
              </a:spcBef>
              <a:spcAft>
                <a:spcPct val="0"/>
              </a:spcAft>
              <a:defRPr>
                <a:latin typeface="Calibri" panose="020F0502020204030204" pitchFamily="34" charset="0"/>
              </a:defRPr>
            </a:lvl8pPr>
            <a:lvl9pPr marL="3886200" indent="-228600" fontAlgn="base">
              <a:spcBef>
                <a:spcPct val="0"/>
              </a:spcBef>
              <a:spcAft>
                <a:spcPct val="0"/>
              </a:spcAft>
              <a:defRPr>
                <a:latin typeface="Calibri" panose="020F0502020204030204"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L'enrubannage</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est</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la</a:t>
            </a:r>
            <a:r>
              <a:rPr kumimoji="0" lang="en-US" altLang="sv-SE" sz="18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18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forme</a:t>
            </a:r>
            <a:r>
              <a:rPr kumimoji="0" lang="en-US" altLang="sv-SE" sz="18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1800" b="0"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principale</a:t>
            </a:r>
            <a:r>
              <a:rPr kumimoji="0" lang="en-US" altLang="sv-SE" sz="1800" b="0"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utilisée</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dans les </a:t>
            </a:r>
            <a:r>
              <a:rPr kumimoji="0" lang="en-US" altLang="sv-SE"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petites et </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moyennes </a:t>
            </a:r>
            <a:r>
              <a:rPr kumimoji="0" lang="en-US" altLang="sv-SE"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exploitations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laitières</a:t>
            </a:r>
            <a:r>
              <a:rPr lang="en-US" altLang="sv-SE" sz="1800" b="0" dirty="0" smtClean="0">
                <a:solidFill>
                  <a:prstClr val="black"/>
                </a:solidFill>
                <a:latin typeface="Calibri"/>
              </a:rPr>
              <a:t>. Il </a:t>
            </a:r>
            <a:r>
              <a:rPr lang="en-US" altLang="sv-SE" sz="1800" b="0" dirty="0" err="1" smtClean="0">
                <a:solidFill>
                  <a:prstClr val="black"/>
                </a:solidFill>
                <a:latin typeface="Calibri"/>
              </a:rPr>
              <a:t>est</a:t>
            </a:r>
            <a:r>
              <a:rPr lang="en-US" altLang="sv-SE" sz="1800" b="0" dirty="0" smtClean="0">
                <a:solidFill>
                  <a:prstClr val="black"/>
                </a:solidFill>
                <a:latin typeface="Calibri"/>
              </a:rPr>
              <a:t> </a:t>
            </a:r>
            <a:r>
              <a:rPr lang="en-US" altLang="sv-SE" sz="1800" b="0" dirty="0" err="1" smtClean="0">
                <a:solidFill>
                  <a:prstClr val="black"/>
                </a:solidFill>
                <a:latin typeface="Calibri"/>
              </a:rPr>
              <a:t>utilisé</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en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complément</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dans</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les </a:t>
            </a:r>
            <a:r>
              <a:rPr kumimoji="0" lang="en-US" altLang="sv-SE"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grandes exploitations laitières,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dans</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les exploitations </a:t>
            </a:r>
            <a:r>
              <a:rPr kumimoji="0" lang="en-US" altLang="sv-SE" sz="18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allaitantes</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et aussi </a:t>
            </a:r>
            <a:r>
              <a:rPr kumimoji="0" lang="en-US" altLang="sv-SE" sz="18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pour les </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chevaux en Suède.</a:t>
            </a:r>
            <a:endParaRPr kumimoji="0" lang="sv-SE"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1" name="textruta 10"/>
          <p:cNvSpPr txBox="1"/>
          <p:nvPr/>
        </p:nvSpPr>
        <p:spPr>
          <a:xfrm>
            <a:off x="3237101" y="6455384"/>
            <a:ext cx="5819478" cy="369332"/>
          </a:xfrm>
          <a:prstGeom prst="rect">
            <a:avLst/>
          </a:prstGeom>
          <a:solidFill>
            <a:schemeClr val="accent3"/>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sv-SE" dirty="0" smtClean="0">
                <a:solidFill>
                  <a:prstClr val="black"/>
                </a:solidFill>
                <a:latin typeface="Calibri"/>
              </a:rPr>
              <a:t>Rq</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 Il y a plus de chevaux que de vaches laitières en Suède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ruta 2"/>
          <p:cNvSpPr txBox="1"/>
          <p:nvPr/>
        </p:nvSpPr>
        <p:spPr>
          <a:xfrm>
            <a:off x="270158" y="6239226"/>
            <a:ext cx="3290793"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(Conseil suédois de l'agriculture, 2018)</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5759475" y="3824294"/>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textruta 11"/>
          <p:cNvSpPr txBox="1"/>
          <p:nvPr/>
        </p:nvSpPr>
        <p:spPr>
          <a:xfrm>
            <a:off x="5762471" y="4135150"/>
            <a:ext cx="179483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2638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des prairies - " Les cinq grands " :</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Biodiversité</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Eau</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3059" y="4501356"/>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472"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30287"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diversité</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3754834" y="5662687"/>
            <a:ext cx="53732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eau</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Tree>
    <p:extLst>
      <p:ext uri="{BB962C8B-B14F-4D97-AF65-F5344CB8AC3E}">
        <p14:creationId xmlns:p14="http://schemas.microsoft.com/office/powerpoint/2010/main" val="136100689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55" r="-22"/>
          <a:stretch/>
        </p:blipFill>
        <p:spPr bwMode="auto">
          <a:xfrm>
            <a:off x="801578" y="989149"/>
            <a:ext cx="6412022" cy="5573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Box 6"/>
          <p:cNvSpPr txBox="1">
            <a:spLocks noChangeArrowheads="1"/>
          </p:cNvSpPr>
          <p:nvPr/>
        </p:nvSpPr>
        <p:spPr bwMode="auto">
          <a:xfrm>
            <a:off x="327294" y="221796"/>
            <a:ext cx="6886306"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Estimation</a:t>
            </a:r>
            <a:r>
              <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la </a:t>
            </a:r>
            <a:r>
              <a:rPr kumimoji="0" lang="de-DE" alt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productivité</a:t>
            </a:r>
            <a:r>
              <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a:t>
            </a:r>
            <a:r>
              <a:rPr kumimoji="0" lang="de-DE" alt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prairies</a:t>
            </a:r>
            <a:r>
              <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en </a:t>
            </a:r>
            <a:r>
              <a:rPr kumimoji="0" lang="de-DE" alt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décitonnes</a:t>
            </a:r>
            <a:r>
              <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par </a:t>
            </a:r>
            <a:r>
              <a:rPr kumimoji="0" lang="de-DE" alt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hectare</a:t>
            </a:r>
            <a:endPar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(Smit et al. 2008, </a:t>
            </a:r>
            <a:r>
              <a:rPr kumimoji="0" lang="de-DE" altLang="de-DE"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AgricSyst</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98, 208-219, </a:t>
            </a:r>
            <a:r>
              <a:rPr kumimoji="0" lang="de-DE" altLang="de-DE"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Eurostat</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2014)</a:t>
            </a:r>
          </a:p>
        </p:txBody>
      </p:sp>
    </p:spTree>
    <p:extLst>
      <p:ext uri="{BB962C8B-B14F-4D97-AF65-F5344CB8AC3E}">
        <p14:creationId xmlns:p14="http://schemas.microsoft.com/office/powerpoint/2010/main" val="10067495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1280057"/>
            <a:ext cx="8910459" cy="4811812"/>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 Box 3"/>
          <p:cNvSpPr txBox="1">
            <a:spLocks noChangeArrowheads="1"/>
          </p:cNvSpPr>
          <p:nvPr/>
        </p:nvSpPr>
        <p:spPr bwMode="auto">
          <a:xfrm>
            <a:off x="107504" y="227798"/>
            <a:ext cx="7416800"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Densité des vaches laitières et des bovins de boucherie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en 2004 dans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les États de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l'UE-27 </a:t>
            </a:r>
            <a:r>
              <a:rPr kumimoji="0" lang="de-DE" altLang="de-DE"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de-DE" altLang="de-DE" sz="1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Lesschen</a:t>
            </a:r>
            <a:r>
              <a:rPr kumimoji="0" lang="de-DE" altLang="de-DE" sz="1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2011)</a:t>
            </a:r>
            <a:endPar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2391610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904" y="1298575"/>
            <a:ext cx="4876800" cy="53054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5163" y="1483303"/>
            <a:ext cx="178435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3"/>
          <p:cNvSpPr txBox="1">
            <a:spLocks noChangeArrowheads="1"/>
          </p:cNvSpPr>
          <p:nvPr/>
        </p:nvSpPr>
        <p:spPr bwMode="auto">
          <a:xfrm>
            <a:off x="112713" y="283730"/>
            <a:ext cx="7416800"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Production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laitière en Europe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par région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2012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r>
              <a:rPr kumimoji="0" lang="de-DE" altLang="de-DE" sz="18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eurostat</a:t>
            </a:r>
            <a:r>
              <a:rPr kumimoji="0" lang="de-DE" altLang="de-DE"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2014)</a:t>
            </a:r>
          </a:p>
        </p:txBody>
      </p:sp>
    </p:spTree>
    <p:extLst>
      <p:ext uri="{BB962C8B-B14F-4D97-AF65-F5344CB8AC3E}">
        <p14:creationId xmlns:p14="http://schemas.microsoft.com/office/powerpoint/2010/main" val="208648282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437" y="1505528"/>
            <a:ext cx="7009253" cy="4859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hteck 7"/>
          <p:cNvSpPr/>
          <p:nvPr/>
        </p:nvSpPr>
        <p:spPr>
          <a:xfrm>
            <a:off x="260206" y="102319"/>
            <a:ext cx="7416800" cy="954107"/>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Évolution de la superficie des prairies permanentes et du nombre de vaches dans les pays de l'UE-9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(Eurostat 2010, </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Peyraud</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Peeters</a:t>
            </a:r>
            <a:r>
              <a:rPr kumimoji="0" lang="en-US"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2016)</a:t>
            </a:r>
            <a:endParaRPr kumimoji="0" lang="de-DE"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914345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9710" y="1306062"/>
            <a:ext cx="8420762" cy="4680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120072" y="233224"/>
            <a:ext cx="760152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Développement de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la zone de production fourragère</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en Allemagne</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(MAPA 2015 : la </a:t>
            </a:r>
            <a:r>
              <a:rPr kumimoji="0" lang="de-DE" altLang="de-DE" sz="14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stratégie de recherche du</a:t>
            </a:r>
            <a:r>
              <a:rPr kumimoji="0" lang="de-DE" altLang="de-DE" sz="1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MAPA)</a:t>
            </a:r>
          </a:p>
        </p:txBody>
      </p:sp>
    </p:spTree>
    <p:extLst>
      <p:ext uri="{BB962C8B-B14F-4D97-AF65-F5344CB8AC3E}">
        <p14:creationId xmlns:p14="http://schemas.microsoft.com/office/powerpoint/2010/main" val="394690385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0171" y="578094"/>
            <a:ext cx="77048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Base d'alimentation pour la production laitière</a:t>
            </a:r>
            <a:r>
              <a:rPr kumimoji="0" 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énergie</a:t>
            </a:r>
            <a:r>
              <a:rPr kumimoji="0" 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NEL) en Allemagne par </a:t>
            </a:r>
            <a:r>
              <a:rPr kumimoji="0" lang="de-DE"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rapport aux procédures d'estimation</a:t>
            </a:r>
            <a:endParaRPr kumimoji="0" lang="de-DE"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elle 2"/>
          <p:cNvGraphicFramePr>
            <a:graphicFrameLocks noGrp="1"/>
          </p:cNvGraphicFramePr>
          <p:nvPr>
            <p:extLst/>
          </p:nvPr>
        </p:nvGraphicFramePr>
        <p:xfrm>
          <a:off x="1560004" y="2067380"/>
          <a:ext cx="6096000" cy="1981200"/>
        </p:xfrm>
        <a:graphic>
          <a:graphicData uri="http://schemas.openxmlformats.org/drawingml/2006/table">
            <a:tbl>
              <a:tblPr firstRow="1" bandRow="1">
                <a:tableStyleId>{F2DE63D5-997A-4646-A377-4702673A728D}</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83082">
                <a:tc>
                  <a:txBody>
                    <a:bodyPr/>
                    <a:lstStyle/>
                    <a:p>
                      <a:endParaRPr lang="de-DE" sz="2000" dirty="0">
                        <a:latin typeface="Arial" panose="020B0604020202020204" pitchFamily="34" charset="0"/>
                        <a:cs typeface="Arial" panose="020B0604020202020204" pitchFamily="34" charset="0"/>
                      </a:endParaRPr>
                    </a:p>
                  </a:txBody>
                  <a:tcPr/>
                </a:tc>
                <a:tc gridSpan="2">
                  <a:txBody>
                    <a:bodyPr/>
                    <a:lstStyle/>
                    <a:p>
                      <a:pPr algn="ctr"/>
                      <a:r>
                        <a:rPr lang="de-DE" sz="2000" dirty="0" err="1"/>
                        <a:t>estimation</a:t>
                      </a:r>
                      <a:endParaRPr lang="de-DE" sz="2000" b="1" dirty="0">
                        <a:solidFill>
                          <a:schemeClr val="tx1"/>
                        </a:solidFill>
                        <a:latin typeface="Arial" panose="020B0604020202020204" pitchFamily="34" charset="0"/>
                        <a:cs typeface="Arial" panose="020B0604020202020204" pitchFamily="34" charset="0"/>
                      </a:endParaRPr>
                    </a:p>
                  </a:txBody>
                  <a:tcPr/>
                </a:tc>
                <a:tc hMerge="1">
                  <a:txBody>
                    <a:bodyPr/>
                    <a:lstStyle/>
                    <a:p>
                      <a:endParaRPr lang="de-DE" b="1" dirty="0">
                        <a:solidFill>
                          <a:schemeClr val="tx1"/>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0000"/>
                  </a:ext>
                </a:extLst>
              </a:tr>
              <a:tr h="383082">
                <a:tc>
                  <a:txBody>
                    <a:bodyPr/>
                    <a:lstStyle/>
                    <a:p>
                      <a:r>
                        <a:rPr lang="en-US" sz="2000" noProof="0" dirty="0"/>
                        <a:t>aliment</a:t>
                      </a:r>
                      <a:endParaRPr lang="en-US" sz="2000" b="1" noProof="0" dirty="0">
                        <a:solidFill>
                          <a:schemeClr val="tx1"/>
                        </a:solidFill>
                        <a:latin typeface="Arial" panose="020B0604020202020204" pitchFamily="34" charset="0"/>
                        <a:cs typeface="Arial" panose="020B0604020202020204" pitchFamily="34" charset="0"/>
                      </a:endParaRPr>
                    </a:p>
                  </a:txBody>
                  <a:tcPr/>
                </a:tc>
                <a:tc>
                  <a:txBody>
                    <a:bodyPr/>
                    <a:lstStyle/>
                    <a:p>
                      <a:pPr algn="ctr"/>
                      <a:r>
                        <a:rPr lang="en-US" sz="2000" noProof="0" dirty="0" err="1"/>
                        <a:t>potentiellement</a:t>
                      </a:r>
                      <a:endParaRPr lang="en-US" sz="2000" b="1" noProof="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reliquat</a:t>
                      </a:r>
                      <a:endParaRPr lang="de-DE" sz="20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383082">
                <a:tc>
                  <a:txBody>
                    <a:bodyPr/>
                    <a:lstStyle/>
                    <a:p>
                      <a:r>
                        <a:rPr lang="en-US" sz="2000" noProof="0" dirty="0"/>
                        <a:t>herbe</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a:t>43 %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30 %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2"/>
                  </a:ext>
                </a:extLst>
              </a:tr>
              <a:tr h="383082">
                <a:tc>
                  <a:txBody>
                    <a:bodyPr/>
                    <a:lstStyle/>
                    <a:p>
                      <a:r>
                        <a:rPr lang="en-US" sz="2000" noProof="0" dirty="0"/>
                        <a:t>maïs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a:t>28 %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34 %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3"/>
                  </a:ext>
                </a:extLst>
              </a:tr>
              <a:tr h="383082">
                <a:tc>
                  <a:txBody>
                    <a:bodyPr/>
                    <a:lstStyle/>
                    <a:p>
                      <a:r>
                        <a:rPr lang="en-US" sz="2000" noProof="0" dirty="0"/>
                        <a:t>concentrés</a:t>
                      </a:r>
                      <a:endParaRPr lang="en-US" sz="2000" b="0" noProof="0" dirty="0">
                        <a:latin typeface="Arial" panose="020B0604020202020204" pitchFamily="34" charset="0"/>
                        <a:cs typeface="Arial" panose="020B0604020202020204" pitchFamily="34" charset="0"/>
                      </a:endParaRPr>
                    </a:p>
                  </a:txBody>
                  <a:tcPr/>
                </a:tc>
                <a:tc>
                  <a:txBody>
                    <a:bodyPr/>
                    <a:lstStyle/>
                    <a:p>
                      <a:pPr algn="ctr"/>
                      <a:r>
                        <a:rPr lang="de-DE" sz="2000" dirty="0"/>
                        <a:t>29</a:t>
                      </a:r>
                      <a:r>
                        <a:rPr lang="de-DE" sz="2000" baseline="0" dirty="0"/>
                        <a:t> %</a:t>
                      </a:r>
                      <a:endParaRPr lang="de-DE" sz="2000" dirty="0">
                        <a:solidFill>
                          <a:schemeClr val="accent3">
                            <a:lumMod val="50000"/>
                          </a:schemeClr>
                        </a:solidFill>
                        <a:latin typeface="Arial" panose="020B0604020202020204" pitchFamily="34" charset="0"/>
                        <a:cs typeface="Arial" panose="020B0604020202020204" pitchFamily="34" charset="0"/>
                      </a:endParaRPr>
                    </a:p>
                  </a:txBody>
                  <a:tcPr/>
                </a:tc>
                <a:tc>
                  <a:txBody>
                    <a:bodyPr/>
                    <a:lstStyle/>
                    <a:p>
                      <a:pPr algn="ctr"/>
                      <a:r>
                        <a:rPr lang="de-DE" sz="2000" dirty="0"/>
                        <a:t>36 %</a:t>
                      </a:r>
                      <a:endParaRPr lang="de-DE" sz="20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4"/>
                  </a:ext>
                </a:extLst>
              </a:tr>
            </a:tbl>
          </a:graphicData>
        </a:graphic>
      </p:graphicFrame>
      <p:sp>
        <p:nvSpPr>
          <p:cNvPr id="4" name="Textfeld 3"/>
          <p:cNvSpPr txBox="1"/>
          <p:nvPr/>
        </p:nvSpPr>
        <p:spPr>
          <a:xfrm>
            <a:off x="4608005" y="4211796"/>
            <a:ext cx="40684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Ortgies</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2017, </a:t>
            </a:r>
            <a:r>
              <a:rPr kumimoji="0" lang="de-D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inédit</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5" name="Textfeld 4"/>
          <p:cNvSpPr txBox="1"/>
          <p:nvPr/>
        </p:nvSpPr>
        <p:spPr>
          <a:xfrm>
            <a:off x="755576" y="4797152"/>
            <a:ext cx="40684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procédure d'estimation</a:t>
            </a:r>
          </a:p>
        </p:txBody>
      </p:sp>
      <p:sp>
        <p:nvSpPr>
          <p:cNvPr id="6" name="Textfeld 5"/>
          <p:cNvSpPr txBox="1"/>
          <p:nvPr/>
        </p:nvSpPr>
        <p:spPr>
          <a:xfrm>
            <a:off x="539553" y="5166484"/>
            <a:ext cx="8136903" cy="64633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err="1">
                <a:ln>
                  <a:noFill/>
                </a:ln>
                <a:solidFill>
                  <a:srgbClr val="9BBB59">
                    <a:lumMod val="50000"/>
                  </a:srgbClr>
                </a:solidFill>
                <a:effectLst/>
                <a:uLnTx/>
                <a:uFillTx/>
                <a:latin typeface="Arial" panose="020B0604020202020204" pitchFamily="34" charset="0"/>
                <a:ea typeface="+mn-ea"/>
                <a:cs typeface="Arial" panose="020B0604020202020204" pitchFamily="34" charset="0"/>
              </a:rPr>
              <a:t>potentiellement</a:t>
            </a:r>
            <a:r>
              <a:rPr kumimoji="0" lang="de-DE" sz="1800" b="0" i="0" u="none" strike="noStrike" kern="1200" cap="none" spc="0" normalizeH="0" baseline="0" noProof="0" dirty="0">
                <a:ln>
                  <a:noFill/>
                </a:ln>
                <a:solidFill>
                  <a:srgbClr val="9BBB59">
                    <a:lumMod val="50000"/>
                  </a:srgbClr>
                </a:solidFill>
                <a:effectLst/>
                <a:uLnTx/>
                <a:uFillTx/>
                <a:latin typeface="Arial" panose="020B0604020202020204" pitchFamily="34" charset="0"/>
                <a:ea typeface="+mn-ea"/>
                <a:cs typeface="Arial" panose="020B0604020202020204" pitchFamily="34" charset="0"/>
              </a:rPr>
              <a:t> : </a:t>
            </a:r>
            <a:r>
              <a:rPr kumimoji="0" lang="de-DE" sz="1800" b="0" i="0" u="none" strike="noStrike" kern="1200" cap="none" spc="0" normalizeH="0" baseline="0" noProof="0" dirty="0" err="1">
                <a:ln>
                  <a:noFill/>
                </a:ln>
                <a:solidFill>
                  <a:srgbClr val="9BBB59">
                    <a:lumMod val="50000"/>
                  </a:srgbClr>
                </a:solidFill>
                <a:effectLst/>
                <a:uLnTx/>
                <a:uFillTx/>
                <a:latin typeface="Arial" panose="020B0604020202020204" pitchFamily="34" charset="0"/>
                <a:ea typeface="+mn-ea"/>
                <a:cs typeface="Arial" panose="020B0604020202020204" pitchFamily="34" charset="0"/>
              </a:rPr>
              <a:t>performance des prairies calculée à partir des données officielles de rendement</a:t>
            </a:r>
            <a:endParaRPr kumimoji="0" lang="de-DE" sz="1800" b="0" i="0" u="none" strike="noStrike" kern="1200" cap="none" spc="0" normalizeH="0" baseline="0" noProof="0" dirty="0">
              <a:ln>
                <a:noFill/>
              </a:ln>
              <a:solidFill>
                <a:srgbClr val="9BBB59">
                  <a:lumMod val="50000"/>
                </a:srgbClr>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résiduel : </a:t>
            </a:r>
            <a:r>
              <a:rPr kumimoji="0" lang="de-DE" sz="18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performance des prairies d'après le calcul</a:t>
            </a:r>
            <a:r>
              <a:rPr kumimoji="0" lang="de-DE" sz="18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résiduel</a:t>
            </a:r>
          </a:p>
        </p:txBody>
      </p:sp>
    </p:spTree>
    <p:extLst>
      <p:ext uri="{BB962C8B-B14F-4D97-AF65-F5344CB8AC3E}">
        <p14:creationId xmlns:p14="http://schemas.microsoft.com/office/powerpoint/2010/main" val="41623529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1188794" y="2194458"/>
            <a:ext cx="90120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EUR/ha</a:t>
            </a:r>
          </a:p>
        </p:txBody>
      </p:sp>
      <p:sp>
        <p:nvSpPr>
          <p:cNvPr id="8" name="Textfeld 7"/>
          <p:cNvSpPr txBox="1"/>
          <p:nvPr/>
        </p:nvSpPr>
        <p:spPr>
          <a:xfrm>
            <a:off x="6022065" y="2633810"/>
            <a:ext cx="109517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F79646">
                    <a:lumMod val="50000"/>
                  </a:srgbClr>
                </a:solidFill>
                <a:effectLst/>
                <a:uLnTx/>
                <a:uFillTx/>
                <a:latin typeface="Arial" panose="020B0604020202020204" pitchFamily="34" charset="0"/>
                <a:ea typeface="+mn-ea"/>
                <a:cs typeface="Arial" panose="020B0604020202020204" pitchFamily="34" charset="0"/>
              </a:rPr>
              <a:t>Ackerland</a:t>
            </a:r>
          </a:p>
        </p:txBody>
      </p:sp>
      <p:sp>
        <p:nvSpPr>
          <p:cNvPr id="9" name="Textfeld 8"/>
          <p:cNvSpPr txBox="1"/>
          <p:nvPr/>
        </p:nvSpPr>
        <p:spPr>
          <a:xfrm>
            <a:off x="6084168" y="3616661"/>
            <a:ext cx="102784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6600"/>
                </a:solidFill>
                <a:effectLst/>
                <a:uLnTx/>
                <a:uFillTx/>
                <a:latin typeface="Arial" panose="020B0604020202020204" pitchFamily="34" charset="0"/>
                <a:ea typeface="+mn-ea"/>
                <a:cs typeface="Arial" panose="020B0604020202020204" pitchFamily="34" charset="0"/>
              </a:rPr>
              <a:t>Grünland</a:t>
            </a:r>
          </a:p>
        </p:txBody>
      </p:sp>
      <p:graphicFrame>
        <p:nvGraphicFramePr>
          <p:cNvPr id="10" name="Diagramm 9"/>
          <p:cNvGraphicFramePr>
            <a:graphicFrameLocks/>
          </p:cNvGraphicFramePr>
          <p:nvPr/>
        </p:nvGraphicFramePr>
        <p:xfrm>
          <a:off x="1989617" y="1935216"/>
          <a:ext cx="4572000"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3"/>
          <p:cNvSpPr>
            <a:spLocks noChangeArrowheads="1"/>
          </p:cNvSpPr>
          <p:nvPr/>
        </p:nvSpPr>
        <p:spPr bwMode="auto">
          <a:xfrm>
            <a:off x="0" y="220874"/>
            <a:ext cx="771236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de-DE" sz="2000" b="1" i="0" u="none" strike="noStrike" kern="1200" cap="none" spc="0" normalizeH="0" baseline="0" noProof="0" dirty="0">
                <a:ln>
                  <a:noFill/>
                </a:ln>
                <a:solidFill>
                  <a:prstClr val="black"/>
                </a:solidFill>
                <a:effectLst/>
                <a:uLnTx/>
                <a:uFillTx/>
                <a:latin typeface="Arial" charset="0"/>
                <a:ea typeface="+mn-ea"/>
                <a:cs typeface="+mn-cs"/>
              </a:rPr>
              <a:t>Evolution des prix de location des terres arables et des prairies en Allemagne </a:t>
            </a:r>
            <a:r>
              <a:rPr kumimoji="0" lang="en-US" altLang="de-DE" sz="1600" b="0" i="0" u="none" strike="noStrike" kern="1200" cap="none" spc="0" normalizeH="0" baseline="0" noProof="0" dirty="0">
                <a:ln>
                  <a:noFill/>
                </a:ln>
                <a:solidFill>
                  <a:prstClr val="black"/>
                </a:solidFill>
                <a:effectLst/>
                <a:uLnTx/>
                <a:uFillTx/>
                <a:latin typeface="Arial" charset="0"/>
                <a:ea typeface="+mn-ea"/>
                <a:cs typeface="+mn-cs"/>
              </a:rPr>
              <a:t>(</a:t>
            </a:r>
            <a:r>
              <a:rPr kumimoji="0" lang="en-US" altLang="de-DE" sz="1600" b="0" i="0" u="none" strike="noStrike" kern="1200" cap="none" spc="0" normalizeH="0" baseline="0" noProof="0" dirty="0" err="1">
                <a:ln>
                  <a:noFill/>
                </a:ln>
                <a:solidFill>
                  <a:prstClr val="black"/>
                </a:solidFill>
                <a:effectLst/>
                <a:uLnTx/>
                <a:uFillTx/>
                <a:latin typeface="Arial" charset="0"/>
                <a:ea typeface="+mn-ea"/>
                <a:cs typeface="+mn-cs"/>
              </a:rPr>
              <a:t>destatis</a:t>
            </a:r>
            <a:r>
              <a:rPr kumimoji="0" lang="en-US" altLang="de-DE" sz="1600" b="0" i="0" u="none" strike="noStrike" kern="1200" cap="none" spc="0" normalizeH="0" baseline="0" noProof="0" dirty="0">
                <a:ln>
                  <a:noFill/>
                </a:ln>
                <a:solidFill>
                  <a:prstClr val="black"/>
                </a:solidFill>
                <a:effectLst/>
                <a:uLnTx/>
                <a:uFillTx/>
                <a:latin typeface="Arial" charset="0"/>
                <a:ea typeface="+mn-ea"/>
                <a:cs typeface="+mn-cs"/>
              </a:rPr>
              <a:t> 2016)</a:t>
            </a:r>
          </a:p>
        </p:txBody>
      </p:sp>
    </p:spTree>
    <p:extLst>
      <p:ext uri="{BB962C8B-B14F-4D97-AF65-F5344CB8AC3E}">
        <p14:creationId xmlns:p14="http://schemas.microsoft.com/office/powerpoint/2010/main" val="41000374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a:graphicFrameLocks/>
          </p:cNvGraphicFramePr>
          <p:nvPr/>
        </p:nvGraphicFramePr>
        <p:xfrm>
          <a:off x="468312" y="1774886"/>
          <a:ext cx="3887663" cy="3431456"/>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3"/>
          <p:cNvSpPr>
            <a:spLocks noChangeArrowheads="1"/>
          </p:cNvSpPr>
          <p:nvPr/>
        </p:nvSpPr>
        <p:spPr bwMode="auto">
          <a:xfrm>
            <a:off x="378690" y="72136"/>
            <a:ext cx="708324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de-DE" sz="2000" b="1" i="0" u="none" strike="noStrike" kern="1200" cap="none" spc="0" normalizeH="0" baseline="0" noProof="0" dirty="0">
                <a:ln>
                  <a:noFill/>
                </a:ln>
                <a:solidFill>
                  <a:prstClr val="black"/>
                </a:solidFill>
                <a:effectLst/>
                <a:uLnTx/>
                <a:uFillTx/>
                <a:latin typeface="Arial" charset="0"/>
                <a:ea typeface="+mn-ea"/>
                <a:cs typeface="+mn-cs"/>
              </a:rPr>
              <a:t>Evolution des prix du lait cru et du blé en Allemagne et relation entre les recettes laitières et le prix du blé</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800" b="0" i="0" u="none" strike="noStrike" kern="1200" cap="none" spc="0" normalizeH="0" baseline="0" noProof="0" dirty="0" err="1">
                <a:ln>
                  <a:noFill/>
                </a:ln>
                <a:solidFill>
                  <a:prstClr val="black"/>
                </a:solidFill>
                <a:effectLst/>
                <a:uLnTx/>
                <a:uFillTx/>
                <a:latin typeface="Arial" charset="0"/>
                <a:ea typeface="+mn-ea"/>
                <a:cs typeface="+mn-cs"/>
              </a:rPr>
              <a:t>eurostat</a:t>
            </a:r>
            <a:r>
              <a:rPr kumimoji="0" lang="en-US" altLang="de-DE" sz="1800" b="0" i="0" u="none" strike="noStrike" kern="1200" cap="none" spc="0" normalizeH="0" baseline="0" noProof="0" dirty="0">
                <a:ln>
                  <a:noFill/>
                </a:ln>
                <a:solidFill>
                  <a:prstClr val="black"/>
                </a:solidFill>
                <a:effectLst/>
                <a:uLnTx/>
                <a:uFillTx/>
                <a:latin typeface="Arial" charset="0"/>
                <a:ea typeface="+mn-ea"/>
                <a:cs typeface="+mn-cs"/>
              </a:rPr>
              <a:t> 2016)</a:t>
            </a:r>
          </a:p>
        </p:txBody>
      </p:sp>
      <p:sp>
        <p:nvSpPr>
          <p:cNvPr id="4" name="Textfeld 1"/>
          <p:cNvSpPr txBox="1">
            <a:spLocks noChangeArrowheads="1"/>
          </p:cNvSpPr>
          <p:nvPr/>
        </p:nvSpPr>
        <p:spPr bwMode="auto">
          <a:xfrm>
            <a:off x="769124" y="1590736"/>
            <a:ext cx="136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err="1">
                <a:ln>
                  <a:noFill/>
                </a:ln>
                <a:solidFill>
                  <a:prstClr val="black"/>
                </a:solidFill>
                <a:effectLst/>
                <a:uLnTx/>
                <a:uFillTx/>
                <a:latin typeface="Arial" charset="0"/>
                <a:ea typeface="+mn-ea"/>
                <a:cs typeface="Arial" charset="0"/>
              </a:rPr>
              <a:t>euro/100kg</a:t>
            </a:r>
            <a:endParaRPr kumimoji="0" lang="de-DE" altLang="de-DE"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5" name="Textfeld 1"/>
          <p:cNvSpPr txBox="1">
            <a:spLocks noChangeArrowheads="1"/>
          </p:cNvSpPr>
          <p:nvPr/>
        </p:nvSpPr>
        <p:spPr bwMode="auto">
          <a:xfrm>
            <a:off x="2758331" y="3982206"/>
            <a:ext cx="8691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0" i="0" u="none" strike="noStrike" kern="1200" cap="none" spc="0" normalizeH="0" baseline="0" noProof="0" dirty="0" err="1">
                <a:ln>
                  <a:noFill/>
                </a:ln>
                <a:solidFill>
                  <a:srgbClr val="F79646">
                    <a:lumMod val="75000"/>
                  </a:srgbClr>
                </a:solidFill>
                <a:effectLst/>
                <a:uLnTx/>
                <a:uFillTx/>
                <a:latin typeface="Arial" charset="0"/>
                <a:ea typeface="+mn-ea"/>
                <a:cs typeface="Arial" charset="0"/>
              </a:rPr>
              <a:t>froment</a:t>
            </a:r>
            <a:endParaRPr kumimoji="0" lang="de-DE" altLang="de-DE" sz="2000" b="0" i="0" u="none" strike="noStrike" kern="1200" cap="none" spc="0" normalizeH="0" baseline="0" noProof="0" dirty="0">
              <a:ln>
                <a:noFill/>
              </a:ln>
              <a:solidFill>
                <a:srgbClr val="F79646">
                  <a:lumMod val="75000"/>
                </a:srgbClr>
              </a:solidFill>
              <a:effectLst/>
              <a:uLnTx/>
              <a:uFillTx/>
              <a:latin typeface="Arial" charset="0"/>
              <a:ea typeface="+mn-ea"/>
              <a:cs typeface="Arial" charset="0"/>
            </a:endParaRPr>
          </a:p>
        </p:txBody>
      </p:sp>
      <p:sp>
        <p:nvSpPr>
          <p:cNvPr id="6" name="Textfeld 1"/>
          <p:cNvSpPr txBox="1">
            <a:spLocks noChangeArrowheads="1"/>
          </p:cNvSpPr>
          <p:nvPr/>
        </p:nvSpPr>
        <p:spPr bwMode="auto">
          <a:xfrm>
            <a:off x="3275856" y="2254014"/>
            <a:ext cx="1353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2000" b="0" i="0" u="none" strike="noStrike" kern="1200" cap="none" spc="0" normalizeH="0" baseline="0" noProof="0" dirty="0">
                <a:ln>
                  <a:noFill/>
                </a:ln>
                <a:solidFill>
                  <a:srgbClr val="0000CC"/>
                </a:solidFill>
                <a:effectLst/>
                <a:uLnTx/>
                <a:uFillTx/>
                <a:latin typeface="Arial" pitchFamily="34" charset="0"/>
                <a:ea typeface="+mn-ea"/>
                <a:cs typeface="Arial" pitchFamily="34" charset="0"/>
              </a:rPr>
              <a:t>lait</a:t>
            </a:r>
            <a:r>
              <a:rPr kumimoji="0" lang="de-DE" altLang="de-DE" sz="2000" b="0" i="0" u="none" strike="noStrike" kern="1200" cap="none" spc="0" normalizeH="0" baseline="0" noProof="0" dirty="0" err="1">
                <a:ln>
                  <a:noFill/>
                </a:ln>
                <a:solidFill>
                  <a:srgbClr val="0000CC"/>
                </a:solidFill>
                <a:effectLst/>
                <a:uLnTx/>
                <a:uFillTx/>
                <a:latin typeface="Arial" pitchFamily="34" charset="0"/>
                <a:ea typeface="+mn-ea"/>
                <a:cs typeface="Arial" pitchFamily="34" charset="0"/>
              </a:rPr>
              <a:t> cru</a:t>
            </a:r>
          </a:p>
        </p:txBody>
      </p:sp>
      <p:sp>
        <p:nvSpPr>
          <p:cNvPr id="7" name="Textfeld 1"/>
          <p:cNvSpPr txBox="1">
            <a:spLocks noChangeArrowheads="1"/>
          </p:cNvSpPr>
          <p:nvPr/>
        </p:nvSpPr>
        <p:spPr bwMode="auto">
          <a:xfrm>
            <a:off x="5013604" y="1511307"/>
            <a:ext cx="25314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charset="0"/>
                <a:ea typeface="+mn-ea"/>
                <a:cs typeface="Arial" charset="0"/>
              </a:rPr>
              <a:t>lait/blé (Euro/Euro)</a:t>
            </a:r>
          </a:p>
        </p:txBody>
      </p:sp>
      <p:graphicFrame>
        <p:nvGraphicFramePr>
          <p:cNvPr id="8" name="Diagramm 7"/>
          <p:cNvGraphicFramePr>
            <a:graphicFrameLocks/>
          </p:cNvGraphicFramePr>
          <p:nvPr/>
        </p:nvGraphicFramePr>
        <p:xfrm>
          <a:off x="4645025" y="1836829"/>
          <a:ext cx="3561308" cy="34024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2785785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7222" y="989686"/>
            <a:ext cx="4811430" cy="56295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p:cNvSpPr>
            <a:spLocks noChangeArrowheads="1"/>
          </p:cNvSpPr>
          <p:nvPr/>
        </p:nvSpPr>
        <p:spPr bwMode="auto">
          <a:xfrm>
            <a:off x="123126" y="343355"/>
            <a:ext cx="758923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mn-cs"/>
              </a:rPr>
              <a:t>Production</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 laitière par hectare de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mn-cs"/>
              </a:rPr>
              <a:t>surface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mn-cs"/>
              </a:rPr>
              <a:t>agricole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mn-cs"/>
              </a:rPr>
              <a:t>utile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 en Allemagne</a:t>
            </a:r>
            <a:b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br>
            <a:r>
              <a:rPr kumimoji="0" lang="de-DE" altLang="de-DE" sz="1600" b="0" i="0" u="none" strike="noStrike" kern="1200" cap="none" spc="0" normalizeH="0" baseline="0" noProof="0" dirty="0">
                <a:ln>
                  <a:noFill/>
                </a:ln>
                <a:solidFill>
                  <a:prstClr val="black"/>
                </a:solidFill>
                <a:effectLst/>
                <a:uLnTx/>
                <a:uFillTx/>
                <a:latin typeface="Arial" charset="0"/>
                <a:ea typeface="+mn-ea"/>
                <a:cs typeface="+mn-cs"/>
              </a:rPr>
              <a:t> (Lassen et al. 2008)</a:t>
            </a:r>
          </a:p>
        </p:txBody>
      </p:sp>
    </p:spTree>
    <p:extLst>
      <p:ext uri="{BB962C8B-B14F-4D97-AF65-F5344CB8AC3E}">
        <p14:creationId xmlns:p14="http://schemas.microsoft.com/office/powerpoint/2010/main" val="1716808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8496"/>
            <a:ext cx="6887375" cy="838831"/>
          </a:xfrm>
        </p:spPr>
        <p:txBody>
          <a:bodyPr/>
          <a:lstStyle/>
          <a:p>
            <a:r>
              <a:rPr lang="en-US" sz="2400" dirty="0">
                <a:solidFill>
                  <a:schemeClr val="tx1"/>
                </a:solidFill>
                <a:latin typeface="+mn-lt"/>
              </a:rPr>
              <a:t>Recherches récentes </a:t>
            </a:r>
            <a:r>
              <a:rPr lang="en-US" sz="2400" dirty="0" smtClean="0">
                <a:solidFill>
                  <a:schemeClr val="tx1"/>
                </a:solidFill>
                <a:latin typeface="+mn-lt"/>
              </a:rPr>
              <a:t>sur les </a:t>
            </a:r>
            <a:r>
              <a:rPr lang="en-GB" sz="2400" dirty="0" err="1">
                <a:solidFill>
                  <a:schemeClr val="tx1"/>
                </a:solidFill>
                <a:latin typeface="+mn-lt"/>
              </a:rPr>
              <a:t>pertes</a:t>
            </a:r>
            <a:r>
              <a:rPr lang="en-GB" sz="2400" dirty="0">
                <a:solidFill>
                  <a:schemeClr val="tx1"/>
                </a:solidFill>
                <a:latin typeface="+mn-lt"/>
              </a:rPr>
              <a:t> </a:t>
            </a:r>
            <a:r>
              <a:rPr lang="en-GB" sz="2400" dirty="0" err="1" smtClean="0">
                <a:solidFill>
                  <a:schemeClr val="tx1"/>
                </a:solidFill>
                <a:latin typeface="+mn-lt"/>
              </a:rPr>
              <a:t>liées</a:t>
            </a:r>
            <a:r>
              <a:rPr lang="en-GB" sz="2400" dirty="0" smtClean="0">
                <a:solidFill>
                  <a:schemeClr val="tx1"/>
                </a:solidFill>
                <a:latin typeface="+mn-lt"/>
              </a:rPr>
              <a:t> à la confection des </a:t>
            </a:r>
            <a:r>
              <a:rPr lang="en-GB" sz="2400" dirty="0" err="1" smtClean="0">
                <a:solidFill>
                  <a:schemeClr val="tx1"/>
                </a:solidFill>
                <a:latin typeface="+mn-lt"/>
              </a:rPr>
              <a:t>différents</a:t>
            </a:r>
            <a:r>
              <a:rPr lang="en-GB" sz="2400" dirty="0" smtClean="0">
                <a:solidFill>
                  <a:schemeClr val="tx1"/>
                </a:solidFill>
                <a:latin typeface="+mn-lt"/>
              </a:rPr>
              <a:t> systèmes de</a:t>
            </a:r>
            <a:r>
              <a:rPr lang="en-GB" sz="2400" dirty="0">
                <a:solidFill>
                  <a:schemeClr val="tx1"/>
                </a:solidFill>
                <a:latin typeface="+mn-lt"/>
              </a:rPr>
              <a:t> silos</a:t>
            </a:r>
            <a:endParaRPr lang="en-US" sz="2400" dirty="0">
              <a:solidFill>
                <a:schemeClr val="tx1"/>
              </a:solidFill>
              <a:latin typeface="+mn-lt"/>
            </a:endParaRPr>
          </a:p>
        </p:txBody>
      </p:sp>
      <p:sp>
        <p:nvSpPr>
          <p:cNvPr id="3" name="Rectangle 7"/>
          <p:cNvSpPr>
            <a:spLocks noChangeArrowheads="1"/>
          </p:cNvSpPr>
          <p:nvPr/>
        </p:nvSpPr>
        <p:spPr bwMode="auto">
          <a:xfrm>
            <a:off x="611188" y="1537455"/>
            <a:ext cx="7858551" cy="360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Matériels et méthodes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silos-couloirs, 6 silos tubulaires, 3 silos-tours et 60 balles rondes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Situé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sur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12 fermes différentes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Bilan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des entrées et sorties 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fourrage</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Grands silos :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Tous les chargements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entrants ont été pesés et échantillonnés,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tous les chargements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sortants ont été pesés mais échantillonnés trois fois par semaine.</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altLang="sv-SE" sz="2000" dirty="0">
                <a:solidFill>
                  <a:prstClr val="black"/>
                </a:solidFill>
                <a:latin typeface="Calibri"/>
              </a:rPr>
              <a:t>B</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alles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rondes :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Toutes les balles ont été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pesées avant et après le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stockage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et une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balle sur</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deux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été</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000" dirty="0" err="1" smtClean="0">
                <a:solidFill>
                  <a:prstClr val="black"/>
                </a:solidFill>
                <a:latin typeface="Calibri"/>
              </a:rPr>
              <a:t>échantillonnée</a:t>
            </a:r>
            <a:r>
              <a:rPr lang="en-US" altLang="sv-SE" sz="2000" dirty="0">
                <a:solidFill>
                  <a:prstClr val="black"/>
                </a:solidFill>
                <a:latin typeface="Calibri"/>
              </a:rPr>
              <a:t> </a:t>
            </a:r>
            <a:r>
              <a:rPr lang="en-US" altLang="sv-SE" sz="2000" dirty="0" smtClean="0">
                <a:solidFill>
                  <a:prstClr val="black"/>
                </a:solidFill>
                <a:latin typeface="Calibri"/>
              </a:rPr>
              <a:t>(%MS)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6937523" y="636963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42007895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283724" y="271659"/>
            <a:ext cx="67728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mn-cs"/>
              </a:rPr>
              <a:t>Superficie des prairies</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 permanentes en Allemagne,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mn-cs"/>
              </a:rPr>
              <a:t>données de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mn-cs"/>
              </a:rPr>
              <a:t> 2016 </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mn-cs"/>
              </a:rPr>
              <a:t>(DMK, 2018)</a:t>
            </a:r>
          </a:p>
        </p:txBody>
      </p:sp>
      <p:grpSp>
        <p:nvGrpSpPr>
          <p:cNvPr id="4" name="Gruppieren 3"/>
          <p:cNvGrpSpPr/>
          <p:nvPr/>
        </p:nvGrpSpPr>
        <p:grpSpPr>
          <a:xfrm>
            <a:off x="359165" y="1435135"/>
            <a:ext cx="4187009" cy="5125342"/>
            <a:chOff x="251520" y="332656"/>
            <a:chExt cx="4692535" cy="6048672"/>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520" y="332656"/>
              <a:ext cx="4692535" cy="59241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2123728" y="6093296"/>
              <a:ext cx="208823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5013" y="2111436"/>
            <a:ext cx="424815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3814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3"/>
          <p:cNvSpPr txBox="1">
            <a:spLocks noChangeArrowheads="1"/>
          </p:cNvSpPr>
          <p:nvPr/>
        </p:nvSpPr>
        <p:spPr bwMode="auto">
          <a:xfrm>
            <a:off x="249381" y="443345"/>
            <a:ext cx="877454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Tendances de la production dans les prairies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en</a:t>
            </a: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Allemagne</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production</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laitière</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moins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dépendante</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des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prairies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même</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si les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prairies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sont</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souvent</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très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productives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342900" marR="0" lvl="0" indent="-342900" algn="l" defTabSz="457200" rtl="0" eaLnBrk="1" fontAlgn="base" latinLnBrk="0" hangingPunct="1">
              <a:lnSpc>
                <a:spcPct val="100000"/>
              </a:lnSpc>
              <a:spcBef>
                <a:spcPct val="40000"/>
              </a:spcBef>
              <a:spcAft>
                <a:spcPct val="40000"/>
              </a:spcAft>
              <a:buClrTx/>
              <a:buSzTx/>
              <a:buFontTx/>
              <a:buChar char="•"/>
              <a:tabLst/>
              <a:defRPr/>
            </a:pP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Des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prairies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marginales de plus en plus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abandonnées</a:t>
            </a:r>
            <a:r>
              <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 par </a:t>
            </a:r>
            <a:r>
              <a:rPr kumimoji="0" lang="de-DE" altLang="de-DE" sz="24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l'agriculture</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7578585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des prairies - " Les cinq grands " :</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Biodiversité</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Eau</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093" y="1635197"/>
            <a:ext cx="15875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94038" y="3498850"/>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103563" y="1655763"/>
            <a:ext cx="3167928" cy="163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60437" y="4163823"/>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9" name="Textfeld 8"/>
          <p:cNvSpPr txBox="1"/>
          <p:nvPr/>
        </p:nvSpPr>
        <p:spPr>
          <a:xfrm>
            <a:off x="4811713" y="2838450"/>
            <a:ext cx="1255472"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production</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1" name="Textfeld 10"/>
          <p:cNvSpPr txBox="1"/>
          <p:nvPr/>
        </p:nvSpPr>
        <p:spPr>
          <a:xfrm>
            <a:off x="6827838" y="3408363"/>
            <a:ext cx="1030287"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diversité</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2" name="Textfeld 11"/>
          <p:cNvSpPr txBox="1"/>
          <p:nvPr/>
        </p:nvSpPr>
        <p:spPr>
          <a:xfrm>
            <a:off x="4183856" y="5705186"/>
            <a:ext cx="53732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eau</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Tree>
    <p:extLst>
      <p:ext uri="{BB962C8B-B14F-4D97-AF65-F5344CB8AC3E}">
        <p14:creationId xmlns:p14="http://schemas.microsoft.com/office/powerpoint/2010/main" val="11037003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5768995" y="5751770"/>
            <a:ext cx="295433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surfaces agricoles productives et</a:t>
            </a:r>
            <a:r>
              <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non </a:t>
            </a:r>
            <a:r>
              <a:rPr kumimoji="0" lang="de-DE" altLang="de-DE" sz="16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productives utilisées à des fins agricoles</a:t>
            </a:r>
            <a:endParaRPr kumimoji="0" lang="de-DE" altLang="de-DE"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3" name="Text Box 6"/>
          <p:cNvSpPr txBox="1">
            <a:spLocks noChangeArrowheads="1"/>
          </p:cNvSpPr>
          <p:nvPr/>
        </p:nvSpPr>
        <p:spPr bwMode="auto">
          <a:xfrm>
            <a:off x="293831" y="413764"/>
            <a:ext cx="7704138" cy="3434786"/>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30000"/>
              </a:spcBef>
              <a:spcAft>
                <a:spcPct val="30000"/>
              </a:spcAft>
              <a:buClr>
                <a:srgbClr val="000000"/>
              </a:buClr>
              <a:buSzTx/>
              <a:buFont typeface="Times New Roman" pitchFamily="18" charset="0"/>
              <a:buNone/>
              <a:tabLst/>
              <a:defRPr/>
            </a:pPr>
            <a:r>
              <a:rPr kumimoji="0" lang="de-DE" altLang="de-DE"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Terres agricoles à</a:t>
            </a: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haute </a:t>
            </a:r>
            <a:r>
              <a:rPr kumimoji="0" lang="de-DE" altLang="de-DE" sz="24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valeur naturelle</a:t>
            </a:r>
            <a:r>
              <a:rPr kumimoji="0" lang="de-DE" altLang="de-DE"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en Allemagne</a:t>
            </a:r>
          </a:p>
          <a:p>
            <a:pPr marL="0" marR="0" lvl="0" indent="0" algn="l" defTabSz="457200" rtl="0" eaLnBrk="1" fontAlgn="base" latinLnBrk="0" hangingPunct="1">
              <a:lnSpc>
                <a:spcPct val="100000"/>
              </a:lnSpc>
              <a:spcBef>
                <a:spcPct val="30000"/>
              </a:spcBef>
              <a:spcAft>
                <a:spcPct val="30000"/>
              </a:spcAft>
              <a:buClr>
                <a:srgbClr val="000000"/>
              </a:buClr>
              <a:buSzTx/>
              <a:buFontTx/>
              <a:buNone/>
              <a:tabLst/>
              <a:defRPr/>
            </a:pP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a:p>
            <a:pPr marL="342900" marR="0" lvl="0" indent="-342900" algn="l" defTabSz="457200" rtl="0" eaLnBrk="1" fontAlgn="base" latinLnBrk="0" hangingPunct="1">
              <a:lnSpc>
                <a:spcPct val="100000"/>
              </a:lnSpc>
              <a:spcBef>
                <a:spcPct val="30000"/>
              </a:spcBef>
              <a:spcAft>
                <a:spcPct val="30000"/>
              </a:spcAft>
              <a:buClr>
                <a:srgbClr val="000000"/>
              </a:buClr>
              <a:buSzTx/>
              <a:buFontTx/>
              <a:buChar char="•"/>
              <a:tabLst/>
              <a:defRPr/>
            </a:pP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Les prairies contribuent de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façon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importante à la biodiversité du paysage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rural.</a:t>
            </a:r>
          </a:p>
          <a:p>
            <a:pPr marL="342900" marR="0" lvl="0" indent="-342900" algn="l" defTabSz="457200" rtl="0" eaLnBrk="1" fontAlgn="base" latinLnBrk="0" hangingPunct="1">
              <a:lnSpc>
                <a:spcPct val="100000"/>
              </a:lnSpc>
              <a:spcBef>
                <a:spcPct val="30000"/>
              </a:spcBef>
              <a:spcAft>
                <a:spcPct val="30000"/>
              </a:spcAft>
              <a:buClr>
                <a:srgbClr val="000000"/>
              </a:buClr>
              <a:buSzTx/>
              <a:buFontTx/>
              <a:buChar char="•"/>
              <a:tabLst/>
              <a:defRPr/>
            </a:pP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p. ex.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étude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à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l'échelle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l'Allemagne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sur</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le 'high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nature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value</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(HNV)-farmland*)' (</a:t>
            </a:r>
            <a:r>
              <a:rPr kumimoji="0" lang="de-DE" altLang="de-DE" sz="20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Matzdorf</a:t>
            </a:r>
            <a:r>
              <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al. 2010, Fuchs 2011)</a:t>
            </a:r>
          </a:p>
          <a:p>
            <a:pPr marL="0" marR="0" lvl="0" indent="0" algn="l" defTabSz="457200" rtl="0" eaLnBrk="1" fontAlgn="base" latinLnBrk="0" hangingPunct="1">
              <a:lnSpc>
                <a:spcPct val="100000"/>
              </a:lnSpc>
              <a:spcBef>
                <a:spcPct val="30000"/>
              </a:spcBef>
              <a:spcAft>
                <a:spcPct val="30000"/>
              </a:spcAft>
              <a:buClr>
                <a:srgbClr val="000000"/>
              </a:buClr>
              <a:buSzTx/>
              <a:buFont typeface="Times New Roman" pitchFamily="18" charset="0"/>
              <a:buNone/>
              <a:tabLst/>
              <a:defRPr/>
            </a:pPr>
            <a:endParaRPr kumimoji="0" lang="de-DE" altLang="de-DE" sz="20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4" name="Text Box 7"/>
          <p:cNvSpPr txBox="1">
            <a:spLocks noChangeArrowheads="1"/>
          </p:cNvSpPr>
          <p:nvPr/>
        </p:nvSpPr>
        <p:spPr bwMode="auto">
          <a:xfrm>
            <a:off x="802987" y="4022725"/>
            <a:ext cx="6649834"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Terres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agricoles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à haute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valeur</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naturelle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13% de la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superficie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totale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cultivée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dont</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HNV-pâturages" :    5,5 % (→ 14 % </a:t>
            </a:r>
            <a:r>
              <a:rPr kumimoji="0" lang="de-DE" altLang="de-DE" sz="2000" b="1" i="0" u="none" strike="noStrike" kern="1200" cap="none" spc="0" normalizeH="0" baseline="0" noProof="0" dirty="0" err="1">
                <a:ln>
                  <a:noFill/>
                </a:ln>
                <a:solidFill>
                  <a:srgbClr val="009900"/>
                </a:solidFill>
                <a:effectLst/>
                <a:uLnTx/>
                <a:uFillTx/>
                <a:latin typeface="Arial" pitchFamily="34" charset="0"/>
                <a:ea typeface="+mn-ea"/>
                <a:cs typeface="Arial" pitchFamily="34" charset="0"/>
              </a:rPr>
              <a:t>de la prairie</a:t>
            </a:r>
            <a:r>
              <a:rPr kumimoji="0" lang="de-DE" altLang="de-DE" sz="2000" b="1" i="0" u="none" strike="noStrike" kern="1200" cap="none" spc="0" normalizeH="0" baseline="0" noProof="0" dirty="0">
                <a:ln>
                  <a:noFill/>
                </a:ln>
                <a:solidFill>
                  <a:srgbClr val="009900"/>
                </a:solidFill>
                <a:effectLst/>
                <a:uLnTx/>
                <a:uFillTx/>
                <a:latin typeface="Arial" pitchFamily="34" charset="0"/>
                <a:ea typeface="+mn-ea"/>
                <a:cs typeface="Arial" pitchFamily="34" charset="0"/>
              </a:rPr>
              <a:t> totale)</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err="1">
                <a:ln>
                  <a:noFill/>
                </a:ln>
                <a:solidFill>
                  <a:srgbClr val="CC0000"/>
                </a:solidFill>
                <a:effectLst/>
                <a:uLnTx/>
                <a:uFillTx/>
                <a:latin typeface="Arial" pitchFamily="34" charset="0"/>
                <a:ea typeface="+mn-ea"/>
                <a:cs typeface="Arial" pitchFamily="34" charset="0"/>
              </a:rPr>
              <a:t>Terres</a:t>
            </a:r>
            <a:r>
              <a:rPr kumimoji="0" lang="de-DE" altLang="de-DE" sz="2000" b="1" i="0" u="none" strike="noStrike" kern="1200" cap="none" spc="0" normalizeH="0" baseline="0" noProof="0" dirty="0">
                <a:ln>
                  <a:noFill/>
                </a:ln>
                <a:solidFill>
                  <a:srgbClr val="CC0000"/>
                </a:solidFill>
                <a:effectLst/>
                <a:uLnTx/>
                <a:uFillTx/>
                <a:latin typeface="Arial" pitchFamily="34" charset="0"/>
                <a:ea typeface="+mn-ea"/>
                <a:cs typeface="Arial" pitchFamily="34" charset="0"/>
              </a:rPr>
              <a:t> arables HNV" : 1,5 %</a:t>
            </a:r>
          </a:p>
          <a:p>
            <a:pPr marL="0" marR="0" lvl="0" indent="0" algn="l" defTabSz="457200" rtl="0" eaLnBrk="1" fontAlgn="base" latinLnBrk="0" hangingPunct="1">
              <a:lnSpc>
                <a:spcPct val="100000"/>
              </a:lnSpc>
              <a:spcBef>
                <a:spcPct val="20000"/>
              </a:spcBef>
              <a:spcAft>
                <a:spcPct val="20000"/>
              </a:spcAft>
              <a:buClrTx/>
              <a:buSzTx/>
              <a:buFontTx/>
              <a:buNone/>
              <a:tabLst/>
              <a:defRPr/>
            </a:pPr>
            <a:r>
              <a:rPr kumimoji="0" lang="de-DE" altLang="de-DE" sz="2000" b="1" i="0" u="none" strike="noStrike" kern="1200" cap="none" spc="0" normalizeH="0" baseline="0" noProof="0" dirty="0">
                <a:ln>
                  <a:noFill/>
                </a:ln>
                <a:solidFill>
                  <a:srgbClr val="000099"/>
                </a:solidFill>
                <a:effectLst/>
                <a:uLnTx/>
                <a:uFillTx/>
                <a:latin typeface="Arial" pitchFamily="34" charset="0"/>
                <a:ea typeface="+mn-ea"/>
                <a:cs typeface="Arial" pitchFamily="34" charset="0"/>
              </a:rPr>
              <a:t>Éléments HNV" :     4,6 %</a:t>
            </a:r>
          </a:p>
        </p:txBody>
      </p:sp>
    </p:spTree>
    <p:extLst>
      <p:ext uri="{BB962C8B-B14F-4D97-AF65-F5344CB8AC3E}">
        <p14:creationId xmlns:p14="http://schemas.microsoft.com/office/powerpoint/2010/main" val="23368866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1813" y="1595009"/>
            <a:ext cx="7862888" cy="4889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250826" y="373078"/>
            <a:ext cx="84248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Superficie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des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prairies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 dans les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zones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protection</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de la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nature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les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zones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écologiquement</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sensibles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désignées</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en </a:t>
            </a:r>
            <a:r>
              <a:rPr kumimoji="0" lang="de-DE" altLang="de-DE" sz="20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Allemagne</a:t>
            </a:r>
            <a:r>
              <a:rPr kumimoji="0" lang="de-DE" altLang="de-DE"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(Osterburg et al. 2009)</a:t>
            </a:r>
          </a:p>
        </p:txBody>
      </p:sp>
    </p:spTree>
    <p:extLst>
      <p:ext uri="{BB962C8B-B14F-4D97-AF65-F5344CB8AC3E}">
        <p14:creationId xmlns:p14="http://schemas.microsoft.com/office/powerpoint/2010/main" val="33345370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3"/>
          <p:cNvSpPr txBox="1">
            <a:spLocks noChangeArrowheads="1"/>
          </p:cNvSpPr>
          <p:nvPr/>
        </p:nvSpPr>
        <p:spPr bwMode="auto">
          <a:xfrm>
            <a:off x="539552" y="332656"/>
            <a:ext cx="75608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État des habitats FFH dans les prairies</a:t>
            </a: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
        <p:nvSpPr>
          <p:cNvPr id="6" name="Text Box 3"/>
          <p:cNvSpPr txBox="1">
            <a:spLocks noChangeArrowheads="1"/>
          </p:cNvSpPr>
          <p:nvPr/>
        </p:nvSpPr>
        <p:spPr bwMode="auto">
          <a:xfrm>
            <a:off x="6084888" y="6360278"/>
            <a:ext cx="28082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(BFN, 2014)</a:t>
            </a:r>
          </a:p>
        </p:txBody>
      </p:sp>
      <p:grpSp>
        <p:nvGrpSpPr>
          <p:cNvPr id="7" name="Gruppieren 6"/>
          <p:cNvGrpSpPr/>
          <p:nvPr/>
        </p:nvGrpSpPr>
        <p:grpSpPr>
          <a:xfrm>
            <a:off x="467544" y="1057929"/>
            <a:ext cx="8161007" cy="5312366"/>
            <a:chOff x="467544" y="1057929"/>
            <a:chExt cx="8161007" cy="5312366"/>
          </a:xfrm>
        </p:grpSpPr>
        <p:grpSp>
          <p:nvGrpSpPr>
            <p:cNvPr id="3" name="Gruppieren 2"/>
            <p:cNvGrpSpPr/>
            <p:nvPr/>
          </p:nvGrpSpPr>
          <p:grpSpPr>
            <a:xfrm>
              <a:off x="467544" y="1057929"/>
              <a:ext cx="8161007" cy="5312366"/>
              <a:chOff x="467544" y="1057929"/>
              <a:chExt cx="8161007" cy="5312366"/>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7544" y="1057929"/>
                <a:ext cx="8161007" cy="530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539552" y="5723964"/>
                <a:ext cx="7920880"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tendances : = stable, +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s'améliore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s'aggrave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inconnu</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4" name="Rechteck 3"/>
            <p:cNvSpPr/>
            <p:nvPr/>
          </p:nvSpPr>
          <p:spPr>
            <a:xfrm>
              <a:off x="539552" y="1057929"/>
              <a:ext cx="7848872" cy="282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3867812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7074" y="2098531"/>
            <a:ext cx="65024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34774" y="5914881"/>
            <a:ext cx="52625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5814724" y="5894243"/>
            <a:ext cx="1505220" cy="307777"/>
          </a:xfrm>
          <a:prstGeom prst="rect">
            <a:avLst/>
          </a:prstGeom>
          <a:no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Calibri"/>
                <a:ea typeface="+mn-ea"/>
                <a:cs typeface="+mn-cs"/>
              </a:rPr>
              <a:t>classe</a:t>
            </a:r>
            <a:r>
              <a:rPr kumimoji="0" lang="de-DE" sz="1400" b="0" i="0" u="none" strike="noStrike" kern="1200" cap="none" spc="0" normalizeH="0" baseline="0" noProof="0" dirty="0">
                <a:ln>
                  <a:noFill/>
                </a:ln>
                <a:solidFill>
                  <a:prstClr val="black"/>
                </a:solidFill>
                <a:effectLst/>
                <a:uLnTx/>
                <a:uFillTx/>
                <a:latin typeface="Calibri"/>
                <a:ea typeface="+mn-ea"/>
                <a:cs typeface="+mn-cs"/>
              </a:rPr>
              <a:t> de </a:t>
            </a:r>
            <a:r>
              <a:rPr kumimoji="0" lang="de-DE" sz="1400" b="0" i="0" u="none" strike="noStrike" kern="1200" cap="none" spc="0" normalizeH="0" baseline="0" noProof="0" dirty="0" err="1">
                <a:ln>
                  <a:noFill/>
                </a:ln>
                <a:solidFill>
                  <a:prstClr val="black"/>
                </a:solidFill>
                <a:effectLst/>
                <a:uLnTx/>
                <a:uFillTx/>
                <a:latin typeface="Calibri"/>
                <a:ea typeface="+mn-ea"/>
                <a:cs typeface="+mn-cs"/>
              </a:rPr>
              <a:t>hauteur</a:t>
            </a:r>
            <a:r>
              <a:rPr kumimoji="0" lang="de-DE" sz="14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5" name="Text Box 5"/>
          <p:cNvSpPr txBox="1">
            <a:spLocks noChangeArrowheads="1"/>
          </p:cNvSpPr>
          <p:nvPr/>
        </p:nvSpPr>
        <p:spPr bwMode="auto">
          <a:xfrm rot="16200000">
            <a:off x="-745620" y="3740800"/>
            <a:ext cx="26860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a:ln>
                  <a:noFill/>
                </a:ln>
                <a:solidFill>
                  <a:prstClr val="black"/>
                </a:solidFill>
                <a:effectLst/>
                <a:uLnTx/>
                <a:uFillTx/>
                <a:latin typeface="Arial" pitchFamily="34" charset="0"/>
                <a:ea typeface="+mn-ea"/>
                <a:cs typeface="Arial" pitchFamily="34" charset="0"/>
              </a:rPr>
              <a:t>nombre d'espèces de plantes/m²</a:t>
            </a:r>
          </a:p>
        </p:txBody>
      </p:sp>
      <p:sp>
        <p:nvSpPr>
          <p:cNvPr id="6" name="Text Box 6"/>
          <p:cNvSpPr txBox="1">
            <a:spLocks noChangeArrowheads="1"/>
          </p:cNvSpPr>
          <p:nvPr/>
        </p:nvSpPr>
        <p:spPr bwMode="auto">
          <a:xfrm>
            <a:off x="2214274" y="5986318"/>
            <a:ext cx="5153975"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0 - 6               6 - 12               &gt; 12 cm de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hauteur</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 Box 3"/>
          <p:cNvSpPr txBox="1">
            <a:spLocks noChangeArrowheads="1"/>
          </p:cNvSpPr>
          <p:nvPr/>
        </p:nvSpPr>
        <p:spPr bwMode="auto">
          <a:xfrm>
            <a:off x="243897" y="556491"/>
            <a:ext cx="7154430" cy="11079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Nombre</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d‘espèces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végétales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dans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parcelles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différentes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hauteurs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d‘herbe</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dans</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une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expérience</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a:t>
            </a:r>
            <a:r>
              <a:rPr kumimoji="0" lang="de-DE" altLang="de-DE" sz="22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pâturage</a:t>
            </a:r>
            <a:r>
              <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à long terme</a:t>
            </a:r>
            <a:endParaRPr kumimoji="0" lang="de-DE" altLang="de-DE" sz="2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 Box 8"/>
          <p:cNvSpPr txBox="1">
            <a:spLocks noChangeArrowheads="1"/>
          </p:cNvSpPr>
          <p:nvPr/>
        </p:nvSpPr>
        <p:spPr bwMode="auto">
          <a:xfrm>
            <a:off x="6837867" y="4027055"/>
            <a:ext cx="22320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Wrage</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2012, </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AEE</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155, </a:t>
            </a:r>
            <a:r>
              <a:rPr kumimoji="0" lang="de-DE" alt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111-116</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188199957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2149" y="1289050"/>
            <a:ext cx="6769100" cy="4516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6084888" y="6126163"/>
            <a:ext cx="28082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Jerrentrup</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2014, </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JApplEcol</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51, 968-977 </a:t>
            </a:r>
          </a:p>
        </p:txBody>
      </p:sp>
      <p:sp>
        <p:nvSpPr>
          <p:cNvPr id="4" name="Text Box 4"/>
          <p:cNvSpPr txBox="1">
            <a:spLocks noChangeArrowheads="1"/>
          </p:cNvSpPr>
          <p:nvPr/>
        </p:nvSpPr>
        <p:spPr bwMode="auto">
          <a:xfrm>
            <a:off x="0" y="290944"/>
            <a:ext cx="77057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Richesse en espèces de papillons par rapport à l'intensité du pâturage dans une expérience de pâturage à long terme</a:t>
            </a:r>
            <a:endParaRPr kumimoji="0" lang="de-DE" altLang="de-DE" sz="2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4580137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261" y="2139039"/>
            <a:ext cx="4119704" cy="402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9499" y="2139039"/>
            <a:ext cx="3783445" cy="454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5"/>
          <p:cNvSpPr>
            <a:spLocks noChangeArrowheads="1"/>
          </p:cNvSpPr>
          <p:nvPr/>
        </p:nvSpPr>
        <p:spPr bwMode="auto">
          <a:xfrm>
            <a:off x="238333" y="527115"/>
            <a:ext cx="811134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Diversité</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des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espèces</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végétales des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prairies</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des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exploitations</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laitières</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 Basse-Saxe, au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niveau</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 la ferme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figure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gauche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et a</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u</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niveau</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 la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parcelle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figure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 de </a:t>
            </a:r>
            <a:r>
              <a:rPr kumimoji="0" lang="de-DE" altLang="de-DE" sz="2000" b="1" i="0" u="none" strike="noStrike" kern="1200" cap="none" spc="0" normalizeH="0" baseline="0" noProof="0" dirty="0" err="1">
                <a:ln>
                  <a:noFill/>
                </a:ln>
                <a:solidFill>
                  <a:prstClr val="black"/>
                </a:solidFill>
                <a:effectLst/>
                <a:uLnTx/>
                <a:uFillTx/>
                <a:latin typeface="Arial" charset="0"/>
                <a:ea typeface="+mn-ea"/>
                <a:cs typeface="Arial" charset="0"/>
              </a:rPr>
              <a:t>droite</a:t>
            </a:r>
            <a:r>
              <a:rPr kumimoji="0" lang="de-DE" altLang="de-DE" sz="2000" b="1" i="0" u="none" strike="noStrike" kern="1200" cap="none" spc="0" normalizeH="0" baseline="0" noProof="0" dirty="0">
                <a:ln>
                  <a:noFill/>
                </a:ln>
                <a:solidFill>
                  <a:prstClr val="black"/>
                </a:solidFill>
                <a:effectLst/>
                <a:uLnTx/>
                <a:uFillTx/>
                <a:latin typeface="Arial" charset="0"/>
                <a:ea typeface="+mn-ea"/>
                <a:cs typeface="Arial" charset="0"/>
              </a:rPr>
              <a: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a:t>
            </a:r>
            <a:r>
              <a:rPr kumimoji="0" lang="de-DE" altLang="de-DE" sz="1600" b="0" i="0" u="none" strike="noStrike" kern="1200" cap="none" spc="0" normalizeH="0" baseline="0" noProof="0" dirty="0" err="1">
                <a:ln>
                  <a:noFill/>
                </a:ln>
                <a:solidFill>
                  <a:prstClr val="black"/>
                </a:solidFill>
                <a:effectLst/>
                <a:uLnTx/>
                <a:uFillTx/>
                <a:latin typeface="Arial" charset="0"/>
                <a:ea typeface="+mn-ea"/>
                <a:cs typeface="Arial" charset="0"/>
              </a:rPr>
              <a:t>Breitsameter</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 &amp; Isselstein 2015, GraslSciEur </a:t>
            </a:r>
            <a:r>
              <a:rPr kumimoji="0" lang="de-DE" altLang="de-DE" sz="1600" b="0" i="0" u="none" strike="noStrike" kern="1200" cap="none" spc="0" normalizeH="0" baseline="0" noProof="0" dirty="0" err="1">
                <a:ln>
                  <a:noFill/>
                </a:ln>
                <a:solidFill>
                  <a:prstClr val="black"/>
                </a:solidFill>
                <a:effectLst/>
                <a:uLnTx/>
                <a:uFillTx/>
                <a:latin typeface="Arial" charset="0"/>
                <a:ea typeface="+mn-ea"/>
                <a:cs typeface="Arial" charset="0"/>
              </a:rPr>
              <a:t>20</a:t>
            </a:r>
            <a:r>
              <a:rPr kumimoji="0" lang="de-DE" altLang="de-DE" sz="1600" b="0" i="0" u="none" strike="noStrike" kern="1200" cap="none" spc="0" normalizeH="0" baseline="0" noProof="0" dirty="0">
                <a:ln>
                  <a:noFill/>
                </a:ln>
                <a:solidFill>
                  <a:prstClr val="black"/>
                </a:solidFill>
                <a:effectLst/>
                <a:uLnTx/>
                <a:uFillTx/>
                <a:latin typeface="Arial" charset="0"/>
                <a:ea typeface="+mn-ea"/>
                <a:cs typeface="Arial" charset="0"/>
              </a:rPr>
              <a:t>, 172-174)</a:t>
            </a:r>
          </a:p>
        </p:txBody>
      </p:sp>
    </p:spTree>
    <p:extLst>
      <p:ext uri="{BB962C8B-B14F-4D97-AF65-F5344CB8AC3E}">
        <p14:creationId xmlns:p14="http://schemas.microsoft.com/office/powerpoint/2010/main" val="17267080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des prairies - " Les cinq grands " :</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Biodiversité</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Eau</a:t>
            </a: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7"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24025" y="4348489"/>
            <a:ext cx="1657350" cy="220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feld 9"/>
          <p:cNvSpPr txBox="1"/>
          <p:nvPr/>
        </p:nvSpPr>
        <p:spPr>
          <a:xfrm>
            <a:off x="1724025" y="5681663"/>
            <a:ext cx="893763"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climat</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
        <p:nvSpPr>
          <p:cNvPr id="14" name="Textfeld 3"/>
          <p:cNvSpPr txBox="1">
            <a:spLocks noChangeArrowheads="1"/>
          </p:cNvSpPr>
          <p:nvPr/>
        </p:nvSpPr>
        <p:spPr bwMode="auto">
          <a:xfrm>
            <a:off x="3923158" y="2448502"/>
            <a:ext cx="5113338" cy="1131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Émissions de N</a:t>
            </a:r>
            <a:r>
              <a:rPr kumimoji="0" lang="en-US" altLang="de-DE" sz="2400" b="0" i="0" u="none" strike="noStrike" kern="1200" cap="none" spc="0" normalizeH="0" baseline="-25000" noProof="0" dirty="0">
                <a:ln>
                  <a:noFill/>
                </a:ln>
                <a:solidFill>
                  <a:prstClr val="black"/>
                </a:solidFill>
                <a:effectLst/>
                <a:uLnTx/>
                <a:uFillTx/>
                <a:latin typeface="Arial" pitchFamily="34" charset="0"/>
                <a:ea typeface="+mn-ea"/>
                <a:cs typeface="Times New Roman" pitchFamily="18" charset="0"/>
              </a:rPr>
              <a:t>2</a:t>
            </a: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0 et de CH</a:t>
            </a:r>
            <a:r>
              <a:rPr kumimoji="0" lang="en-US" altLang="de-DE" sz="2400" b="0" i="0" u="none" strike="noStrike" kern="1200" cap="none" spc="0" normalizeH="0" baseline="-25000" noProof="0" dirty="0">
                <a:ln>
                  <a:noFill/>
                </a:ln>
                <a:solidFill>
                  <a:prstClr val="black"/>
                </a:solidFill>
                <a:effectLst/>
                <a:uLnTx/>
                <a:uFillTx/>
                <a:latin typeface="Arial" pitchFamily="34" charset="0"/>
                <a:ea typeface="+mn-ea"/>
                <a:cs typeface="Times New Roman" pitchFamily="18" charset="0"/>
              </a:rPr>
              <a:t>4</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Stockage du carbone</a:t>
            </a:r>
            <a:endParaRPr kumimoji="0" lang="de-DE" altLang="de-DE" sz="24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2275557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4400" dirty="0" smtClean="0"/>
              <a:t>Inno4Grass - Matériel pédagogique sur la </a:t>
            </a:r>
            <a:r>
              <a:rPr lang="de-DE" sz="4400" dirty="0" err="1" smtClean="0"/>
              <a:t>gestion pratique des prairies</a:t>
            </a:r>
            <a:r>
              <a:rPr lang="de-DE" sz="4400" dirty="0" smtClean="0"/>
              <a:t> dans 8 pays européens</a:t>
            </a:r>
            <a:endParaRPr lang="de-DE" sz="4400" dirty="0"/>
          </a:p>
        </p:txBody>
      </p:sp>
    </p:spTree>
    <p:extLst>
      <p:ext uri="{BB962C8B-B14F-4D97-AF65-F5344CB8AC3E}">
        <p14:creationId xmlns:p14="http://schemas.microsoft.com/office/powerpoint/2010/main" val="343975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16480"/>
            <a:ext cx="6887375" cy="1086639"/>
          </a:xfrm>
        </p:spPr>
        <p:txBody>
          <a:bodyPr/>
          <a:lstStyle/>
          <a:p>
            <a:r>
              <a:rPr lang="en-US" sz="2000" dirty="0">
                <a:solidFill>
                  <a:schemeClr val="tx1"/>
                </a:solidFill>
                <a:latin typeface="+mn-lt"/>
              </a:rPr>
              <a:t>Des recherches </a:t>
            </a:r>
            <a:r>
              <a:rPr lang="en-US" sz="2000" dirty="0" err="1">
                <a:solidFill>
                  <a:schemeClr val="tx1"/>
                </a:solidFill>
                <a:latin typeface="+mn-lt"/>
              </a:rPr>
              <a:t>récentes</a:t>
            </a:r>
            <a:r>
              <a:rPr lang="en-US" sz="2000" dirty="0">
                <a:solidFill>
                  <a:schemeClr val="tx1"/>
                </a:solidFill>
                <a:latin typeface="+mn-lt"/>
              </a:rPr>
              <a:t> </a:t>
            </a:r>
            <a:r>
              <a:rPr lang="en-US" sz="2000" dirty="0" err="1" smtClean="0">
                <a:solidFill>
                  <a:schemeClr val="tx1"/>
                </a:solidFill>
                <a:latin typeface="+mn-lt"/>
              </a:rPr>
              <a:t>montrent</a:t>
            </a:r>
            <a:r>
              <a:rPr lang="en-US" sz="2000" dirty="0" smtClean="0">
                <a:solidFill>
                  <a:schemeClr val="tx1"/>
                </a:solidFill>
                <a:latin typeface="+mn-lt"/>
              </a:rPr>
              <a:t> que les </a:t>
            </a:r>
            <a:r>
              <a:rPr lang="en-US" sz="2000" dirty="0" err="1">
                <a:solidFill>
                  <a:schemeClr val="tx1"/>
                </a:solidFill>
                <a:latin typeface="+mn-lt"/>
              </a:rPr>
              <a:t>pertes</a:t>
            </a:r>
            <a:r>
              <a:rPr lang="en-US" sz="2000" dirty="0">
                <a:solidFill>
                  <a:schemeClr val="tx1"/>
                </a:solidFill>
                <a:latin typeface="+mn-lt"/>
              </a:rPr>
              <a:t> </a:t>
            </a:r>
            <a:r>
              <a:rPr lang="en-US" sz="2000" dirty="0" err="1" smtClean="0">
                <a:solidFill>
                  <a:schemeClr val="tx1"/>
                </a:solidFill>
                <a:latin typeface="+mn-lt"/>
              </a:rPr>
              <a:t>liées</a:t>
            </a:r>
            <a:r>
              <a:rPr lang="en-US" sz="2000" dirty="0" smtClean="0">
                <a:solidFill>
                  <a:schemeClr val="tx1"/>
                </a:solidFill>
                <a:latin typeface="+mn-lt"/>
              </a:rPr>
              <a:t> à </a:t>
            </a:r>
            <a:r>
              <a:rPr lang="en-US" sz="2000" dirty="0" err="1" smtClean="0">
                <a:solidFill>
                  <a:schemeClr val="tx1"/>
                </a:solidFill>
                <a:latin typeface="+mn-lt"/>
              </a:rPr>
              <a:t>l’enrubannage</a:t>
            </a:r>
            <a:r>
              <a:rPr lang="en-US" sz="2000" dirty="0" smtClean="0">
                <a:solidFill>
                  <a:schemeClr val="tx1"/>
                </a:solidFill>
                <a:latin typeface="+mn-lt"/>
              </a:rPr>
              <a:t> </a:t>
            </a:r>
            <a:r>
              <a:rPr lang="en-US" sz="2000" dirty="0" err="1" smtClean="0">
                <a:solidFill>
                  <a:schemeClr val="tx1"/>
                </a:solidFill>
                <a:latin typeface="+mn-lt"/>
              </a:rPr>
              <a:t>sont</a:t>
            </a:r>
            <a:r>
              <a:rPr lang="en-US" sz="2000" dirty="0" smtClean="0">
                <a:solidFill>
                  <a:schemeClr val="tx1"/>
                </a:solidFill>
                <a:latin typeface="+mn-lt"/>
              </a:rPr>
              <a:t> plus faibles que pendant la </a:t>
            </a:r>
            <a:r>
              <a:rPr lang="en-US" sz="2000" dirty="0" err="1" smtClean="0">
                <a:solidFill>
                  <a:schemeClr val="tx1"/>
                </a:solidFill>
                <a:latin typeface="+mn-lt"/>
              </a:rPr>
              <a:t>mise</a:t>
            </a:r>
            <a:r>
              <a:rPr lang="en-US" sz="2000" dirty="0" smtClean="0">
                <a:solidFill>
                  <a:schemeClr val="tx1"/>
                </a:solidFill>
                <a:latin typeface="+mn-lt"/>
              </a:rPr>
              <a:t> </a:t>
            </a:r>
            <a:r>
              <a:rPr lang="en-US" sz="2000" dirty="0" err="1" smtClean="0">
                <a:solidFill>
                  <a:schemeClr val="tx1"/>
                </a:solidFill>
                <a:latin typeface="+mn-lt"/>
              </a:rPr>
              <a:t>en</a:t>
            </a:r>
            <a:r>
              <a:rPr lang="en-US" sz="2000" dirty="0" smtClean="0">
                <a:solidFill>
                  <a:schemeClr val="tx1"/>
                </a:solidFill>
                <a:latin typeface="+mn-lt"/>
              </a:rPr>
              <a:t> silo;</a:t>
            </a:r>
            <a:br>
              <a:rPr lang="en-US" sz="2000" dirty="0" smtClean="0">
                <a:solidFill>
                  <a:schemeClr val="tx1"/>
                </a:solidFill>
                <a:latin typeface="+mn-lt"/>
              </a:rPr>
            </a:br>
            <a:r>
              <a:rPr lang="en-US" sz="2000" dirty="0" smtClean="0">
                <a:solidFill>
                  <a:schemeClr val="tx1"/>
                </a:solidFill>
                <a:latin typeface="+mn-lt"/>
              </a:rPr>
              <a:t>Relation forte entre la </a:t>
            </a:r>
            <a:r>
              <a:rPr lang="en-US" sz="2000" dirty="0">
                <a:solidFill>
                  <a:schemeClr val="tx1"/>
                </a:solidFill>
                <a:latin typeface="+mn-lt"/>
              </a:rPr>
              <a:t>vitesse de remplissage des </a:t>
            </a:r>
            <a:r>
              <a:rPr lang="en-US" sz="2000" dirty="0" smtClean="0">
                <a:solidFill>
                  <a:schemeClr val="tx1"/>
                </a:solidFill>
                <a:latin typeface="+mn-lt"/>
              </a:rPr>
              <a:t>silos couloirs et la </a:t>
            </a:r>
            <a:r>
              <a:rPr lang="en-US" sz="2000" dirty="0" err="1" smtClean="0">
                <a:solidFill>
                  <a:schemeClr val="tx1"/>
                </a:solidFill>
                <a:latin typeface="+mn-lt"/>
              </a:rPr>
              <a:t>perte</a:t>
            </a:r>
            <a:r>
              <a:rPr lang="en-US" sz="2000" dirty="0" smtClean="0">
                <a:solidFill>
                  <a:schemeClr val="tx1"/>
                </a:solidFill>
                <a:latin typeface="+mn-lt"/>
              </a:rPr>
              <a:t> de </a:t>
            </a:r>
            <a:r>
              <a:rPr lang="en-US" sz="2000" dirty="0" err="1" smtClean="0">
                <a:solidFill>
                  <a:schemeClr val="tx1"/>
                </a:solidFill>
                <a:latin typeface="+mn-lt"/>
              </a:rPr>
              <a:t>matière</a:t>
            </a:r>
            <a:r>
              <a:rPr lang="en-US" sz="2000" dirty="0" smtClean="0">
                <a:solidFill>
                  <a:schemeClr val="tx1"/>
                </a:solidFill>
                <a:latin typeface="+mn-lt"/>
              </a:rPr>
              <a:t> </a:t>
            </a:r>
            <a:r>
              <a:rPr lang="en-US" sz="2000" dirty="0" err="1" smtClean="0">
                <a:solidFill>
                  <a:schemeClr val="tx1"/>
                </a:solidFill>
                <a:latin typeface="+mn-lt"/>
              </a:rPr>
              <a:t>sèche</a:t>
            </a:r>
            <a:r>
              <a:rPr lang="en-US" sz="2000" dirty="0">
                <a:solidFill>
                  <a:schemeClr val="tx1"/>
                </a:solidFill>
                <a:latin typeface="+mn-lt"/>
              </a:rPr>
              <a:t>.</a:t>
            </a:r>
          </a:p>
        </p:txBody>
      </p:sp>
      <p:pic>
        <p:nvPicPr>
          <p:cNvPr id="5" name="Bildobjekt 4"/>
          <p:cNvPicPr>
            <a:picLocks noChangeAspect="1"/>
          </p:cNvPicPr>
          <p:nvPr/>
        </p:nvPicPr>
        <p:blipFill>
          <a:blip r:embed="rId2"/>
          <a:stretch>
            <a:fillRect/>
          </a:stretch>
        </p:blipFill>
        <p:spPr>
          <a:xfrm>
            <a:off x="664308" y="1602097"/>
            <a:ext cx="7098246" cy="3142299"/>
          </a:xfrm>
          <a:prstGeom prst="rect">
            <a:avLst/>
          </a:prstGeom>
        </p:spPr>
      </p:pic>
      <p:graphicFrame>
        <p:nvGraphicFramePr>
          <p:cNvPr id="8" name="Tabell 7"/>
          <p:cNvGraphicFramePr>
            <a:graphicFrameLocks noGrp="1"/>
          </p:cNvGraphicFramePr>
          <p:nvPr>
            <p:extLst>
              <p:ext uri="{D42A27DB-BD31-4B8C-83A1-F6EECF244321}">
                <p14:modId xmlns:p14="http://schemas.microsoft.com/office/powerpoint/2010/main" val="3076930831"/>
              </p:ext>
            </p:extLst>
          </p:nvPr>
        </p:nvGraphicFramePr>
        <p:xfrm>
          <a:off x="3943351" y="4738539"/>
          <a:ext cx="4743450" cy="2011680"/>
        </p:xfrm>
        <a:graphic>
          <a:graphicData uri="http://schemas.openxmlformats.org/drawingml/2006/table">
            <a:tbl>
              <a:tblPr firstRow="1" bandRow="1">
                <a:tableStyleId>{F5AB1C69-6EDB-4FF4-983F-18BD219EF322}</a:tableStyleId>
              </a:tblPr>
              <a:tblGrid>
                <a:gridCol w="1581150">
                  <a:extLst>
                    <a:ext uri="{9D8B030D-6E8A-4147-A177-3AD203B41FA5}">
                      <a16:colId xmlns:a16="http://schemas.microsoft.com/office/drawing/2014/main" val="20000"/>
                    </a:ext>
                  </a:extLst>
                </a:gridCol>
                <a:gridCol w="1581150">
                  <a:extLst>
                    <a:ext uri="{9D8B030D-6E8A-4147-A177-3AD203B41FA5}">
                      <a16:colId xmlns:a16="http://schemas.microsoft.com/office/drawing/2014/main" val="20001"/>
                    </a:ext>
                  </a:extLst>
                </a:gridCol>
                <a:gridCol w="1581150">
                  <a:extLst>
                    <a:ext uri="{9D8B030D-6E8A-4147-A177-3AD203B41FA5}">
                      <a16:colId xmlns:a16="http://schemas.microsoft.com/office/drawing/2014/main" val="20002"/>
                    </a:ext>
                  </a:extLst>
                </a:gridCol>
              </a:tblGrid>
              <a:tr h="331086">
                <a:tc>
                  <a:txBody>
                    <a:bodyPr/>
                    <a:lstStyle/>
                    <a:p>
                      <a:pPr algn="r"/>
                      <a:endParaRPr lang="sv-SE" sz="1600" dirty="0"/>
                    </a:p>
                  </a:txBody>
                  <a:tcPr/>
                </a:tc>
                <a:tc gridSpan="2">
                  <a:txBody>
                    <a:bodyPr/>
                    <a:lstStyle/>
                    <a:p>
                      <a:pPr algn="ctr"/>
                      <a:r>
                        <a:rPr lang="sv-SE" sz="1600" dirty="0" smtClean="0"/>
                        <a:t>Perte % MS </a:t>
                      </a:r>
                      <a:endParaRPr lang="sv-SE" sz="1600" dirty="0"/>
                    </a:p>
                  </a:txBody>
                  <a:tcPr anchor="ctr"/>
                </a:tc>
                <a:tc hMerge="1">
                  <a:txBody>
                    <a:bodyPr/>
                    <a:lstStyle/>
                    <a:p>
                      <a:endParaRPr lang="sv-SE" sz="1600" dirty="0"/>
                    </a:p>
                  </a:txBody>
                  <a:tcPr/>
                </a:tc>
                <a:extLst>
                  <a:ext uri="{0D108BD9-81ED-4DB2-BD59-A6C34878D82A}">
                    <a16:rowId xmlns:a16="http://schemas.microsoft.com/office/drawing/2014/main" val="10000"/>
                  </a:ext>
                </a:extLst>
              </a:tr>
              <a:tr h="331086">
                <a:tc>
                  <a:txBody>
                    <a:bodyPr/>
                    <a:lstStyle/>
                    <a:p>
                      <a:endParaRPr lang="sv-SE" sz="1600" dirty="0"/>
                    </a:p>
                  </a:txBody>
                  <a:tcPr/>
                </a:tc>
                <a:tc>
                  <a:txBody>
                    <a:bodyPr/>
                    <a:lstStyle/>
                    <a:p>
                      <a:pPr algn="l"/>
                      <a:r>
                        <a:rPr lang="sv-SE" sz="1600" dirty="0" smtClean="0"/>
                        <a:t>Total</a:t>
                      </a:r>
                      <a:endParaRPr lang="sv-SE" sz="1600" dirty="0"/>
                    </a:p>
                  </a:txBody>
                  <a:tcPr/>
                </a:tc>
                <a:tc>
                  <a:txBody>
                    <a:bodyPr/>
                    <a:lstStyle/>
                    <a:p>
                      <a:pPr algn="l"/>
                      <a:r>
                        <a:rPr lang="sv-SE" sz="1600" dirty="0" smtClean="0"/>
                        <a:t>Refus</a:t>
                      </a:r>
                      <a:endParaRPr lang="sv-SE" sz="1600" dirty="0"/>
                    </a:p>
                  </a:txBody>
                  <a:tcPr/>
                </a:tc>
                <a:extLst>
                  <a:ext uri="{0D108BD9-81ED-4DB2-BD59-A6C34878D82A}">
                    <a16:rowId xmlns:a16="http://schemas.microsoft.com/office/drawing/2014/main" val="10001"/>
                  </a:ext>
                </a:extLst>
              </a:tr>
              <a:tr h="331086">
                <a:tc>
                  <a:txBody>
                    <a:bodyPr/>
                    <a:lstStyle/>
                    <a:p>
                      <a:r>
                        <a:rPr lang="sv-SE" sz="1600" dirty="0" smtClean="0"/>
                        <a:t>Couloir</a:t>
                      </a:r>
                      <a:endParaRPr lang="sv-SE" sz="1600" dirty="0"/>
                    </a:p>
                  </a:txBody>
                  <a:tcPr/>
                </a:tc>
                <a:tc>
                  <a:txBody>
                    <a:bodyPr/>
                    <a:lstStyle/>
                    <a:p>
                      <a:pPr algn="l"/>
                      <a:r>
                        <a:rPr lang="sv-SE" sz="1600" dirty="0" smtClean="0"/>
                        <a:t>14,1</a:t>
                      </a:r>
                      <a:r>
                        <a:rPr lang="sv-SE" sz="1600" baseline="30000" dirty="0" smtClean="0"/>
                        <a:t>a</a:t>
                      </a:r>
                      <a:r>
                        <a:rPr lang="sv-SE" sz="1600" baseline="0" dirty="0" smtClean="0"/>
                        <a:t> (8.7)</a:t>
                      </a:r>
                      <a:endParaRPr lang="sv-SE" sz="1600" dirty="0"/>
                    </a:p>
                  </a:txBody>
                  <a:tcPr/>
                </a:tc>
                <a:tc>
                  <a:txBody>
                    <a:bodyPr/>
                    <a:lstStyle/>
                    <a:p>
                      <a:pPr algn="l"/>
                      <a:r>
                        <a:rPr lang="sv-SE" sz="1600" dirty="0" smtClean="0"/>
                        <a:t>3,4 (4.4)</a:t>
                      </a:r>
                      <a:endParaRPr lang="sv-SE" sz="1600" dirty="0"/>
                    </a:p>
                  </a:txBody>
                  <a:tcPr/>
                </a:tc>
                <a:extLst>
                  <a:ext uri="{0D108BD9-81ED-4DB2-BD59-A6C34878D82A}">
                    <a16:rowId xmlns:a16="http://schemas.microsoft.com/office/drawing/2014/main" val="10002"/>
                  </a:ext>
                </a:extLst>
              </a:tr>
              <a:tr h="331086">
                <a:tc>
                  <a:txBody>
                    <a:bodyPr/>
                    <a:lstStyle/>
                    <a:p>
                      <a:r>
                        <a:rPr lang="sv-SE" sz="1600" dirty="0" err="1" smtClean="0"/>
                        <a:t>Tube</a:t>
                      </a:r>
                      <a:endParaRPr lang="sv-SE" sz="1600" dirty="0"/>
                    </a:p>
                  </a:txBody>
                  <a:tcPr/>
                </a:tc>
                <a:tc>
                  <a:txBody>
                    <a:bodyPr/>
                    <a:lstStyle/>
                    <a:p>
                      <a:pPr algn="l"/>
                      <a:r>
                        <a:rPr lang="sv-SE" sz="1600" dirty="0" smtClean="0"/>
                        <a:t>11,5</a:t>
                      </a:r>
                      <a:r>
                        <a:rPr lang="sv-SE" sz="1050" dirty="0" smtClean="0"/>
                        <a:t>b</a:t>
                      </a:r>
                      <a:r>
                        <a:rPr lang="sv-SE" sz="1600" dirty="0" smtClean="0"/>
                        <a:t> (9.4)</a:t>
                      </a:r>
                      <a:endParaRPr lang="sv-SE" sz="1600" dirty="0"/>
                    </a:p>
                  </a:txBody>
                  <a:tcPr/>
                </a:tc>
                <a:tc>
                  <a:txBody>
                    <a:bodyPr/>
                    <a:lstStyle/>
                    <a:p>
                      <a:pPr algn="l"/>
                      <a:r>
                        <a:rPr lang="sv-SE" sz="1600" dirty="0" smtClean="0"/>
                        <a:t>1,9 (3.8)</a:t>
                      </a:r>
                      <a:endParaRPr lang="sv-SE" sz="1600" dirty="0"/>
                    </a:p>
                  </a:txBody>
                  <a:tcPr/>
                </a:tc>
                <a:extLst>
                  <a:ext uri="{0D108BD9-81ED-4DB2-BD59-A6C34878D82A}">
                    <a16:rowId xmlns:a16="http://schemas.microsoft.com/office/drawing/2014/main" val="10003"/>
                  </a:ext>
                </a:extLst>
              </a:tr>
              <a:tr h="331086">
                <a:tc>
                  <a:txBody>
                    <a:bodyPr/>
                    <a:lstStyle/>
                    <a:p>
                      <a:r>
                        <a:rPr lang="sv-SE" sz="1600" dirty="0" smtClean="0"/>
                        <a:t>Tour</a:t>
                      </a:r>
                      <a:endParaRPr lang="sv-SE" sz="1600" dirty="0"/>
                    </a:p>
                  </a:txBody>
                  <a:tcPr/>
                </a:tc>
                <a:tc>
                  <a:txBody>
                    <a:bodyPr/>
                    <a:lstStyle/>
                    <a:p>
                      <a:pPr algn="l"/>
                      <a:r>
                        <a:rPr lang="sv-SE" sz="1600" dirty="0" smtClean="0"/>
                        <a:t>23,4</a:t>
                      </a:r>
                      <a:r>
                        <a:rPr lang="sv-SE" sz="1050" dirty="0" smtClean="0"/>
                        <a:t>ab</a:t>
                      </a:r>
                      <a:r>
                        <a:rPr lang="sv-SE" sz="1600" dirty="0" smtClean="0"/>
                        <a:t> (2,2)</a:t>
                      </a:r>
                      <a:endParaRPr lang="sv-SE" sz="1600" dirty="0"/>
                    </a:p>
                  </a:txBody>
                  <a:tcPr/>
                </a:tc>
                <a:tc>
                  <a:txBody>
                    <a:bodyPr/>
                    <a:lstStyle/>
                    <a:p>
                      <a:pPr algn="l"/>
                      <a:r>
                        <a:rPr lang="sv-SE" sz="1600" dirty="0" smtClean="0"/>
                        <a:t>0.1 (0.1)</a:t>
                      </a:r>
                      <a:endParaRPr lang="sv-SE" sz="1600" dirty="0"/>
                    </a:p>
                  </a:txBody>
                  <a:tcPr/>
                </a:tc>
                <a:extLst>
                  <a:ext uri="{0D108BD9-81ED-4DB2-BD59-A6C34878D82A}">
                    <a16:rowId xmlns:a16="http://schemas.microsoft.com/office/drawing/2014/main" val="10004"/>
                  </a:ext>
                </a:extLst>
              </a:tr>
              <a:tr h="331086">
                <a:tc>
                  <a:txBody>
                    <a:bodyPr/>
                    <a:lstStyle/>
                    <a:p>
                      <a:r>
                        <a:rPr lang="sv-SE" sz="1600" dirty="0" smtClean="0"/>
                        <a:t>Balles rondes</a:t>
                      </a:r>
                      <a:endParaRPr lang="sv-SE" sz="1600" dirty="0"/>
                    </a:p>
                  </a:txBody>
                  <a:tcPr/>
                </a:tc>
                <a:tc>
                  <a:txBody>
                    <a:bodyPr/>
                    <a:lstStyle/>
                    <a:p>
                      <a:pPr algn="l"/>
                      <a:r>
                        <a:rPr lang="sv-SE" sz="1600" dirty="0" smtClean="0"/>
                        <a:t>1.1</a:t>
                      </a:r>
                      <a:r>
                        <a:rPr lang="sv-SE" sz="1050" dirty="0" smtClean="0"/>
                        <a:t>c</a:t>
                      </a:r>
                      <a:r>
                        <a:rPr lang="sv-SE" sz="1600" dirty="0" smtClean="0"/>
                        <a:t> (0.4)</a:t>
                      </a:r>
                      <a:endParaRPr lang="sv-SE" sz="1600" dirty="0"/>
                    </a:p>
                  </a:txBody>
                  <a:tcPr/>
                </a:tc>
                <a:tc>
                  <a:txBody>
                    <a:bodyPr/>
                    <a:lstStyle/>
                    <a:p>
                      <a:pPr algn="l"/>
                      <a:r>
                        <a:rPr lang="sv-SE" sz="1600" dirty="0" smtClean="0"/>
                        <a:t>0.0 (0.0)</a:t>
                      </a:r>
                      <a:endParaRPr lang="sv-SE" sz="1600" dirty="0"/>
                    </a:p>
                  </a:txBody>
                  <a:tcPr/>
                </a:tc>
                <a:extLst>
                  <a:ext uri="{0D108BD9-81ED-4DB2-BD59-A6C34878D82A}">
                    <a16:rowId xmlns:a16="http://schemas.microsoft.com/office/drawing/2014/main" val="10005"/>
                  </a:ext>
                </a:extLst>
              </a:tr>
            </a:tbl>
          </a:graphicData>
        </a:graphic>
      </p:graphicFrame>
      <p:sp>
        <p:nvSpPr>
          <p:cNvPr id="9" name="textruta 8"/>
          <p:cNvSpPr txBox="1"/>
          <p:nvPr/>
        </p:nvSpPr>
        <p:spPr>
          <a:xfrm>
            <a:off x="727683" y="6506113"/>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61107390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6400" y="593870"/>
            <a:ext cx="7084291" cy="112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Changements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relatifs (%) du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carbone organique du sol</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après le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changement d'</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affectation des terres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Poeplau</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2011, GCB 17, 2415-2427)</a:t>
            </a:r>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750" y="3127808"/>
            <a:ext cx="2638425"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03575" y="3127808"/>
            <a:ext cx="2590800"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38838" y="3108758"/>
            <a:ext cx="2559050" cy="220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697218" y="2692803"/>
            <a:ext cx="73901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T</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erre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arable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à </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prairie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P</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rairie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à </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terre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arable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P</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rairie</a:t>
            </a:r>
            <a:r>
              <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rPr>
              <a:t> à </a:t>
            </a:r>
            <a:r>
              <a:rPr kumimoji="0" lang="de-DE" altLang="de-DE" sz="2000" b="1" i="0" u="none" strike="noStrike" kern="1200" cap="none" spc="0" normalizeH="0" baseline="0" noProof="0" dirty="0" err="1">
                <a:ln>
                  <a:noFill/>
                </a:ln>
                <a:solidFill>
                  <a:prstClr val="black"/>
                </a:solidFill>
                <a:effectLst/>
                <a:uLnTx/>
                <a:uFillTx/>
                <a:latin typeface="Arial" pitchFamily="34" charset="0"/>
                <a:ea typeface="+mn-ea"/>
                <a:cs typeface="+mn-cs"/>
              </a:rPr>
              <a:t>forêt</a:t>
            </a:r>
            <a:endParaRPr kumimoji="0" lang="de-DE" altLang="de-DE" sz="2000" b="1"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7" name="Rectangle 7"/>
          <p:cNvSpPr>
            <a:spLocks noChangeArrowheads="1"/>
          </p:cNvSpPr>
          <p:nvPr/>
        </p:nvSpPr>
        <p:spPr bwMode="auto">
          <a:xfrm>
            <a:off x="9715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8" name="Rectangle 8"/>
          <p:cNvSpPr>
            <a:spLocks noChangeArrowheads="1"/>
          </p:cNvSpPr>
          <p:nvPr/>
        </p:nvSpPr>
        <p:spPr bwMode="auto">
          <a:xfrm>
            <a:off x="8172450" y="3199246"/>
            <a:ext cx="287338"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9" name="Rectangle 9"/>
          <p:cNvSpPr>
            <a:spLocks noChangeArrowheads="1"/>
          </p:cNvSpPr>
          <p:nvPr/>
        </p:nvSpPr>
        <p:spPr bwMode="auto">
          <a:xfrm>
            <a:off x="5364163" y="3199246"/>
            <a:ext cx="287337" cy="288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de-DE" altLang="de-DE" sz="2400" b="0" i="0" u="none" strike="noStrike" kern="1200" cap="none" spc="0" normalizeH="0" baseline="0" noProof="0">
              <a:ln>
                <a:noFill/>
              </a:ln>
              <a:solidFill>
                <a:prstClr val="black"/>
              </a:solidFill>
              <a:effectLst/>
              <a:uLnTx/>
              <a:uFillTx/>
              <a:latin typeface="Tahoma" pitchFamily="34" charset="0"/>
              <a:ea typeface="+mn-ea"/>
              <a:cs typeface="+mn-cs"/>
            </a:endParaRPr>
          </a:p>
        </p:txBody>
      </p:sp>
      <p:sp>
        <p:nvSpPr>
          <p:cNvPr id="10" name="Text Box 10"/>
          <p:cNvSpPr txBox="1">
            <a:spLocks noChangeArrowheads="1"/>
          </p:cNvSpPr>
          <p:nvPr/>
        </p:nvSpPr>
        <p:spPr bwMode="auto">
          <a:xfrm>
            <a:off x="1799125" y="5520726"/>
            <a:ext cx="55457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A</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nnées</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après</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 le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changement</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d'affectation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rPr>
              <a:t> des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mn-cs"/>
              </a:rPr>
              <a:t>terres</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11" name="Freeform 11"/>
          <p:cNvSpPr>
            <a:spLocks/>
          </p:cNvSpPr>
          <p:nvPr/>
        </p:nvSpPr>
        <p:spPr bwMode="auto">
          <a:xfrm>
            <a:off x="971550" y="3775508"/>
            <a:ext cx="2087563" cy="1008063"/>
          </a:xfrm>
          <a:custGeom>
            <a:avLst/>
            <a:gdLst>
              <a:gd name="T0" fmla="*/ 0 w 1315"/>
              <a:gd name="T1" fmla="*/ 2147483647 h 635"/>
              <a:gd name="T2" fmla="*/ 2147483647 w 1315"/>
              <a:gd name="T3" fmla="*/ 2147483647 h 635"/>
              <a:gd name="T4" fmla="*/ 2147483647 w 1315"/>
              <a:gd name="T5" fmla="*/ 2147483647 h 635"/>
              <a:gd name="T6" fmla="*/ 2147483647 w 1315"/>
              <a:gd name="T7" fmla="*/ 2147483647 h 635"/>
              <a:gd name="T8" fmla="*/ 2147483647 w 1315"/>
              <a:gd name="T9" fmla="*/ 0 h 6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15" h="635">
                <a:moveTo>
                  <a:pt x="0" y="635"/>
                </a:moveTo>
                <a:cubicBezTo>
                  <a:pt x="49" y="574"/>
                  <a:pt x="98" y="514"/>
                  <a:pt x="181" y="454"/>
                </a:cubicBezTo>
                <a:cubicBezTo>
                  <a:pt x="264" y="394"/>
                  <a:pt x="378" y="332"/>
                  <a:pt x="499" y="272"/>
                </a:cubicBezTo>
                <a:cubicBezTo>
                  <a:pt x="620" y="212"/>
                  <a:pt x="771" y="136"/>
                  <a:pt x="907" y="91"/>
                </a:cubicBezTo>
                <a:cubicBezTo>
                  <a:pt x="1043" y="46"/>
                  <a:pt x="1179" y="23"/>
                  <a:pt x="1315"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a:spLocks/>
          </p:cNvSpPr>
          <p:nvPr/>
        </p:nvSpPr>
        <p:spPr bwMode="auto">
          <a:xfrm>
            <a:off x="3635375" y="3559608"/>
            <a:ext cx="2112963" cy="658813"/>
          </a:xfrm>
          <a:custGeom>
            <a:avLst/>
            <a:gdLst>
              <a:gd name="T0" fmla="*/ 2147483647 w 1331"/>
              <a:gd name="T1" fmla="*/ 0 h 415"/>
              <a:gd name="T2" fmla="*/ 2147483647 w 1331"/>
              <a:gd name="T3" fmla="*/ 2147483647 h 415"/>
              <a:gd name="T4" fmla="*/ 2147483647 w 1331"/>
              <a:gd name="T5" fmla="*/ 2147483647 h 415"/>
              <a:gd name="T6" fmla="*/ 2147483647 w 1331"/>
              <a:gd name="T7" fmla="*/ 2147483647 h 415"/>
              <a:gd name="T8" fmla="*/ 2147483647 w 1331"/>
              <a:gd name="T9" fmla="*/ 2147483647 h 415"/>
              <a:gd name="T10" fmla="*/ 2147483647 w 1331"/>
              <a:gd name="T11" fmla="*/ 2147483647 h 415"/>
              <a:gd name="T12" fmla="*/ 2147483647 w 1331"/>
              <a:gd name="T13" fmla="*/ 2147483647 h 415"/>
              <a:gd name="T14" fmla="*/ 2147483647 w 1331"/>
              <a:gd name="T15" fmla="*/ 2147483647 h 4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1" h="415">
                <a:moveTo>
                  <a:pt x="15" y="0"/>
                </a:moveTo>
                <a:cubicBezTo>
                  <a:pt x="15" y="23"/>
                  <a:pt x="15" y="46"/>
                  <a:pt x="15" y="91"/>
                </a:cubicBezTo>
                <a:cubicBezTo>
                  <a:pt x="15" y="136"/>
                  <a:pt x="7" y="227"/>
                  <a:pt x="15" y="272"/>
                </a:cubicBezTo>
                <a:cubicBezTo>
                  <a:pt x="23" y="317"/>
                  <a:pt x="46" y="340"/>
                  <a:pt x="61" y="363"/>
                </a:cubicBezTo>
                <a:cubicBezTo>
                  <a:pt x="76" y="386"/>
                  <a:pt x="91" y="401"/>
                  <a:pt x="106" y="408"/>
                </a:cubicBezTo>
                <a:cubicBezTo>
                  <a:pt x="121" y="415"/>
                  <a:pt x="136" y="408"/>
                  <a:pt x="151" y="408"/>
                </a:cubicBezTo>
                <a:cubicBezTo>
                  <a:pt x="166" y="408"/>
                  <a:pt x="0" y="408"/>
                  <a:pt x="197" y="408"/>
                </a:cubicBezTo>
                <a:cubicBezTo>
                  <a:pt x="394" y="408"/>
                  <a:pt x="862" y="408"/>
                  <a:pt x="1331" y="408"/>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a:spLocks/>
          </p:cNvSpPr>
          <p:nvPr/>
        </p:nvSpPr>
        <p:spPr bwMode="auto">
          <a:xfrm>
            <a:off x="6372225" y="4135871"/>
            <a:ext cx="1871663" cy="420687"/>
          </a:xfrm>
          <a:custGeom>
            <a:avLst/>
            <a:gdLst>
              <a:gd name="T0" fmla="*/ 0 w 1179"/>
              <a:gd name="T1" fmla="*/ 2147483647 h 265"/>
              <a:gd name="T2" fmla="*/ 2147483647 w 1179"/>
              <a:gd name="T3" fmla="*/ 2147483647 h 265"/>
              <a:gd name="T4" fmla="*/ 2147483647 w 1179"/>
              <a:gd name="T5" fmla="*/ 2147483647 h 265"/>
              <a:gd name="T6" fmla="*/ 2147483647 w 1179"/>
              <a:gd name="T7" fmla="*/ 0 h 2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79" h="265">
                <a:moveTo>
                  <a:pt x="0" y="181"/>
                </a:moveTo>
                <a:cubicBezTo>
                  <a:pt x="60" y="200"/>
                  <a:pt x="121" y="219"/>
                  <a:pt x="227" y="227"/>
                </a:cubicBezTo>
                <a:cubicBezTo>
                  <a:pt x="333" y="235"/>
                  <a:pt x="476" y="265"/>
                  <a:pt x="635" y="227"/>
                </a:cubicBezTo>
                <a:cubicBezTo>
                  <a:pt x="794" y="189"/>
                  <a:pt x="986" y="94"/>
                  <a:pt x="1179" y="0"/>
                </a:cubicBezTo>
              </a:path>
            </a:pathLst>
          </a:custGeom>
          <a:noFill/>
          <a:ln w="31750">
            <a:solidFill>
              <a:srgbClr val="99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891317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3"/>
          <p:cNvSpPr txBox="1">
            <a:spLocks noChangeArrowheads="1"/>
          </p:cNvSpPr>
          <p:nvPr/>
        </p:nvSpPr>
        <p:spPr bwMode="auto">
          <a:xfrm>
            <a:off x="179512" y="144860"/>
            <a:ext cx="5113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Stockage du carbone</a:t>
            </a: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
        <p:nvSpPr>
          <p:cNvPr id="4" name="Textfeld 3"/>
          <p:cNvSpPr txBox="1"/>
          <p:nvPr/>
        </p:nvSpPr>
        <p:spPr>
          <a:xfrm>
            <a:off x="179512" y="5229200"/>
            <a:ext cx="8823524" cy="11387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Etude de simulation sur l'effet net annuel moyen (t C ha</a:t>
            </a:r>
            <a:r>
              <a:rPr kumimoji="0" lang="en-US" sz="18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sur la teneur en carbone de la matière organique du sol due à la conversion de terres arables en prairies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Vleeshouwers</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Verhagen</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2002)</a:t>
            </a:r>
          </a:p>
        </p:txBody>
      </p:sp>
      <p:grpSp>
        <p:nvGrpSpPr>
          <p:cNvPr id="6" name="Gruppieren 5"/>
          <p:cNvGrpSpPr/>
          <p:nvPr/>
        </p:nvGrpSpPr>
        <p:grpSpPr>
          <a:xfrm>
            <a:off x="2051720" y="956785"/>
            <a:ext cx="4772025" cy="4385409"/>
            <a:chOff x="2051720" y="836712"/>
            <a:chExt cx="4772025" cy="4385409"/>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0796" y="836712"/>
              <a:ext cx="4333875" cy="3324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1720" y="4005064"/>
              <a:ext cx="4772025" cy="847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4103761" y="4852789"/>
              <a:ext cx="93647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 C ha-1</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77667922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624" y="866798"/>
            <a:ext cx="6336704" cy="48750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6"/>
          <p:cNvSpPr txBox="1">
            <a:spLocks noChangeArrowheads="1"/>
          </p:cNvSpPr>
          <p:nvPr/>
        </p:nvSpPr>
        <p:spPr bwMode="auto">
          <a:xfrm>
            <a:off x="2843809" y="624162"/>
            <a:ext cx="468051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Reinsch et al. 2018, </a:t>
            </a:r>
            <a:r>
              <a:rPr kumimoji="0" lang="de-DE" alt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SoilTillageRes</a:t>
            </a:r>
            <a:r>
              <a:rPr kumimoji="0" lang="de-DE" alt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175, 119-129</a:t>
            </a:r>
            <a:r>
              <a:rPr kumimoji="0" lang="de-DE" alt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p:txBody>
      </p:sp>
      <p:sp>
        <p:nvSpPr>
          <p:cNvPr id="2" name="Textfeld 1"/>
          <p:cNvSpPr txBox="1"/>
          <p:nvPr/>
        </p:nvSpPr>
        <p:spPr>
          <a:xfrm>
            <a:off x="4678326" y="5892761"/>
            <a:ext cx="4444764"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PG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prairies</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permanentes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non perturbées</a:t>
            </a:r>
            <a:endPar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SR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prairies rénovées au</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printemps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AR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prairies</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rénovées</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en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automne</a:t>
            </a:r>
            <a:endPar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CM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conversion des prairies en maïs d'ensilage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feld 5"/>
          <p:cNvSpPr txBox="1"/>
          <p:nvPr/>
        </p:nvSpPr>
        <p:spPr>
          <a:xfrm>
            <a:off x="16024" y="5906849"/>
            <a:ext cx="4923409"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deux années expérimentales</a:t>
            </a:r>
          </a:p>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Les résultats de la première année suivant la rénovation/conversion de la prairie sont présentés.</a:t>
            </a:r>
          </a:p>
        </p:txBody>
      </p:sp>
      <p:sp>
        <p:nvSpPr>
          <p:cNvPr id="5" name="Rechteck 4"/>
          <p:cNvSpPr/>
          <p:nvPr/>
        </p:nvSpPr>
        <p:spPr>
          <a:xfrm>
            <a:off x="-3911" y="-117418"/>
            <a:ext cx="9131821" cy="1443087"/>
          </a:xfrm>
          <a:prstGeom prst="rect">
            <a:avLst/>
          </a:prstGeom>
        </p:spPr>
        <p:txBody>
          <a:bodyPr wrap="squar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Rénovation/conversion des prairies et émissions liées au rendement </a:t>
            </a:r>
          </a:p>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altLang="de-DE" sz="1200" b="1" i="0" u="none" strike="noStrike" kern="1200" cap="none" spc="0" normalizeH="0" baseline="-25000" noProof="0" dirty="0">
                <a:ln>
                  <a:noFill/>
                </a:ln>
                <a:solidFill>
                  <a:prstClr val="black"/>
                </a:solidFill>
                <a:effectLst/>
                <a:uLnTx/>
                <a:uFillTx/>
                <a:latin typeface="Arial" pitchFamily="34" charset="0"/>
                <a:ea typeface="+mn-ea"/>
                <a:cs typeface="Arial" pitchFamily="34" charset="0"/>
              </a:rPr>
              <a:t>CO2 </a:t>
            </a:r>
            <a:r>
              <a:rPr kumimoji="0" lang="en-US" altLang="de-DE" sz="1200" b="1" i="0" u="none" strike="noStrike" kern="1200" cap="none" spc="0" normalizeH="0" baseline="-25000" noProof="0" dirty="0" err="1">
                <a:ln>
                  <a:noFill/>
                </a:ln>
                <a:solidFill>
                  <a:prstClr val="black"/>
                </a:solidFill>
                <a:effectLst/>
                <a:uLnTx/>
                <a:uFillTx/>
                <a:latin typeface="Arial" pitchFamily="34" charset="0"/>
                <a:ea typeface="+mn-ea"/>
                <a:cs typeface="Arial" pitchFamily="34" charset="0"/>
              </a:rPr>
              <a:t>éq</a:t>
            </a:r>
            <a:r>
              <a:rPr kumimoji="0" lang="en-US" altLang="de-DE" sz="1200" b="1" i="0" u="none" strike="noStrike" kern="1200" cap="none" spc="0" normalizeH="0" baseline="-25000" noProof="0" dirty="0">
                <a:ln>
                  <a:noFill/>
                </a:ln>
                <a:solidFill>
                  <a:prstClr val="black"/>
                </a:solidFill>
                <a:effectLst/>
                <a:uLnTx/>
                <a:uFillTx/>
                <a:latin typeface="Arial" pitchFamily="34" charset="0"/>
                <a:ea typeface="+mn-ea"/>
                <a:cs typeface="Arial" pitchFamily="34" charset="0"/>
              </a:rPr>
              <a:t> </a:t>
            </a:r>
            <a:r>
              <a:rPr kumimoji="0" lang="en-US" altLang="de-DE"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ha-1/rendement énergétique annuel)</a:t>
            </a:r>
          </a:p>
        </p:txBody>
      </p:sp>
    </p:spTree>
    <p:extLst>
      <p:ext uri="{BB962C8B-B14F-4D97-AF65-F5344CB8AC3E}">
        <p14:creationId xmlns:p14="http://schemas.microsoft.com/office/powerpoint/2010/main" val="19593938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des prairies - " Les cinq grands " :</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Biodiversité</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endParaRPr kumimoji="0" lang="de-DE"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Eau</a:t>
            </a:r>
          </a:p>
        </p:txBody>
      </p:sp>
      <p:pic>
        <p:nvPicPr>
          <p:cNvPr id="3" name="Picture 8" descr="W:\Graslandwissenschaft\2 Arbeitsgruppe\2.1 Bilder\2.1.3 Versuche\BIOMIX\BIOMIX-Fotos Mai2011\Der Versuc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3387" y="3905250"/>
            <a:ext cx="28416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a:off x="6988175" y="5605463"/>
            <a:ext cx="869950"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
        <p:nvSpPr>
          <p:cNvPr id="14" name="Textfeld 3"/>
          <p:cNvSpPr txBox="1">
            <a:spLocks noChangeArrowheads="1"/>
          </p:cNvSpPr>
          <p:nvPr/>
        </p:nvSpPr>
        <p:spPr bwMode="auto">
          <a:xfrm>
            <a:off x="2457450" y="3116555"/>
            <a:ext cx="54006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Valeur esthétique des prairies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Loisirs et loisirs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Éducation à la nature</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341572956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6bef2e15-21d4-4fc6-b616-01a05933241d@u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548680"/>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46ee46a8-0ea0-4f2d-8f00-595fc4c39f25@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6912" y="4215154"/>
            <a:ext cx="3134880" cy="233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4fbb4d97-01c2-4682-8bc7-bc335ca17e22@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4472" y="527726"/>
            <a:ext cx="3024336" cy="2253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07904" y="3732684"/>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07903" y="620688"/>
            <a:ext cx="1935315" cy="2580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940152" y="4228431"/>
            <a:ext cx="3078674" cy="2309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76305" y="3200732"/>
            <a:ext cx="3185487"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Valeur esthétique des prairies</a:t>
            </a:r>
          </a:p>
        </p:txBody>
      </p:sp>
      <p:sp>
        <p:nvSpPr>
          <p:cNvPr id="9" name="Rechteck 8"/>
          <p:cNvSpPr/>
          <p:nvPr/>
        </p:nvSpPr>
        <p:spPr>
          <a:xfrm>
            <a:off x="6800036" y="3212976"/>
            <a:ext cx="851515" cy="456472"/>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Loisirs</a:t>
            </a:r>
            <a:endPar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Rechteck 2"/>
          <p:cNvSpPr/>
          <p:nvPr/>
        </p:nvSpPr>
        <p:spPr>
          <a:xfrm>
            <a:off x="3727723" y="3224853"/>
            <a:ext cx="1941557" cy="456535"/>
          </a:xfrm>
          <a:prstGeom prst="rect">
            <a:avLst/>
          </a:prstGeom>
        </p:spPr>
        <p:txBody>
          <a:bodyPr wrap="none">
            <a:spAutoFit/>
          </a:bodyPr>
          <a:lstStyle/>
          <a:p>
            <a:pPr marL="0" marR="0" lvl="0" indent="0" algn="l" defTabSz="457200" rtl="0" eaLnBrk="1" fontAlgn="auto" latinLnBrk="0" hangingPunct="1">
              <a:lnSpc>
                <a:spcPct val="150000"/>
              </a:lnSpc>
              <a:spcBef>
                <a:spcPct val="0"/>
              </a:spcBef>
              <a:spcAft>
                <a:spcPts val="0"/>
              </a:spcAft>
              <a:buClrTx/>
              <a:buSzTx/>
              <a:buFontTx/>
              <a:buNone/>
              <a:tabLst/>
              <a:defRPr/>
            </a:pPr>
            <a:r>
              <a:rPr kumimoji="0" lang="en-US"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Éducation à la nature</a:t>
            </a:r>
            <a:endPar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9333160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04957" y="620280"/>
            <a:ext cx="7869238"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auto" latinLnBrk="0" hangingPunct="1">
              <a:lnSpc>
                <a:spcPct val="100000"/>
              </a:lnSpc>
              <a:spcBef>
                <a:spcPct val="20000"/>
              </a:spcBef>
              <a:spcAft>
                <a:spcPct val="20000"/>
              </a:spcAft>
              <a:buClrTx/>
              <a:buSzTx/>
              <a:buFontTx/>
              <a:buNone/>
              <a:tabLst/>
              <a:defRPr/>
            </a:pP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Gérer les compromis entre les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fonctions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457200" marR="0" lvl="0" indent="-457200" algn="l" defTabSz="457200" rtl="0" eaLnBrk="1" fontAlgn="auto" latinLnBrk="0" hangingPunct="1">
              <a:lnSpc>
                <a:spcPct val="100000"/>
              </a:lnSpc>
              <a:spcBef>
                <a:spcPct val="20000"/>
              </a:spcBef>
              <a:spcAft>
                <a:spcPct val="20000"/>
              </a:spcAft>
              <a:buClrTx/>
              <a:buSzTx/>
              <a:buFontTx/>
              <a:buNone/>
              <a:tabLst/>
              <a:defRPr/>
            </a:pPr>
            <a:endPar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AutoNum type="arabicPeriod"/>
              <a:tabLst/>
              <a:defRPr/>
            </a:pP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Connaître la relation</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causale</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entre les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différents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services</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57200" marR="0" lvl="0" indent="-457200" algn="l" defTabSz="457200" rtl="0" eaLnBrk="1" fontAlgn="auto" latinLnBrk="0" hangingPunct="1">
              <a:lnSpc>
                <a:spcPct val="100000"/>
              </a:lnSpc>
              <a:spcBef>
                <a:spcPct val="20000"/>
              </a:spcBef>
              <a:spcAft>
                <a:spcPct val="20000"/>
              </a:spcAft>
              <a:buClrTx/>
              <a:buSzTx/>
              <a:buFontTx/>
              <a:buAutoNum type="arabicPeriod"/>
              <a:tabLst/>
              <a:defRPr/>
            </a:pP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Déterminer</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l'effet</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mesures</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gestion</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sur la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production</a:t>
            </a:r>
            <a:r>
              <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multiples </a:t>
            </a:r>
            <a:r>
              <a:rPr kumimoji="0" lang="de-DE" altLang="de-DE" sz="20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services</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37390978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54560" y="1705378"/>
            <a:ext cx="3657600" cy="366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1"/>
          <p:cNvSpPr txBox="1">
            <a:spLocks noChangeArrowheads="1"/>
          </p:cNvSpPr>
          <p:nvPr/>
        </p:nvSpPr>
        <p:spPr bwMode="auto">
          <a:xfrm>
            <a:off x="3584872" y="1437884"/>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a:ln>
                  <a:noFill/>
                </a:ln>
                <a:solidFill>
                  <a:srgbClr val="000000"/>
                </a:solidFill>
                <a:effectLst/>
                <a:uLnTx/>
                <a:uFillTx/>
                <a:latin typeface="Arial" pitchFamily="34" charset="0"/>
                <a:ea typeface="+mn-ea"/>
                <a:cs typeface="+mn-cs"/>
              </a:rPr>
              <a:t>Service 1</a:t>
            </a:r>
          </a:p>
        </p:txBody>
      </p:sp>
      <p:sp>
        <p:nvSpPr>
          <p:cNvPr id="4" name="Textfeld 5"/>
          <p:cNvSpPr txBox="1">
            <a:spLocks noChangeArrowheads="1"/>
          </p:cNvSpPr>
          <p:nvPr/>
        </p:nvSpPr>
        <p:spPr bwMode="auto">
          <a:xfrm>
            <a:off x="5594647" y="285790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a:ln>
                  <a:noFill/>
                </a:ln>
                <a:solidFill>
                  <a:srgbClr val="000000"/>
                </a:solidFill>
                <a:effectLst/>
                <a:uLnTx/>
                <a:uFillTx/>
                <a:latin typeface="Arial" pitchFamily="34" charset="0"/>
                <a:ea typeface="+mn-ea"/>
                <a:cs typeface="+mn-cs"/>
              </a:rPr>
              <a:t>Service 2</a:t>
            </a:r>
          </a:p>
        </p:txBody>
      </p:sp>
      <p:sp>
        <p:nvSpPr>
          <p:cNvPr id="5" name="Textfeld 6"/>
          <p:cNvSpPr txBox="1">
            <a:spLocks noChangeArrowheads="1"/>
          </p:cNvSpPr>
          <p:nvPr/>
        </p:nvSpPr>
        <p:spPr bwMode="auto">
          <a:xfrm>
            <a:off x="4629447" y="4850215"/>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a:ln>
                  <a:noFill/>
                </a:ln>
                <a:solidFill>
                  <a:srgbClr val="000000"/>
                </a:solidFill>
                <a:effectLst/>
                <a:uLnTx/>
                <a:uFillTx/>
                <a:latin typeface="Arial" pitchFamily="34" charset="0"/>
                <a:ea typeface="+mn-ea"/>
                <a:cs typeface="+mn-cs"/>
              </a:rPr>
              <a:t>Service 3</a:t>
            </a:r>
          </a:p>
        </p:txBody>
      </p:sp>
      <p:sp>
        <p:nvSpPr>
          <p:cNvPr id="6" name="Textfeld 7"/>
          <p:cNvSpPr txBox="1">
            <a:spLocks noChangeArrowheads="1"/>
          </p:cNvSpPr>
          <p:nvPr/>
        </p:nvSpPr>
        <p:spPr bwMode="auto">
          <a:xfrm>
            <a:off x="2354560" y="4874028"/>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a:ln>
                  <a:noFill/>
                </a:ln>
                <a:solidFill>
                  <a:srgbClr val="000000"/>
                </a:solidFill>
                <a:effectLst/>
                <a:uLnTx/>
                <a:uFillTx/>
                <a:latin typeface="Arial" pitchFamily="34" charset="0"/>
                <a:ea typeface="+mn-ea"/>
                <a:cs typeface="+mn-cs"/>
              </a:rPr>
              <a:t>Service 4</a:t>
            </a:r>
          </a:p>
        </p:txBody>
      </p:sp>
      <p:sp>
        <p:nvSpPr>
          <p:cNvPr id="7" name="Textfeld 8"/>
          <p:cNvSpPr txBox="1">
            <a:spLocks noChangeArrowheads="1"/>
          </p:cNvSpPr>
          <p:nvPr/>
        </p:nvSpPr>
        <p:spPr bwMode="auto">
          <a:xfrm>
            <a:off x="1490960" y="2711853"/>
            <a:ext cx="1076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altLang="de-DE" sz="1600" b="1" i="0" u="none" strike="noStrike" kern="0" cap="none" spc="0" normalizeH="0" baseline="0" noProof="0">
                <a:ln>
                  <a:noFill/>
                </a:ln>
                <a:solidFill>
                  <a:srgbClr val="000000"/>
                </a:solidFill>
                <a:effectLst/>
                <a:uLnTx/>
                <a:uFillTx/>
                <a:latin typeface="Arial" pitchFamily="34" charset="0"/>
                <a:ea typeface="+mn-ea"/>
                <a:cs typeface="+mn-cs"/>
              </a:rPr>
              <a:t>Service 5</a:t>
            </a:r>
          </a:p>
        </p:txBody>
      </p:sp>
      <p:sp>
        <p:nvSpPr>
          <p:cNvPr id="8" name="Textfeld 3"/>
          <p:cNvSpPr txBox="1">
            <a:spLocks noChangeArrowheads="1"/>
          </p:cNvSpPr>
          <p:nvPr/>
        </p:nvSpPr>
        <p:spPr bwMode="auto">
          <a:xfrm>
            <a:off x="843260" y="5521728"/>
            <a:ext cx="69135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Les services écosystémiques varient de 0 (pas de service/disservice) à 100% (service maximum possible dans les conditions </a:t>
            </a:r>
            <a:r>
              <a:rPr kumimoji="0" lang="en-US" altLang="de-DE" sz="1600" b="0" i="0" u="none" strike="noStrike" kern="1200" cap="none" spc="0" normalizeH="0" baseline="0" noProof="0" dirty="0" err="1">
                <a:ln>
                  <a:noFill/>
                </a:ln>
                <a:solidFill>
                  <a:srgbClr val="000000"/>
                </a:solidFill>
                <a:effectLst/>
                <a:uLnTx/>
                <a:uFillTx/>
                <a:latin typeface="Arial" pitchFamily="34" charset="0"/>
                <a:ea typeface="+mn-ea"/>
                <a:cs typeface="Times New Roman" pitchFamily="18" charset="0"/>
              </a:rPr>
              <a:t>spécifiques</a:t>
            </a: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9" name="Textfeld 8"/>
          <p:cNvSpPr txBox="1"/>
          <p:nvPr/>
        </p:nvSpPr>
        <p:spPr>
          <a:xfrm>
            <a:off x="3584872" y="1849840"/>
            <a:ext cx="638175" cy="1793875"/>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100%</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Arial"/>
                <a:ea typeface="+mn-ea"/>
                <a:cs typeface="+mn-cs"/>
              </a:rPr>
              <a:t>0%</a:t>
            </a:r>
          </a:p>
        </p:txBody>
      </p:sp>
      <p:sp>
        <p:nvSpPr>
          <p:cNvPr id="10"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
        <p:nvSpPr>
          <p:cNvPr id="11" name="Rechthoek 10"/>
          <p:cNvSpPr/>
          <p:nvPr/>
        </p:nvSpPr>
        <p:spPr>
          <a:xfrm>
            <a:off x="212724" y="335290"/>
            <a:ext cx="6908511" cy="830997"/>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a:ln>
                  <a:noFill/>
                </a:ln>
                <a:solidFill>
                  <a:srgbClr val="000000"/>
                </a:solidFill>
                <a:effectLst/>
                <a:uLnTx/>
                <a:uFillTx/>
                <a:latin typeface="Calibri"/>
                <a:ea typeface="+mn-ea"/>
                <a:cs typeface="Times New Roman" pitchFamily="18" charset="0"/>
              </a:rPr>
              <a:t>Quantité relative de services écosystémiques fournis par les prairies </a:t>
            </a:r>
            <a:r>
              <a:rPr kumimoji="0" lang="en-US" altLang="de-DE" sz="2400" b="0" i="0" u="none" strike="noStrike" kern="1200" cap="none" spc="0" normalizeH="0" baseline="0" noProof="0" dirty="0">
                <a:ln>
                  <a:noFill/>
                </a:ln>
                <a:solidFill>
                  <a:srgbClr val="000000"/>
                </a:solidFill>
                <a:effectLst/>
                <a:uLnTx/>
                <a:uFillTx/>
                <a:latin typeface="Calibri"/>
                <a:ea typeface="+mn-ea"/>
                <a:cs typeface="Times New Roman" pitchFamily="18" charset="0"/>
              </a:rPr>
              <a:t>(schéma)</a:t>
            </a:r>
          </a:p>
        </p:txBody>
      </p:sp>
    </p:spTree>
    <p:extLst>
      <p:ext uri="{BB962C8B-B14F-4D97-AF65-F5344CB8AC3E}">
        <p14:creationId xmlns:p14="http://schemas.microsoft.com/office/powerpoint/2010/main" val="101541877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1513"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feld 2"/>
          <p:cNvSpPr txBox="1"/>
          <p:nvPr/>
        </p:nvSpPr>
        <p:spPr>
          <a:xfrm>
            <a:off x="1392238" y="3225487"/>
            <a:ext cx="1255472"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a:ln>
                  <a:noFill/>
                </a:ln>
                <a:solidFill>
                  <a:srgbClr val="000000"/>
                </a:solidFill>
                <a:effectLst/>
                <a:uLnTx/>
                <a:uFillTx/>
                <a:latin typeface="Arial"/>
                <a:ea typeface="+mn-ea"/>
                <a:cs typeface="+mn-cs"/>
              </a:rPr>
              <a:t>p</a:t>
            </a:r>
            <a:r>
              <a:rPr kumimoji="0" lang="de-DE" sz="1600" b="1" i="0" u="none" strike="noStrike" kern="1200" cap="none" spc="0" normalizeH="0" baseline="0" noProof="0" dirty="0" err="1">
                <a:ln>
                  <a:noFill/>
                </a:ln>
                <a:solidFill>
                  <a:srgbClr val="000000"/>
                </a:solidFill>
                <a:effectLst/>
                <a:uLnTx/>
                <a:uFillTx/>
                <a:latin typeface="Arial"/>
                <a:ea typeface="+mn-ea"/>
                <a:cs typeface="+mn-cs"/>
              </a:rPr>
              <a:t>roduction</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4" name="Textfeld 3"/>
          <p:cNvSpPr txBox="1"/>
          <p:nvPr/>
        </p:nvSpPr>
        <p:spPr>
          <a:xfrm>
            <a:off x="2832100" y="4087500"/>
            <a:ext cx="53732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eau</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feld 4"/>
          <p:cNvSpPr txBox="1"/>
          <p:nvPr/>
        </p:nvSpPr>
        <p:spPr>
          <a:xfrm>
            <a:off x="2328863" y="5795650"/>
            <a:ext cx="8937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climat</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feld 5"/>
          <p:cNvSpPr txBox="1"/>
          <p:nvPr/>
        </p:nvSpPr>
        <p:spPr>
          <a:xfrm>
            <a:off x="384175" y="5795650"/>
            <a:ext cx="1338263"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biodiversité</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feld 6"/>
          <p:cNvSpPr txBox="1"/>
          <p:nvPr/>
        </p:nvSpPr>
        <p:spPr>
          <a:xfrm>
            <a:off x="179388" y="4070037"/>
            <a:ext cx="868362"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0000"/>
                </a:solidFill>
                <a:effectLst/>
                <a:uLnTx/>
                <a:uFillTx/>
                <a:latin typeface="Arial"/>
                <a:ea typeface="+mn-ea"/>
                <a:cs typeface="+mn-cs"/>
              </a:rPr>
              <a:t>culture</a:t>
            </a:r>
            <a:endParaRPr kumimoji="0" lang="de-DE"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feld 3"/>
          <p:cNvSpPr txBox="1">
            <a:spLocks noChangeArrowheads="1"/>
          </p:cNvSpPr>
          <p:nvPr/>
        </p:nvSpPr>
        <p:spPr bwMode="auto">
          <a:xfrm>
            <a:off x="179388" y="787373"/>
            <a:ext cx="835183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de-DE" sz="2400" b="1"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fournis par les prairies </a:t>
            </a: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(schéma)</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de-DE" sz="18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Les services écosystémiques varient de 0 (pas de service/disservice) à 100% (service maximum possible dans les conditions particulières)</a:t>
            </a:r>
            <a:endParaRPr kumimoji="0" lang="de-DE" altLang="de-DE" sz="16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sp>
        <p:nvSpPr>
          <p:cNvPr id="9" name="Textfeld 8"/>
          <p:cNvSpPr txBox="1"/>
          <p:nvPr/>
        </p:nvSpPr>
        <p:spPr>
          <a:xfrm>
            <a:off x="1463675" y="3546162"/>
            <a:ext cx="576263" cy="1385888"/>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100%</a:t>
            </a: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200" b="0" i="0" u="none" strike="noStrike" kern="1200" cap="none" spc="0" normalizeH="0" baseline="0" noProof="0" dirty="0">
                <a:ln>
                  <a:noFill/>
                </a:ln>
                <a:solidFill>
                  <a:srgbClr val="000000"/>
                </a:solidFill>
                <a:effectLst/>
                <a:uLnTx/>
                <a:uFillTx/>
                <a:latin typeface="Arial"/>
                <a:ea typeface="+mn-ea"/>
                <a:cs typeface="+mn-cs"/>
              </a:rPr>
              <a:t>0%</a:t>
            </a:r>
          </a:p>
        </p:txBody>
      </p:sp>
      <p:pic>
        <p:nvPicPr>
          <p:cNvPr id="1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00" y="3406462"/>
            <a:ext cx="2743200" cy="274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3487" y="3408050"/>
            <a:ext cx="2743200" cy="274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
          <p:cNvSpPr txBox="1">
            <a:spLocks noChangeArrowheads="1"/>
          </p:cNvSpPr>
          <p:nvPr/>
        </p:nvSpPr>
        <p:spPr bwMode="auto">
          <a:xfrm>
            <a:off x="1187450" y="2720662"/>
            <a:ext cx="741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2000" b="1" i="0" u="none" strike="noStrike" kern="1200" cap="none" spc="0" normalizeH="0" baseline="0" noProof="0">
                <a:ln>
                  <a:noFill/>
                </a:ln>
                <a:solidFill>
                  <a:srgbClr val="000000"/>
                </a:solidFill>
                <a:effectLst/>
                <a:uLnTx/>
                <a:uFillTx/>
                <a:latin typeface="Arial" pitchFamily="34" charset="0"/>
                <a:ea typeface="+mn-ea"/>
                <a:cs typeface="Times New Roman" pitchFamily="18" charset="0"/>
              </a:rPr>
              <a:t>courant préindustriel              intensif                abandonné</a:t>
            </a:r>
            <a:endParaRPr kumimoji="0" lang="de-DE" altLang="de-DE" sz="2000" b="1" i="0" u="none" strike="noStrike" kern="1200" cap="none" spc="0" normalizeH="0" baseline="0" noProof="0">
              <a:ln>
                <a:noFill/>
              </a:ln>
              <a:solidFill>
                <a:srgbClr val="000000"/>
              </a:solidFill>
              <a:effectLst/>
              <a:uLnTx/>
              <a:uFillTx/>
              <a:latin typeface="Arial" pitchFamily="34" charset="0"/>
              <a:ea typeface="+mn-ea"/>
              <a:cs typeface="Times New Roman" pitchFamily="18" charset="0"/>
            </a:endParaRPr>
          </a:p>
        </p:txBody>
      </p:sp>
      <p:sp>
        <p:nvSpPr>
          <p:cNvPr id="14" name="Text Box 6"/>
          <p:cNvSpPr txBox="1">
            <a:spLocks noChangeArrowheads="1"/>
          </p:cNvSpPr>
          <p:nvPr/>
        </p:nvSpPr>
        <p:spPr bwMode="auto">
          <a:xfrm>
            <a:off x="2631505" y="6340678"/>
            <a:ext cx="6260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&amp; Kayser 2014 : Grassl</a:t>
            </a:r>
            <a:r>
              <a:rPr kumimoji="0" lang="de-DE" alt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.Sci.Eur. 19</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199-214)</a:t>
            </a:r>
          </a:p>
        </p:txBody>
      </p:sp>
    </p:spTree>
    <p:extLst>
      <p:ext uri="{BB962C8B-B14F-4D97-AF65-F5344CB8AC3E}">
        <p14:creationId xmlns:p14="http://schemas.microsoft.com/office/powerpoint/2010/main" val="1268901099"/>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pic>
        <p:nvPicPr>
          <p:cNvPr id="3" name="Picture 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25975" y="2433241"/>
            <a:ext cx="3041650"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2988" y="2433241"/>
            <a:ext cx="3005137" cy="30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3"/>
          <p:cNvSpPr txBox="1">
            <a:spLocks noChangeArrowheads="1"/>
          </p:cNvSpPr>
          <p:nvPr/>
        </p:nvSpPr>
        <p:spPr bwMode="auto">
          <a:xfrm>
            <a:off x="251222" y="436044"/>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Intensité</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 la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gestion</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des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prairies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production</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des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services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écosystémiques</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schéma</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de-DE" altLang="de-DE"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6" name="Textfeld 5"/>
          <p:cNvSpPr txBox="1"/>
          <p:nvPr/>
        </p:nvSpPr>
        <p:spPr>
          <a:xfrm>
            <a:off x="971550" y="5228828"/>
            <a:ext cx="6913563" cy="785343"/>
          </a:xfrm>
          <a:prstGeom prst="rect">
            <a:avLst/>
          </a:prstGeom>
          <a:noFill/>
        </p:spPr>
        <p:txBody>
          <a:bodyPr>
            <a:spAutoFit/>
          </a:bodyPr>
          <a:lstStyle/>
          <a:p>
            <a:pPr marL="0" marR="0" lvl="0" indent="0" algn="l" defTabSz="457200" rtl="0" eaLnBrk="1" fontAlgn="base" latinLnBrk="0" hangingPunct="1">
              <a:lnSpc>
                <a:spcPct val="15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non    </a:t>
            </a:r>
            <a:r>
              <a:rPr kumimoji="0" lang="de-DE" sz="1600" b="0" i="0" u="none" strike="noStrike" kern="1200" cap="none" spc="0" normalizeH="0" baseline="0" noProof="0" dirty="0" err="1">
                <a:ln>
                  <a:noFill/>
                </a:ln>
                <a:solidFill>
                  <a:srgbClr val="000000"/>
                </a:solidFill>
                <a:effectLst/>
                <a:uLnTx/>
                <a:uFillTx/>
                <a:latin typeface="Arial"/>
                <a:ea typeface="+mn-ea"/>
                <a:cs typeface="+mn-cs"/>
              </a:rPr>
              <a:t>faible</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moyen</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élevé</a:t>
            </a:r>
            <a:r>
              <a:rPr kumimoji="0" lang="de-DE" sz="1600" b="0" i="0" u="none" strike="noStrike" kern="1200" cap="none" spc="0" normalizeH="0" baseline="0" noProof="0" dirty="0">
                <a:ln>
                  <a:noFill/>
                </a:ln>
                <a:solidFill>
                  <a:srgbClr val="000000"/>
                </a:solidFill>
                <a:effectLst/>
                <a:uLnTx/>
                <a:uFillTx/>
                <a:latin typeface="Arial"/>
                <a:ea typeface="+mn-ea"/>
                <a:cs typeface="+mn-cs"/>
              </a:rPr>
              <a:t>                 non       </a:t>
            </a:r>
            <a:r>
              <a:rPr kumimoji="0" lang="de-DE" sz="1600" b="0" i="0" u="none" strike="noStrike" kern="1200" cap="none" spc="0" normalizeH="0" baseline="0" noProof="0" dirty="0" err="1">
                <a:ln>
                  <a:noFill/>
                </a:ln>
                <a:solidFill>
                  <a:srgbClr val="000000"/>
                </a:solidFill>
                <a:effectLst/>
                <a:uLnTx/>
                <a:uFillTx/>
                <a:latin typeface="Arial"/>
                <a:ea typeface="+mn-ea"/>
                <a:cs typeface="+mn-cs"/>
              </a:rPr>
              <a:t>faible</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moyen</a:t>
            </a:r>
            <a:r>
              <a:rPr kumimoji="0" lang="de-DE" sz="1600" b="0" i="0" u="none" strike="noStrike" kern="1200" cap="none" spc="0" normalizeH="0" baseline="0" noProof="0" dirty="0">
                <a:ln>
                  <a:noFill/>
                </a:ln>
                <a:solidFill>
                  <a:srgbClr val="000000"/>
                </a:solidFill>
                <a:effectLst/>
                <a:uLnTx/>
                <a:uFillTx/>
                <a:latin typeface="Arial"/>
                <a:ea typeface="+mn-ea"/>
                <a:cs typeface="+mn-cs"/>
              </a:rPr>
              <a:t> </a:t>
            </a:r>
            <a:r>
              <a:rPr kumimoji="0" lang="de-DE" sz="1600" b="0" i="0" u="none" strike="noStrike" kern="1200" cap="none" spc="0" normalizeH="0" baseline="0" noProof="0" dirty="0" err="1">
                <a:ln>
                  <a:noFill/>
                </a:ln>
                <a:solidFill>
                  <a:srgbClr val="000000"/>
                </a:solidFill>
                <a:effectLst/>
                <a:uLnTx/>
                <a:uFillTx/>
                <a:latin typeface="Arial"/>
                <a:ea typeface="+mn-ea"/>
                <a:cs typeface="+mn-cs"/>
              </a:rPr>
              <a:t>élevé</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457200" rtl="0" eaLnBrk="1" fontAlgn="base" latinLnBrk="0" hangingPunct="1">
              <a:lnSpc>
                <a:spcPct val="15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fréquence de défoliation</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feld 8"/>
          <p:cNvSpPr txBox="1">
            <a:spLocks noChangeArrowheads="1"/>
          </p:cNvSpPr>
          <p:nvPr/>
        </p:nvSpPr>
        <p:spPr bwMode="auto">
          <a:xfrm>
            <a:off x="395288" y="1772816"/>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a:ln>
                  <a:noFill/>
                </a:ln>
                <a:solidFill>
                  <a:srgbClr val="000000"/>
                </a:solidFill>
                <a:effectLst/>
                <a:uLnTx/>
                <a:uFillTx/>
                <a:latin typeface="Arial" pitchFamily="34" charset="0"/>
                <a:ea typeface="+mn-ea"/>
                <a:cs typeface="+mn-cs"/>
              </a:rPr>
              <a:t>Fourniture d'</a:t>
            </a:r>
            <a:r>
              <a:rPr kumimoji="0" lang="de-DE" altLang="de-DE" sz="1800" b="1" i="0" u="none" strike="noStrike" kern="0" cap="none" spc="0" normalizeH="0" baseline="0" noProof="0" dirty="0" err="1">
                <a:ln>
                  <a:noFill/>
                </a:ln>
                <a:solidFill>
                  <a:srgbClr val="000000"/>
                </a:solidFill>
                <a:effectLst/>
                <a:uLnTx/>
                <a:uFillTx/>
                <a:latin typeface="Arial" pitchFamily="34" charset="0"/>
                <a:ea typeface="+mn-ea"/>
                <a:cs typeface="+mn-cs"/>
              </a:rPr>
              <a:t>un service écosystémique</a:t>
            </a:r>
            <a:endParaRPr kumimoji="0" lang="de-DE" altLang="de-DE" sz="18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8" name="Textfeld 7"/>
          <p:cNvSpPr txBox="1"/>
          <p:nvPr/>
        </p:nvSpPr>
        <p:spPr>
          <a:xfrm>
            <a:off x="41616" y="2644378"/>
            <a:ext cx="1074397" cy="2800767"/>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maximum</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minimum</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 name="Gerade Verbindung mit Pfeil 8"/>
          <p:cNvCxnSpPr/>
          <p:nvPr/>
        </p:nvCxnSpPr>
        <p:spPr>
          <a:xfrm flipV="1">
            <a:off x="866775" y="3068241"/>
            <a:ext cx="33338" cy="1960562"/>
          </a:xfrm>
          <a:prstGeom prst="straightConnector1">
            <a:avLst/>
          </a:prstGeom>
          <a:noFill/>
          <a:ln w="19050" cap="flat" cmpd="sng" algn="ctr">
            <a:solidFill>
              <a:srgbClr val="000000"/>
            </a:solidFill>
            <a:prstDash val="solid"/>
            <a:tailEnd type="arrow"/>
          </a:ln>
          <a:effectLst/>
        </p:spPr>
      </p:cxnSp>
      <p:sp>
        <p:nvSpPr>
          <p:cNvPr id="10" name="Textfeld 9"/>
          <p:cNvSpPr txBox="1"/>
          <p:nvPr/>
        </p:nvSpPr>
        <p:spPr>
          <a:xfrm>
            <a:off x="2441575" y="3588941"/>
            <a:ext cx="2130425" cy="338137"/>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6600"/>
                </a:solidFill>
                <a:effectLst/>
                <a:uLnTx/>
                <a:uFillTx/>
                <a:latin typeface="Arial"/>
                <a:ea typeface="+mn-ea"/>
                <a:cs typeface="+mn-cs"/>
              </a:rPr>
              <a:t>rendement herbager</a:t>
            </a:r>
            <a:endParaRPr kumimoji="0" lang="de-DE" sz="1600" b="1" i="0" u="none" strike="noStrike" kern="1200" cap="none" spc="0" normalizeH="0" baseline="0" noProof="0" dirty="0">
              <a:ln>
                <a:noFill/>
              </a:ln>
              <a:solidFill>
                <a:srgbClr val="006600"/>
              </a:solidFill>
              <a:effectLst/>
              <a:uLnTx/>
              <a:uFillTx/>
              <a:latin typeface="Arial"/>
              <a:ea typeface="+mn-ea"/>
              <a:cs typeface="+mn-cs"/>
            </a:endParaRPr>
          </a:p>
        </p:txBody>
      </p:sp>
      <p:sp>
        <p:nvSpPr>
          <p:cNvPr id="11" name="Textfeld 10"/>
          <p:cNvSpPr txBox="1"/>
          <p:nvPr/>
        </p:nvSpPr>
        <p:spPr>
          <a:xfrm>
            <a:off x="6875463" y="2780903"/>
            <a:ext cx="1512887"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003C68"/>
                </a:solidFill>
                <a:effectLst/>
                <a:uLnTx/>
                <a:uFillTx/>
                <a:latin typeface="Arial"/>
                <a:ea typeface="+mn-ea"/>
                <a:cs typeface="+mn-cs"/>
              </a:rPr>
              <a:t>qualité de l'eau</a:t>
            </a:r>
            <a:endParaRPr kumimoji="0" lang="de-DE" sz="1600" b="1" i="0" u="none" strike="noStrike" kern="0" cap="none" spc="0" normalizeH="0" baseline="0" noProof="0" dirty="0">
              <a:ln>
                <a:noFill/>
              </a:ln>
              <a:solidFill>
                <a:srgbClr val="003C68"/>
              </a:solidFill>
              <a:effectLst/>
              <a:uLnTx/>
              <a:uFillTx/>
              <a:latin typeface="Arial"/>
              <a:ea typeface="+mn-ea"/>
              <a:cs typeface="+mn-cs"/>
            </a:endParaRPr>
          </a:p>
        </p:txBody>
      </p:sp>
      <p:sp>
        <p:nvSpPr>
          <p:cNvPr id="12" name="Textfeld 11"/>
          <p:cNvSpPr txBox="1"/>
          <p:nvPr/>
        </p:nvSpPr>
        <p:spPr>
          <a:xfrm>
            <a:off x="6937375" y="3606403"/>
            <a:ext cx="1504950"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FF0000"/>
                </a:solidFill>
                <a:effectLst/>
                <a:uLnTx/>
                <a:uFillTx/>
                <a:latin typeface="Arial"/>
                <a:ea typeface="+mn-ea"/>
                <a:cs typeface="+mn-cs"/>
              </a:rPr>
              <a:t>biodiversité</a:t>
            </a:r>
            <a:endParaRPr kumimoji="0" lang="de-DE" sz="1600" b="1" i="0" u="none" strike="noStrike" kern="0" cap="none" spc="0" normalizeH="0" baseline="0" noProof="0" dirty="0">
              <a:ln>
                <a:noFill/>
              </a:ln>
              <a:solidFill>
                <a:srgbClr val="FF0000"/>
              </a:solidFill>
              <a:effectLst/>
              <a:uLnTx/>
              <a:uFillTx/>
              <a:latin typeface="Arial"/>
              <a:ea typeface="+mn-ea"/>
              <a:cs typeface="+mn-cs"/>
            </a:endParaRPr>
          </a:p>
        </p:txBody>
      </p:sp>
      <p:sp>
        <p:nvSpPr>
          <p:cNvPr id="13" name="Textfeld 12"/>
          <p:cNvSpPr txBox="1"/>
          <p:nvPr/>
        </p:nvSpPr>
        <p:spPr>
          <a:xfrm>
            <a:off x="6702425" y="4610051"/>
            <a:ext cx="1543050" cy="338138"/>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663300"/>
                </a:solidFill>
                <a:effectLst/>
                <a:uLnTx/>
                <a:uFillTx/>
                <a:latin typeface="Arial"/>
                <a:ea typeface="+mn-ea"/>
                <a:cs typeface="+mn-cs"/>
              </a:rPr>
              <a:t>risque d'érosion</a:t>
            </a:r>
            <a:endParaRPr kumimoji="0" lang="de-DE" sz="1600" b="1" i="0" u="none" strike="noStrike" kern="0" cap="none" spc="0" normalizeH="0" baseline="0" noProof="0" dirty="0">
              <a:ln>
                <a:noFill/>
              </a:ln>
              <a:solidFill>
                <a:srgbClr val="663300"/>
              </a:solidFill>
              <a:effectLst/>
              <a:uLnTx/>
              <a:uFillTx/>
              <a:latin typeface="Arial"/>
              <a:ea typeface="+mn-ea"/>
              <a:cs typeface="+mn-cs"/>
            </a:endParaRPr>
          </a:p>
        </p:txBody>
      </p:sp>
      <p:sp>
        <p:nvSpPr>
          <p:cNvPr id="14" name="Textfeld 13"/>
          <p:cNvSpPr txBox="1"/>
          <p:nvPr/>
        </p:nvSpPr>
        <p:spPr>
          <a:xfrm>
            <a:off x="3059113" y="2280647"/>
            <a:ext cx="1566862" cy="338137"/>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CC6600"/>
                </a:solidFill>
                <a:effectLst/>
                <a:uLnTx/>
                <a:uFillTx/>
                <a:latin typeface="Arial"/>
                <a:ea typeface="+mn-ea"/>
                <a:cs typeface="+mn-cs"/>
              </a:rPr>
              <a:t>valeur alimentaire</a:t>
            </a:r>
            <a:endParaRPr kumimoji="0" lang="de-DE" sz="1600" b="1" i="0" u="none" strike="noStrike" kern="0" cap="none" spc="0" normalizeH="0" baseline="0" noProof="0" dirty="0">
              <a:ln>
                <a:noFill/>
              </a:ln>
              <a:solidFill>
                <a:srgbClr val="CC6600"/>
              </a:solidFill>
              <a:effectLst/>
              <a:uLnTx/>
              <a:uFillTx/>
              <a:latin typeface="Arial"/>
              <a:ea typeface="+mn-ea"/>
              <a:cs typeface="+mn-cs"/>
            </a:endParaRPr>
          </a:p>
        </p:txBody>
      </p:sp>
      <p:sp>
        <p:nvSpPr>
          <p:cNvPr id="15" name="Textfeld 8"/>
          <p:cNvSpPr txBox="1">
            <a:spLocks noChangeArrowheads="1"/>
          </p:cNvSpPr>
          <p:nvPr/>
        </p:nvSpPr>
        <p:spPr bwMode="auto">
          <a:xfrm rot="16200000">
            <a:off x="-476381" y="3695236"/>
            <a:ext cx="20022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600" b="0" i="0" u="none" strike="noStrike" kern="0" cap="none" spc="0" normalizeH="0" baseline="0" noProof="0" dirty="0" err="1">
                <a:ln>
                  <a:noFill/>
                </a:ln>
                <a:solidFill>
                  <a:srgbClr val="000000"/>
                </a:solidFill>
                <a:effectLst/>
                <a:uLnTx/>
                <a:uFillTx/>
                <a:latin typeface="Arial" pitchFamily="34" charset="0"/>
                <a:ea typeface="+mn-ea"/>
                <a:cs typeface="+mn-cs"/>
              </a:rPr>
              <a:t>service écosystémique</a:t>
            </a:r>
            <a:endParaRPr kumimoji="0" lang="de-DE" altLang="de-DE" sz="1600" b="0" i="0" u="none" strike="noStrike" kern="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1582669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6012160" y="6237312"/>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
        <p:nvSpPr>
          <p:cNvPr id="5" name="Text Box 3"/>
          <p:cNvSpPr txBox="1">
            <a:spLocks noChangeArrowheads="1"/>
          </p:cNvSpPr>
          <p:nvPr/>
        </p:nvSpPr>
        <p:spPr bwMode="auto">
          <a:xfrm>
            <a:off x="301282" y="408311"/>
            <a:ext cx="7777162"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Intensité</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 la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gestion</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des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prairies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et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production</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des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services</a:t>
            </a:r>
            <a:r>
              <a:rPr kumimoji="0" lang="de-DE" altLang="de-DE" sz="2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1"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écosystémiques</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de-DE" altLang="de-DE" sz="2200" b="0" i="0" u="none" strike="noStrike" kern="1200" cap="none" spc="0" normalizeH="0" baseline="0" noProof="0" dirty="0" err="1">
                <a:ln>
                  <a:noFill/>
                </a:ln>
                <a:solidFill>
                  <a:srgbClr val="000000"/>
                </a:solidFill>
                <a:effectLst/>
                <a:uLnTx/>
                <a:uFillTx/>
                <a:latin typeface="Arial" pitchFamily="34" charset="0"/>
                <a:ea typeface="+mn-ea"/>
                <a:cs typeface="Arial" pitchFamily="34" charset="0"/>
              </a:rPr>
              <a:t>schéma</a:t>
            </a:r>
            <a:r>
              <a:rPr kumimoji="0" lang="de-DE" altLang="de-DE" sz="22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t>
            </a:r>
            <a:endParaRPr kumimoji="0" lang="de-DE" altLang="de-DE" sz="1800" b="0" i="1"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
        <p:nvSpPr>
          <p:cNvPr id="7" name="Textfeld 8"/>
          <p:cNvSpPr txBox="1">
            <a:spLocks noChangeArrowheads="1"/>
          </p:cNvSpPr>
          <p:nvPr/>
        </p:nvSpPr>
        <p:spPr bwMode="auto">
          <a:xfrm>
            <a:off x="968152" y="1888727"/>
            <a:ext cx="763309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de-DE" altLang="de-DE" sz="1800" b="1" i="0" u="none" strike="noStrike" kern="0" cap="none" spc="0" normalizeH="0" baseline="0" noProof="0" dirty="0">
                <a:ln>
                  <a:noFill/>
                </a:ln>
                <a:solidFill>
                  <a:srgbClr val="000000"/>
                </a:solidFill>
                <a:effectLst/>
                <a:uLnTx/>
                <a:uFillTx/>
                <a:latin typeface="Arial" pitchFamily="34" charset="0"/>
                <a:ea typeface="+mn-ea"/>
                <a:cs typeface="+mn-cs"/>
              </a:rPr>
              <a:t>Fourniture d'</a:t>
            </a:r>
            <a:r>
              <a:rPr kumimoji="0" lang="de-DE" altLang="de-DE" sz="1800" b="1" i="0" u="none" strike="noStrike" kern="0" cap="none" spc="0" normalizeH="0" baseline="0" noProof="0" dirty="0" err="1">
                <a:ln>
                  <a:noFill/>
                </a:ln>
                <a:solidFill>
                  <a:srgbClr val="000000"/>
                </a:solidFill>
                <a:effectLst/>
                <a:uLnTx/>
                <a:uFillTx/>
                <a:latin typeface="Arial" pitchFamily="34" charset="0"/>
                <a:ea typeface="+mn-ea"/>
                <a:cs typeface="+mn-cs"/>
              </a:rPr>
              <a:t>un service écosystémique</a:t>
            </a:r>
            <a:endParaRPr kumimoji="0" lang="de-DE" altLang="de-DE" sz="18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8" name="Textfeld 7"/>
          <p:cNvSpPr txBox="1"/>
          <p:nvPr/>
        </p:nvSpPr>
        <p:spPr>
          <a:xfrm>
            <a:off x="614480" y="2760289"/>
            <a:ext cx="1074397" cy="2800767"/>
          </a:xfrm>
          <a:prstGeom prst="rect">
            <a:avLst/>
          </a:prstGeom>
          <a:noFill/>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maximum</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r"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Arial"/>
                <a:ea typeface="+mn-ea"/>
                <a:cs typeface="+mn-cs"/>
              </a:rPr>
              <a:t>minimum</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cxnSp>
        <p:nvCxnSpPr>
          <p:cNvPr id="9" name="Gerade Verbindung mit Pfeil 8"/>
          <p:cNvCxnSpPr/>
          <p:nvPr/>
        </p:nvCxnSpPr>
        <p:spPr>
          <a:xfrm flipV="1">
            <a:off x="1439639" y="3184152"/>
            <a:ext cx="33338" cy="1960562"/>
          </a:xfrm>
          <a:prstGeom prst="straightConnector1">
            <a:avLst/>
          </a:prstGeom>
          <a:noFill/>
          <a:ln w="19050" cap="flat" cmpd="sng" algn="ctr">
            <a:solidFill>
              <a:srgbClr val="000000"/>
            </a:solidFill>
            <a:prstDash val="solid"/>
            <a:tailEnd type="arrow"/>
          </a:ln>
          <a:effectLst/>
        </p:spPr>
      </p:cxnSp>
      <p:sp>
        <p:nvSpPr>
          <p:cNvPr id="15" name="Textfeld 8"/>
          <p:cNvSpPr txBox="1">
            <a:spLocks noChangeArrowheads="1"/>
          </p:cNvSpPr>
          <p:nvPr/>
        </p:nvSpPr>
        <p:spPr bwMode="auto">
          <a:xfrm rot="16200000">
            <a:off x="-131162" y="3637915"/>
            <a:ext cx="2002249" cy="78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de-DE" altLang="de-DE" sz="1600" b="0" i="0" u="none" strike="noStrike" kern="0" cap="none" spc="0" normalizeH="0" baseline="0" noProof="0" dirty="0" err="1">
                <a:ln>
                  <a:noFill/>
                </a:ln>
                <a:solidFill>
                  <a:srgbClr val="000000"/>
                </a:solidFill>
                <a:effectLst/>
                <a:uLnTx/>
                <a:uFillTx/>
                <a:latin typeface="Arial" pitchFamily="34" charset="0"/>
                <a:ea typeface="+mn-ea"/>
                <a:cs typeface="+mn-cs"/>
              </a:rPr>
              <a:t>service écosystémique</a:t>
            </a:r>
            <a:endParaRPr kumimoji="0" lang="de-DE" altLang="de-DE" sz="1600" b="0" i="0" u="none" strike="noStrike" kern="0" cap="none" spc="0" normalizeH="0" baseline="0" noProof="0" dirty="0">
              <a:ln>
                <a:noFill/>
              </a:ln>
              <a:solidFill>
                <a:srgbClr val="000000"/>
              </a:solidFill>
              <a:effectLst/>
              <a:uLnTx/>
              <a:uFillTx/>
              <a:latin typeface="Arial" pitchFamily="34" charset="0"/>
              <a:ea typeface="+mn-ea"/>
              <a:cs typeface="+mn-cs"/>
            </a:endParaRPr>
          </a:p>
        </p:txBody>
      </p:sp>
      <p:pic>
        <p:nvPicPr>
          <p:cNvPr id="16" name="Picture 2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72856"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8480" y="2621458"/>
            <a:ext cx="3005588" cy="301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7"/>
          <p:cNvSpPr txBox="1"/>
          <p:nvPr/>
        </p:nvSpPr>
        <p:spPr>
          <a:xfrm>
            <a:off x="1831701" y="5560639"/>
            <a:ext cx="6913563" cy="830997"/>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aucun</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modéré</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élevé</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excessif</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aucun</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modéré</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élevé</a:t>
            </a: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excessif</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de-DE"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 apport en nutriments</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feld 9"/>
          <p:cNvSpPr txBox="1"/>
          <p:nvPr/>
        </p:nvSpPr>
        <p:spPr>
          <a:xfrm>
            <a:off x="3014439" y="3861519"/>
            <a:ext cx="2130425" cy="338137"/>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006600"/>
                </a:solidFill>
                <a:effectLst/>
                <a:uLnTx/>
                <a:uFillTx/>
                <a:latin typeface="Arial"/>
                <a:ea typeface="+mn-ea"/>
                <a:cs typeface="+mn-cs"/>
              </a:rPr>
              <a:t>rendement herbager</a:t>
            </a:r>
            <a:endParaRPr kumimoji="0" lang="de-DE" sz="1600" b="1" i="0" u="none" strike="noStrike" kern="1200" cap="none" spc="0" normalizeH="0" baseline="0" noProof="0" dirty="0">
              <a:ln>
                <a:noFill/>
              </a:ln>
              <a:solidFill>
                <a:srgbClr val="006600"/>
              </a:solidFill>
              <a:effectLst/>
              <a:uLnTx/>
              <a:uFillTx/>
              <a:latin typeface="Arial"/>
              <a:ea typeface="+mn-ea"/>
              <a:cs typeface="+mn-cs"/>
            </a:endParaRPr>
          </a:p>
        </p:txBody>
      </p:sp>
      <p:sp>
        <p:nvSpPr>
          <p:cNvPr id="14" name="Textfeld 13"/>
          <p:cNvSpPr txBox="1"/>
          <p:nvPr/>
        </p:nvSpPr>
        <p:spPr>
          <a:xfrm>
            <a:off x="1832496" y="2981498"/>
            <a:ext cx="1566862" cy="338137"/>
          </a:xfrm>
          <a:prstGeom prst="rect">
            <a:avLst/>
          </a:prstGeom>
          <a:solidFill>
            <a:srgbClr val="FFFFFF"/>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CC6600"/>
                </a:solidFill>
                <a:effectLst/>
                <a:uLnTx/>
                <a:uFillTx/>
                <a:latin typeface="Arial"/>
                <a:ea typeface="+mn-ea"/>
                <a:cs typeface="+mn-cs"/>
              </a:rPr>
              <a:t>valeur alimentaire</a:t>
            </a:r>
            <a:endParaRPr kumimoji="0" lang="de-DE" sz="1600" b="1" i="0" u="none" strike="noStrike" kern="0" cap="none" spc="0" normalizeH="0" baseline="0" noProof="0" dirty="0">
              <a:ln>
                <a:noFill/>
              </a:ln>
              <a:solidFill>
                <a:srgbClr val="CC6600"/>
              </a:solidFill>
              <a:effectLst/>
              <a:uLnTx/>
              <a:uFillTx/>
              <a:latin typeface="Arial"/>
              <a:ea typeface="+mn-ea"/>
              <a:cs typeface="+mn-cs"/>
            </a:endParaRPr>
          </a:p>
        </p:txBody>
      </p:sp>
      <p:sp>
        <p:nvSpPr>
          <p:cNvPr id="12" name="Textfeld 11"/>
          <p:cNvSpPr txBox="1"/>
          <p:nvPr/>
        </p:nvSpPr>
        <p:spPr>
          <a:xfrm>
            <a:off x="5288880" y="4553023"/>
            <a:ext cx="1432942" cy="338554"/>
          </a:xfrm>
          <a:prstGeom prst="rect">
            <a:avLst/>
          </a:prstGeom>
          <a:solidFill>
            <a:srgbClr val="FFFFFF"/>
          </a:solidFill>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FF0000"/>
                </a:solidFill>
                <a:effectLst/>
                <a:uLnTx/>
                <a:uFillTx/>
                <a:latin typeface="Arial"/>
                <a:ea typeface="+mn-ea"/>
                <a:cs typeface="+mn-cs"/>
              </a:rPr>
              <a:t>biodiversité</a:t>
            </a:r>
            <a:endParaRPr kumimoji="0" lang="de-DE" sz="1600" b="1" i="0" u="none" strike="noStrike" kern="0" cap="none" spc="0" normalizeH="0" baseline="0" noProof="0" dirty="0">
              <a:ln>
                <a:noFill/>
              </a:ln>
              <a:solidFill>
                <a:srgbClr val="FF0000"/>
              </a:solidFill>
              <a:effectLst/>
              <a:uLnTx/>
              <a:uFillTx/>
              <a:latin typeface="Arial"/>
              <a:ea typeface="+mn-ea"/>
              <a:cs typeface="+mn-cs"/>
            </a:endParaRPr>
          </a:p>
        </p:txBody>
      </p:sp>
      <p:sp>
        <p:nvSpPr>
          <p:cNvPr id="11" name="Textfeld 10"/>
          <p:cNvSpPr txBox="1"/>
          <p:nvPr/>
        </p:nvSpPr>
        <p:spPr>
          <a:xfrm>
            <a:off x="6152257" y="3494805"/>
            <a:ext cx="1512887" cy="338138"/>
          </a:xfrm>
          <a:prstGeom prst="rect">
            <a:avLst/>
          </a:prstGeom>
          <a:solidFill>
            <a:srgbClr val="FFFFFF"/>
          </a:solid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de-DE" sz="1600" b="1" i="0" u="none" strike="noStrike" kern="0" cap="none" spc="0" normalizeH="0" baseline="0" noProof="0" dirty="0" err="1">
                <a:ln>
                  <a:noFill/>
                </a:ln>
                <a:solidFill>
                  <a:srgbClr val="003C68"/>
                </a:solidFill>
                <a:effectLst/>
                <a:uLnTx/>
                <a:uFillTx/>
                <a:latin typeface="Arial"/>
                <a:ea typeface="+mn-ea"/>
                <a:cs typeface="+mn-cs"/>
              </a:rPr>
              <a:t>qualité de l'eau</a:t>
            </a:r>
            <a:endParaRPr kumimoji="0" lang="de-DE" sz="1600" b="1" i="0" u="none" strike="noStrike" kern="0" cap="none" spc="0" normalizeH="0" baseline="0" noProof="0" dirty="0">
              <a:ln>
                <a:noFill/>
              </a:ln>
              <a:solidFill>
                <a:srgbClr val="003C68"/>
              </a:solidFill>
              <a:effectLst/>
              <a:uLnTx/>
              <a:uFillTx/>
              <a:latin typeface="Arial"/>
              <a:ea typeface="+mn-ea"/>
              <a:cs typeface="+mn-cs"/>
            </a:endParaRPr>
          </a:p>
        </p:txBody>
      </p:sp>
    </p:spTree>
    <p:extLst>
      <p:ext uri="{BB962C8B-B14F-4D97-AF65-F5344CB8AC3E}">
        <p14:creationId xmlns:p14="http://schemas.microsoft.com/office/powerpoint/2010/main" val="5059567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68737"/>
            <a:ext cx="6887375" cy="471796"/>
          </a:xfrm>
        </p:spPr>
        <p:txBody>
          <a:bodyPr/>
          <a:lstStyle/>
          <a:p>
            <a:r>
              <a:rPr lang="en-GB" sz="2400" dirty="0" err="1">
                <a:solidFill>
                  <a:schemeClr val="tx1"/>
                </a:solidFill>
                <a:latin typeface="+mn-lt"/>
              </a:rPr>
              <a:t>Pertes</a:t>
            </a:r>
            <a:r>
              <a:rPr lang="en-GB" sz="2400" dirty="0">
                <a:solidFill>
                  <a:schemeClr val="tx1"/>
                </a:solidFill>
                <a:latin typeface="+mn-lt"/>
              </a:rPr>
              <a:t> </a:t>
            </a:r>
            <a:r>
              <a:rPr lang="en-GB" sz="2400" dirty="0" err="1" smtClean="0">
                <a:solidFill>
                  <a:schemeClr val="tx1"/>
                </a:solidFill>
                <a:latin typeface="+mn-lt"/>
              </a:rPr>
              <a:t>liées</a:t>
            </a:r>
            <a:r>
              <a:rPr lang="en-GB" sz="2400" dirty="0" smtClean="0">
                <a:solidFill>
                  <a:schemeClr val="tx1"/>
                </a:solidFill>
                <a:latin typeface="+mn-lt"/>
              </a:rPr>
              <a:t> à la confection de </a:t>
            </a:r>
            <a:r>
              <a:rPr lang="en-GB" sz="2400" dirty="0">
                <a:solidFill>
                  <a:schemeClr val="tx1"/>
                </a:solidFill>
                <a:latin typeface="+mn-lt"/>
              </a:rPr>
              <a:t>différents </a:t>
            </a:r>
            <a:r>
              <a:rPr lang="en-GB" sz="2400" dirty="0" smtClean="0">
                <a:solidFill>
                  <a:schemeClr val="tx1"/>
                </a:solidFill>
                <a:latin typeface="+mn-lt"/>
              </a:rPr>
              <a:t>systèmes de</a:t>
            </a:r>
            <a:r>
              <a:rPr lang="en-GB" sz="2400" dirty="0">
                <a:solidFill>
                  <a:schemeClr val="tx1"/>
                </a:solidFill>
                <a:latin typeface="+mn-lt"/>
              </a:rPr>
              <a:t> silos</a:t>
            </a:r>
            <a:endParaRPr lang="en-US" sz="2400" dirty="0">
              <a:solidFill>
                <a:schemeClr val="tx1"/>
              </a:solidFill>
              <a:latin typeface="+mn-lt"/>
            </a:endParaRPr>
          </a:p>
        </p:txBody>
      </p:sp>
      <p:sp>
        <p:nvSpPr>
          <p:cNvPr id="3" name="Rectangle 7"/>
          <p:cNvSpPr>
            <a:spLocks noChangeArrowheads="1"/>
          </p:cNvSpPr>
          <p:nvPr/>
        </p:nvSpPr>
        <p:spPr bwMode="auto">
          <a:xfrm>
            <a:off x="611187" y="1562395"/>
            <a:ext cx="8018463" cy="323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Conclusions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Pertes</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fourrage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considérablement plus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faibles</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enrubannage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balles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rondes que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dans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les silos de grande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taille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(couloir, tube,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tour).</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Refus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à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l’auge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des ensilages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restent</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faibles (1-4%</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mais pertes de MS invisibles élevées (10-20%) dans les grands silos.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Grande variation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dans</a:t>
            </a:r>
            <a:r>
              <a:rPr kumimoji="0" lang="en-US" altLang="sv-SE" sz="2000" b="0" i="0" u="none" strike="noStrike" kern="1200" cap="none" spc="0" normalizeH="0" noProof="0" dirty="0" smtClean="0">
                <a:ln>
                  <a:noFill/>
                </a:ln>
                <a:solidFill>
                  <a:prstClr val="black"/>
                </a:solidFill>
                <a:effectLst/>
                <a:uLnTx/>
                <a:uFillTx/>
                <a:latin typeface="Calibri"/>
                <a:ea typeface="+mn-ea"/>
                <a:cs typeface="+mn-cs"/>
              </a:rPr>
              <a:t> les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pertes de </a:t>
            </a:r>
            <a:r>
              <a:rPr lang="en-US" altLang="sv-SE" sz="2000" dirty="0" smtClean="0">
                <a:solidFill>
                  <a:prstClr val="black"/>
                </a:solidFill>
                <a:latin typeface="Calibri"/>
              </a:rPr>
              <a:t>MS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selon</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les exploitations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Un remplissage lent et un compactage soigneux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sont la clé d'</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une faible perte dans les silos-couloirs.</a:t>
            </a:r>
          </a:p>
        </p:txBody>
      </p:sp>
      <p:sp>
        <p:nvSpPr>
          <p:cNvPr id="5" name="textruta 4"/>
          <p:cNvSpPr txBox="1"/>
          <p:nvPr/>
        </p:nvSpPr>
        <p:spPr>
          <a:xfrm>
            <a:off x="7060355" y="6424225"/>
            <a:ext cx="146227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(Spörndly, 2018)</a:t>
            </a:r>
            <a:endParaRPr kumimoji="0" lang="sv-SE" sz="14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185257188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0595" y="2328863"/>
            <a:ext cx="2298700"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9945" y="2389188"/>
            <a:ext cx="1828800" cy="278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9083" y="2376488"/>
            <a:ext cx="192722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92033" y="2401888"/>
            <a:ext cx="1931987" cy="277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Freihandform 18"/>
          <p:cNvSpPr/>
          <p:nvPr/>
        </p:nvSpPr>
        <p:spPr>
          <a:xfrm>
            <a:off x="1104008" y="2506663"/>
            <a:ext cx="1343025" cy="2238375"/>
          </a:xfrm>
          <a:custGeom>
            <a:avLst/>
            <a:gdLst>
              <a:gd name="connsiteX0" fmla="*/ 0 w 1343025"/>
              <a:gd name="connsiteY0" fmla="*/ 0 h 2238375"/>
              <a:gd name="connsiteX1" fmla="*/ 800100 w 1343025"/>
              <a:gd name="connsiteY1" fmla="*/ 552450 h 2238375"/>
              <a:gd name="connsiteX2" fmla="*/ 1076325 w 1343025"/>
              <a:gd name="connsiteY2" fmla="*/ 1047750 h 2238375"/>
              <a:gd name="connsiteX3" fmla="*/ 1343025 w 1343025"/>
              <a:gd name="connsiteY3" fmla="*/ 2238375 h 2238375"/>
            </a:gdLst>
            <a:ahLst/>
            <a:cxnLst>
              <a:cxn ang="0">
                <a:pos x="connsiteX0" y="connsiteY0"/>
              </a:cxn>
              <a:cxn ang="0">
                <a:pos x="connsiteX1" y="connsiteY1"/>
              </a:cxn>
              <a:cxn ang="0">
                <a:pos x="connsiteX2" y="connsiteY2"/>
              </a:cxn>
              <a:cxn ang="0">
                <a:pos x="connsiteX3" y="connsiteY3"/>
              </a:cxn>
            </a:cxnLst>
            <a:rect l="l" t="t" r="r" b="b"/>
            <a:pathLst>
              <a:path w="1343025" h="2238375">
                <a:moveTo>
                  <a:pt x="0" y="0"/>
                </a:moveTo>
                <a:cubicBezTo>
                  <a:pt x="310356" y="188912"/>
                  <a:pt x="620713" y="377825"/>
                  <a:pt x="800100" y="552450"/>
                </a:cubicBezTo>
                <a:cubicBezTo>
                  <a:pt x="979487" y="727075"/>
                  <a:pt x="985838" y="766763"/>
                  <a:pt x="1076325" y="1047750"/>
                </a:cubicBezTo>
                <a:cubicBezTo>
                  <a:pt x="1166812" y="1328737"/>
                  <a:pt x="1254918" y="1783556"/>
                  <a:pt x="1343025" y="2238375"/>
                </a:cubicBezTo>
              </a:path>
            </a:pathLst>
          </a:custGeom>
          <a:noFill/>
          <a:ln w="25400" cap="flat" cmpd="sng" algn="ctr">
            <a:solidFill>
              <a:srgbClr val="0066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cxnSp>
        <p:nvCxnSpPr>
          <p:cNvPr id="20" name="Gerade Verbindung 19"/>
          <p:cNvCxnSpPr/>
          <p:nvPr/>
        </p:nvCxnSpPr>
        <p:spPr>
          <a:xfrm>
            <a:off x="3062983" y="3087688"/>
            <a:ext cx="1439862" cy="287337"/>
          </a:xfrm>
          <a:prstGeom prst="line">
            <a:avLst/>
          </a:prstGeom>
          <a:noFill/>
          <a:ln w="28575" cap="flat" cmpd="sng" algn="ctr">
            <a:solidFill>
              <a:srgbClr val="006600"/>
            </a:solidFill>
            <a:prstDash val="sysDash"/>
          </a:ln>
          <a:effectLst/>
        </p:spPr>
      </p:cxnSp>
      <p:cxnSp>
        <p:nvCxnSpPr>
          <p:cNvPr id="21" name="Gerade Verbindung 20"/>
          <p:cNvCxnSpPr/>
          <p:nvPr/>
        </p:nvCxnSpPr>
        <p:spPr>
          <a:xfrm flipH="1">
            <a:off x="5079108" y="2506663"/>
            <a:ext cx="1368425" cy="1517650"/>
          </a:xfrm>
          <a:prstGeom prst="line">
            <a:avLst/>
          </a:prstGeom>
          <a:noFill/>
          <a:ln w="28575" cap="flat" cmpd="sng" algn="ctr">
            <a:solidFill>
              <a:srgbClr val="006600"/>
            </a:solidFill>
            <a:prstDash val="sysDash"/>
          </a:ln>
          <a:effectLst/>
        </p:spPr>
      </p:cxnSp>
      <p:sp>
        <p:nvSpPr>
          <p:cNvPr id="22" name="Freihandform 21"/>
          <p:cNvSpPr/>
          <p:nvPr/>
        </p:nvSpPr>
        <p:spPr>
          <a:xfrm>
            <a:off x="7180958" y="2684463"/>
            <a:ext cx="1057275" cy="746125"/>
          </a:xfrm>
          <a:custGeom>
            <a:avLst/>
            <a:gdLst>
              <a:gd name="connsiteX0" fmla="*/ 0 w 1057275"/>
              <a:gd name="connsiteY0" fmla="*/ 451770 h 747045"/>
              <a:gd name="connsiteX1" fmla="*/ 171450 w 1057275"/>
              <a:gd name="connsiteY1" fmla="*/ 118395 h 747045"/>
              <a:gd name="connsiteX2" fmla="*/ 514350 w 1057275"/>
              <a:gd name="connsiteY2" fmla="*/ 4095 h 747045"/>
              <a:gd name="connsiteX3" fmla="*/ 847725 w 1057275"/>
              <a:gd name="connsiteY3" fmla="*/ 242220 h 747045"/>
              <a:gd name="connsiteX4" fmla="*/ 1057275 w 1057275"/>
              <a:gd name="connsiteY4" fmla="*/ 747045 h 74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 h="747045">
                <a:moveTo>
                  <a:pt x="0" y="451770"/>
                </a:moveTo>
                <a:cubicBezTo>
                  <a:pt x="42862" y="322389"/>
                  <a:pt x="85725" y="193008"/>
                  <a:pt x="171450" y="118395"/>
                </a:cubicBezTo>
                <a:cubicBezTo>
                  <a:pt x="257175" y="43782"/>
                  <a:pt x="401638" y="-16542"/>
                  <a:pt x="514350" y="4095"/>
                </a:cubicBezTo>
                <a:cubicBezTo>
                  <a:pt x="627062" y="24732"/>
                  <a:pt x="757237" y="118395"/>
                  <a:pt x="847725" y="242220"/>
                </a:cubicBezTo>
                <a:cubicBezTo>
                  <a:pt x="938213" y="366045"/>
                  <a:pt x="997744" y="556545"/>
                  <a:pt x="1057275" y="747045"/>
                </a:cubicBezTo>
              </a:path>
            </a:pathLst>
          </a:custGeom>
          <a:noFill/>
          <a:ln w="28575" cap="flat" cmpd="sng" algn="ctr">
            <a:solidFill>
              <a:srgbClr val="006600"/>
            </a:solidFill>
            <a:prstDash val="sysDash"/>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0" cap="none" spc="0" normalizeH="0" baseline="0" noProof="0">
              <a:ln>
                <a:noFill/>
              </a:ln>
              <a:solidFill>
                <a:srgbClr val="FFFFFF"/>
              </a:solidFill>
              <a:effectLst/>
              <a:uLnTx/>
              <a:uFillTx/>
              <a:latin typeface="Arial"/>
              <a:ea typeface="+mn-ea"/>
              <a:cs typeface="+mn-cs"/>
            </a:endParaRPr>
          </a:p>
        </p:txBody>
      </p:sp>
      <p:sp>
        <p:nvSpPr>
          <p:cNvPr id="23" name="Textfeld 22"/>
          <p:cNvSpPr txBox="1"/>
          <p:nvPr/>
        </p:nvSpPr>
        <p:spPr>
          <a:xfrm rot="16200000">
            <a:off x="-292198" y="3367881"/>
            <a:ext cx="1474788" cy="339725"/>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Service 2 (%)</a:t>
            </a:r>
          </a:p>
        </p:txBody>
      </p:sp>
      <p:sp>
        <p:nvSpPr>
          <p:cNvPr id="24" name="Textfeld 23"/>
          <p:cNvSpPr txBox="1"/>
          <p:nvPr/>
        </p:nvSpPr>
        <p:spPr>
          <a:xfrm>
            <a:off x="1140520" y="5103813"/>
            <a:ext cx="1417638" cy="338137"/>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Arial"/>
                <a:ea typeface="+mn-ea"/>
                <a:cs typeface="+mn-cs"/>
              </a:rPr>
              <a:t>Service 1 (%)</a:t>
            </a:r>
          </a:p>
        </p:txBody>
      </p:sp>
      <p:cxnSp>
        <p:nvCxnSpPr>
          <p:cNvPr id="25" name="Gerade Verbindung mit Pfeil 24"/>
          <p:cNvCxnSpPr/>
          <p:nvPr/>
        </p:nvCxnSpPr>
        <p:spPr>
          <a:xfrm flipV="1">
            <a:off x="1694558" y="3265488"/>
            <a:ext cx="287337" cy="165100"/>
          </a:xfrm>
          <a:prstGeom prst="straightConnector1">
            <a:avLst/>
          </a:prstGeom>
          <a:noFill/>
          <a:ln w="28575" cap="flat" cmpd="sng" algn="ctr">
            <a:solidFill>
              <a:srgbClr val="000000"/>
            </a:solidFill>
            <a:prstDash val="solid"/>
            <a:tailEnd type="arrow"/>
          </a:ln>
          <a:effectLst/>
        </p:spPr>
      </p:cxnSp>
      <p:cxnSp>
        <p:nvCxnSpPr>
          <p:cNvPr id="26" name="Gerade Verbindung mit Pfeil 25"/>
          <p:cNvCxnSpPr/>
          <p:nvPr/>
        </p:nvCxnSpPr>
        <p:spPr>
          <a:xfrm flipV="1">
            <a:off x="7311133" y="2943225"/>
            <a:ext cx="0" cy="390525"/>
          </a:xfrm>
          <a:prstGeom prst="straightConnector1">
            <a:avLst/>
          </a:prstGeom>
          <a:noFill/>
          <a:ln w="28575" cap="flat" cmpd="sng" algn="ctr">
            <a:solidFill>
              <a:srgbClr val="000000"/>
            </a:solidFill>
            <a:prstDash val="solid"/>
            <a:tailEnd type="arrow"/>
          </a:ln>
          <a:effectLst/>
        </p:spPr>
      </p:cxnSp>
      <p:cxnSp>
        <p:nvCxnSpPr>
          <p:cNvPr id="27" name="Gerade Verbindung mit Pfeil 26"/>
          <p:cNvCxnSpPr/>
          <p:nvPr/>
        </p:nvCxnSpPr>
        <p:spPr>
          <a:xfrm flipV="1">
            <a:off x="7949308" y="3165475"/>
            <a:ext cx="144462" cy="223838"/>
          </a:xfrm>
          <a:prstGeom prst="straightConnector1">
            <a:avLst/>
          </a:prstGeom>
          <a:noFill/>
          <a:ln w="28575" cap="flat" cmpd="sng" algn="ctr">
            <a:solidFill>
              <a:srgbClr val="000000"/>
            </a:solidFill>
            <a:prstDash val="solid"/>
            <a:tailEnd type="arrow"/>
          </a:ln>
          <a:effectLst/>
        </p:spPr>
      </p:cxnSp>
      <p:cxnSp>
        <p:nvCxnSpPr>
          <p:cNvPr id="28" name="Gerade Verbindung mit Pfeil 27"/>
          <p:cNvCxnSpPr/>
          <p:nvPr/>
        </p:nvCxnSpPr>
        <p:spPr>
          <a:xfrm flipV="1">
            <a:off x="5223570" y="4024313"/>
            <a:ext cx="0" cy="415925"/>
          </a:xfrm>
          <a:prstGeom prst="straightConnector1">
            <a:avLst/>
          </a:prstGeom>
          <a:noFill/>
          <a:ln w="28575" cap="flat" cmpd="sng" algn="ctr">
            <a:solidFill>
              <a:srgbClr val="000000"/>
            </a:solidFill>
            <a:prstDash val="solid"/>
            <a:tailEnd type="arrow"/>
          </a:ln>
          <a:effectLst/>
        </p:spPr>
      </p:cxnSp>
      <p:cxnSp>
        <p:nvCxnSpPr>
          <p:cNvPr id="29" name="Gerade Verbindung mit Pfeil 28"/>
          <p:cNvCxnSpPr/>
          <p:nvPr/>
        </p:nvCxnSpPr>
        <p:spPr>
          <a:xfrm flipV="1">
            <a:off x="3207445" y="3165475"/>
            <a:ext cx="0" cy="192088"/>
          </a:xfrm>
          <a:prstGeom prst="straightConnector1">
            <a:avLst/>
          </a:prstGeom>
          <a:noFill/>
          <a:ln w="28575" cap="flat" cmpd="sng" algn="ctr">
            <a:solidFill>
              <a:srgbClr val="000000"/>
            </a:solidFill>
            <a:prstDash val="solid"/>
            <a:tailEnd type="arrow"/>
          </a:ln>
          <a:effectLst/>
        </p:spPr>
      </p:cxnSp>
      <p:cxnSp>
        <p:nvCxnSpPr>
          <p:cNvPr id="30" name="Gerade Verbindung mit Pfeil 29"/>
          <p:cNvCxnSpPr/>
          <p:nvPr/>
        </p:nvCxnSpPr>
        <p:spPr>
          <a:xfrm>
            <a:off x="1818383" y="3551238"/>
            <a:ext cx="315912" cy="74612"/>
          </a:xfrm>
          <a:prstGeom prst="straightConnector1">
            <a:avLst/>
          </a:prstGeom>
          <a:noFill/>
          <a:ln w="28575" cap="flat" cmpd="sng" algn="ctr">
            <a:solidFill>
              <a:srgbClr val="000000"/>
            </a:solidFill>
            <a:prstDash val="solid"/>
            <a:tailEnd type="arrow"/>
          </a:ln>
          <a:effectLst/>
        </p:spPr>
      </p:cxnSp>
      <p:cxnSp>
        <p:nvCxnSpPr>
          <p:cNvPr id="31" name="Gerade Verbindung mit Pfeil 30"/>
          <p:cNvCxnSpPr/>
          <p:nvPr/>
        </p:nvCxnSpPr>
        <p:spPr>
          <a:xfrm flipV="1">
            <a:off x="1631058" y="3016250"/>
            <a:ext cx="63500" cy="298450"/>
          </a:xfrm>
          <a:prstGeom prst="straightConnector1">
            <a:avLst/>
          </a:prstGeom>
          <a:noFill/>
          <a:ln w="28575" cap="flat" cmpd="sng" algn="ctr">
            <a:solidFill>
              <a:srgbClr val="000000"/>
            </a:solidFill>
            <a:prstDash val="solid"/>
            <a:tailEnd type="arrow"/>
          </a:ln>
          <a:effectLst/>
        </p:spPr>
      </p:cxnSp>
      <p:sp>
        <p:nvSpPr>
          <p:cNvPr id="32" name="Textfeld 19"/>
          <p:cNvSpPr txBox="1">
            <a:spLocks noChangeArrowheads="1"/>
          </p:cNvSpPr>
          <p:nvPr/>
        </p:nvSpPr>
        <p:spPr bwMode="auto">
          <a:xfrm>
            <a:off x="1053208" y="1782763"/>
            <a:ext cx="1327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t>réciproquement</a:t>
            </a:r>
            <a:b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br>
            <a: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t>exclusifs</a:t>
            </a:r>
          </a:p>
        </p:txBody>
      </p:sp>
      <p:sp>
        <p:nvSpPr>
          <p:cNvPr id="33" name="Textfeld 20"/>
          <p:cNvSpPr txBox="1">
            <a:spLocks noChangeArrowheads="1"/>
          </p:cNvSpPr>
          <p:nvPr/>
        </p:nvSpPr>
        <p:spPr bwMode="auto">
          <a:xfrm>
            <a:off x="2871142" y="1782763"/>
            <a:ext cx="17219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err="1">
                <a:ln>
                  <a:noFill/>
                </a:ln>
                <a:solidFill>
                  <a:srgbClr val="000000"/>
                </a:solidFill>
                <a:effectLst/>
                <a:uLnTx/>
                <a:uFillTx/>
                <a:latin typeface="Arial" pitchFamily="34" charset="0"/>
                <a:ea typeface="+mn-ea"/>
                <a:cs typeface="+mn-cs"/>
              </a:rPr>
              <a:t>Pas</a:t>
            </a:r>
            <a:r>
              <a:rPr kumimoji="0" lang="de-DE" altLang="de-DE" sz="2000" b="1" i="0" u="none" strike="noStrike" kern="0" cap="none" spc="0" normalizeH="0" baseline="0" noProof="0" dirty="0">
                <a:ln>
                  <a:noFill/>
                </a:ln>
                <a:solidFill>
                  <a:srgbClr val="000000"/>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dirty="0" err="1">
                <a:ln>
                  <a:noFill/>
                </a:ln>
                <a:solidFill>
                  <a:srgbClr val="000000"/>
                </a:solidFill>
                <a:effectLst/>
                <a:uLnTx/>
                <a:uFillTx/>
                <a:latin typeface="Arial" pitchFamily="34" charset="0"/>
                <a:ea typeface="+mn-ea"/>
                <a:cs typeface="+mn-cs"/>
              </a:rPr>
              <a:t>d‘interaction</a:t>
            </a:r>
            <a:endParaRPr kumimoji="0" lang="de-DE" altLang="de-DE" sz="2000" b="1"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34" name="Textfeld 21"/>
          <p:cNvSpPr txBox="1">
            <a:spLocks noChangeArrowheads="1"/>
          </p:cNvSpPr>
          <p:nvPr/>
        </p:nvSpPr>
        <p:spPr bwMode="auto">
          <a:xfrm>
            <a:off x="5034658" y="1792288"/>
            <a:ext cx="1482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t>réciproquement</a:t>
            </a:r>
            <a:b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br>
            <a: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t>favorable</a:t>
            </a:r>
          </a:p>
        </p:txBody>
      </p:sp>
      <p:sp>
        <p:nvSpPr>
          <p:cNvPr id="35" name="Textfeld 23"/>
          <p:cNvSpPr txBox="1">
            <a:spLocks noChangeArrowheads="1"/>
          </p:cNvSpPr>
          <p:nvPr/>
        </p:nvSpPr>
        <p:spPr bwMode="auto">
          <a:xfrm>
            <a:off x="7066658" y="1792288"/>
            <a:ext cx="139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altLang="de-DE" sz="2000" b="1" i="0" u="none" strike="noStrike" kern="0" cap="none" spc="0" normalizeH="0" baseline="0" noProof="0">
                <a:ln>
                  <a:noFill/>
                </a:ln>
                <a:solidFill>
                  <a:srgbClr val="000000"/>
                </a:solidFill>
                <a:effectLst/>
                <a:uLnTx/>
                <a:uFillTx/>
                <a:latin typeface="Arial" pitchFamily="34" charset="0"/>
                <a:ea typeface="+mn-ea"/>
                <a:cs typeface="+mn-cs"/>
              </a:rPr>
              <a:t>non linéaire</a:t>
            </a:r>
          </a:p>
        </p:txBody>
      </p:sp>
      <p:sp>
        <p:nvSpPr>
          <p:cNvPr id="36" name="Rechteck 24"/>
          <p:cNvSpPr>
            <a:spLocks noChangeArrowheads="1"/>
          </p:cNvSpPr>
          <p:nvPr/>
        </p:nvSpPr>
        <p:spPr bwMode="auto">
          <a:xfrm>
            <a:off x="311242" y="541326"/>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de-DE" sz="2200" b="1" i="0" u="none" strike="noStrike" kern="0" cap="none" spc="0" normalizeH="0" baseline="0" noProof="0" dirty="0">
                <a:ln>
                  <a:noFill/>
                </a:ln>
                <a:solidFill>
                  <a:srgbClr val="000000"/>
                </a:solidFill>
                <a:effectLst/>
                <a:uLnTx/>
                <a:uFillTx/>
                <a:latin typeface="Arial" pitchFamily="34" charset="0"/>
                <a:ea typeface="+mn-ea"/>
                <a:cs typeface="+mn-cs"/>
              </a:rPr>
              <a:t>Représentation schématique des différents types de relations fonctionnelles entre deux services écosystémiques</a:t>
            </a:r>
            <a:endParaRPr kumimoji="0" lang="en-US" altLang="de-DE" sz="2200" b="0" i="0" u="none" strike="noStrike" kern="0" cap="none" spc="0" normalizeH="0" baseline="0" noProof="0" dirty="0">
              <a:ln>
                <a:noFill/>
              </a:ln>
              <a:solidFill>
                <a:srgbClr val="000000"/>
              </a:solidFill>
              <a:effectLst/>
              <a:uLnTx/>
              <a:uFillTx/>
              <a:latin typeface="Arial" pitchFamily="34" charset="0"/>
              <a:ea typeface="+mn-ea"/>
              <a:cs typeface="+mn-cs"/>
            </a:endParaRPr>
          </a:p>
        </p:txBody>
      </p:sp>
      <p:sp>
        <p:nvSpPr>
          <p:cNvPr id="37" name="Rechteck 36"/>
          <p:cNvSpPr/>
          <p:nvPr/>
        </p:nvSpPr>
        <p:spPr>
          <a:xfrm>
            <a:off x="2703513" y="5437188"/>
            <a:ext cx="6045200" cy="584200"/>
          </a:xfrm>
          <a:prstGeom prst="rect">
            <a:avLst/>
          </a:prstGeom>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de-DE" sz="1600" b="0" i="0" u="none" strike="noStrike" kern="1200" cap="none" spc="0" normalizeH="0" baseline="0" noProof="0" dirty="0">
                <a:ln>
                  <a:noFill/>
                </a:ln>
                <a:solidFill>
                  <a:srgbClr val="000000"/>
                </a:solidFill>
                <a:effectLst/>
                <a:uLnTx/>
                <a:uFillTx/>
                <a:latin typeface="Arial"/>
                <a:ea typeface="+mn-ea"/>
                <a:cs typeface="Times New Roman" pitchFamily="18" charset="0"/>
              </a:rPr>
              <a:t>Ligne continue : état actuel, ligne en pointillés : changement de relation, par exemple par une meilleure gestion, avec un service total accru.</a:t>
            </a:r>
            <a:endParaRPr kumimoji="0" lang="de-DE"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8" name="Text Box 6"/>
          <p:cNvSpPr txBox="1">
            <a:spLocks noChangeArrowheads="1"/>
          </p:cNvSpPr>
          <p:nvPr/>
        </p:nvSpPr>
        <p:spPr bwMode="auto">
          <a:xfrm>
            <a:off x="2991545" y="6237312"/>
            <a:ext cx="62609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&amp; Kayser 2014 : Grassl</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.Sci.Eur. 19</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199-214)</a:t>
            </a:r>
          </a:p>
        </p:txBody>
      </p:sp>
    </p:spTree>
    <p:extLst>
      <p:ext uri="{BB962C8B-B14F-4D97-AF65-F5344CB8AC3E}">
        <p14:creationId xmlns:p14="http://schemas.microsoft.com/office/powerpoint/2010/main" val="407515507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a:spLocks noChangeArrowheads="1"/>
          </p:cNvSpPr>
          <p:nvPr/>
        </p:nvSpPr>
        <p:spPr bwMode="auto">
          <a:xfrm>
            <a:off x="611188" y="692150"/>
            <a:ext cx="7488237"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har char="•"/>
              <a:defRPr sz="2000">
                <a:solidFill>
                  <a:srgbClr val="003C68"/>
                </a:solidFill>
                <a:latin typeface="Arial" pitchFamily="34" charset="0"/>
              </a:defRPr>
            </a:lvl1pPr>
            <a:lvl2pPr marL="914400" indent="-457200" eaLnBrk="0" hangingPunct="0">
              <a:spcBef>
                <a:spcPct val="20000"/>
              </a:spcBef>
              <a:buChar char="–"/>
              <a:defRPr>
                <a:solidFill>
                  <a:srgbClr val="003C68"/>
                </a:solidFill>
                <a:latin typeface="Arial" pitchFamily="34" charset="0"/>
              </a:defRPr>
            </a:lvl2pPr>
            <a:lvl3pPr marL="1371600" indent="-457200" eaLnBrk="0" hangingPunct="0">
              <a:spcBef>
                <a:spcPct val="20000"/>
              </a:spcBef>
              <a:buChar char="•"/>
              <a:defRPr sz="1600">
                <a:solidFill>
                  <a:srgbClr val="003C68"/>
                </a:solidFill>
                <a:latin typeface="Arial" pitchFamily="34" charset="0"/>
              </a:defRPr>
            </a:lvl3pPr>
            <a:lvl4pPr marL="1828800" indent="-457200" eaLnBrk="0" hangingPunct="0">
              <a:spcBef>
                <a:spcPct val="20000"/>
              </a:spcBef>
              <a:buChar char="–"/>
              <a:defRPr sz="1400">
                <a:solidFill>
                  <a:srgbClr val="003C68"/>
                </a:solidFill>
                <a:latin typeface="Arial" pitchFamily="34" charset="0"/>
              </a:defRPr>
            </a:lvl4pPr>
            <a:lvl5pPr marL="2286000" indent="-457200" eaLnBrk="0" hangingPunct="0">
              <a:spcBef>
                <a:spcPct val="20000"/>
              </a:spcBef>
              <a:buChar char="»"/>
              <a:defRPr sz="1400">
                <a:solidFill>
                  <a:srgbClr val="003C68"/>
                </a:solidFill>
                <a:latin typeface="Arial" pitchFamily="34" charset="0"/>
              </a:defRPr>
            </a:lvl5pPr>
            <a:lvl6pPr marL="2743200" indent="-457200" eaLnBrk="0" fontAlgn="base" hangingPunct="0">
              <a:spcBef>
                <a:spcPct val="20000"/>
              </a:spcBef>
              <a:spcAft>
                <a:spcPct val="0"/>
              </a:spcAft>
              <a:buChar char="»"/>
              <a:defRPr sz="1400">
                <a:solidFill>
                  <a:srgbClr val="003C68"/>
                </a:solidFill>
                <a:latin typeface="Arial" pitchFamily="34" charset="0"/>
              </a:defRPr>
            </a:lvl6pPr>
            <a:lvl7pPr marL="3200400" indent="-457200" eaLnBrk="0" fontAlgn="base" hangingPunct="0">
              <a:spcBef>
                <a:spcPct val="20000"/>
              </a:spcBef>
              <a:spcAft>
                <a:spcPct val="0"/>
              </a:spcAft>
              <a:buChar char="»"/>
              <a:defRPr sz="1400">
                <a:solidFill>
                  <a:srgbClr val="003C68"/>
                </a:solidFill>
                <a:latin typeface="Arial" pitchFamily="34" charset="0"/>
              </a:defRPr>
            </a:lvl7pPr>
            <a:lvl8pPr marL="3657600" indent="-457200" eaLnBrk="0" fontAlgn="base" hangingPunct="0">
              <a:spcBef>
                <a:spcPct val="20000"/>
              </a:spcBef>
              <a:spcAft>
                <a:spcPct val="0"/>
              </a:spcAft>
              <a:buChar char="»"/>
              <a:defRPr sz="1400">
                <a:solidFill>
                  <a:srgbClr val="003C68"/>
                </a:solidFill>
                <a:latin typeface="Arial" pitchFamily="34" charset="0"/>
              </a:defRPr>
            </a:lvl8pPr>
            <a:lvl9pPr marL="4114800" indent="-457200" eaLnBrk="0" fontAlgn="base" hangingPunct="0">
              <a:spcBef>
                <a:spcPct val="20000"/>
              </a:spcBef>
              <a:spcAft>
                <a:spcPct val="0"/>
              </a:spcAft>
              <a:buChar char="»"/>
              <a:defRPr sz="1400">
                <a:solidFill>
                  <a:srgbClr val="003C68"/>
                </a:solidFill>
                <a:latin typeface="Arial" pitchFamily="34" charset="0"/>
              </a:defRPr>
            </a:lvl9pPr>
          </a:lstStyle>
          <a:p>
            <a:pPr marL="457200" marR="0" lvl="0" indent="-457200" algn="l" defTabSz="457200" rtl="0" eaLnBrk="1" fontAlgn="base" latinLnBrk="0" hangingPunct="1">
              <a:lnSpc>
                <a:spcPct val="100000"/>
              </a:lnSpc>
              <a:spcBef>
                <a:spcPct val="20000"/>
              </a:spcBef>
              <a:spcAft>
                <a:spcPct val="20000"/>
              </a:spcAft>
              <a:buClrTx/>
              <a:buSzTx/>
              <a:buFontTx/>
              <a:buNone/>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Services écosystémiques des prairies - " Les cinq grands " :</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Production</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Biodiversité</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Climat</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rPr>
              <a:t>Culture</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r>
              <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rPr>
              <a:t>Eau</a:t>
            </a: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endParaRPr kumimoji="0" lang="en-US" altLang="de-DE" sz="2400" b="1" i="0" u="sng"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a:p>
            <a:pPr marL="457200" marR="0" lvl="0" indent="-457200" algn="l" defTabSz="457200" rtl="0" eaLnBrk="1" fontAlgn="base" latinLnBrk="0" hangingPunct="1">
              <a:lnSpc>
                <a:spcPct val="100000"/>
              </a:lnSpc>
              <a:spcBef>
                <a:spcPct val="20000"/>
              </a:spcBef>
              <a:spcAft>
                <a:spcPct val="20000"/>
              </a:spcAft>
              <a:buClrTx/>
              <a:buSzTx/>
              <a:buFontTx/>
              <a:buAutoNum type="arabicPeriod"/>
              <a:tabLst/>
              <a:defRPr/>
            </a:pPr>
            <a:endParaRPr kumimoji="0" lang="de-DE" altLang="de-DE" sz="2400" b="0" i="0" u="none" strike="noStrike" kern="1200" cap="none" spc="0" normalizeH="0" baseline="0" noProof="0" dirty="0">
              <a:ln>
                <a:noFill/>
              </a:ln>
              <a:solidFill>
                <a:srgbClr val="000000"/>
              </a:solidFill>
              <a:effectLst/>
              <a:uLnTx/>
              <a:uFillTx/>
              <a:latin typeface="Arial" pitchFamily="34" charset="0"/>
              <a:ea typeface="+mn-ea"/>
              <a:cs typeface="Times New Roman" pitchFamily="18" charset="0"/>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71855" y="3489431"/>
            <a:ext cx="1922462" cy="256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11"/>
          <p:cNvSpPr txBox="1"/>
          <p:nvPr/>
        </p:nvSpPr>
        <p:spPr>
          <a:xfrm>
            <a:off x="7833086" y="5587455"/>
            <a:ext cx="537327" cy="338554"/>
          </a:xfrm>
          <a:prstGeom prst="rect">
            <a:avLst/>
          </a:prstGeom>
          <a:noFill/>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de-DE" sz="1600" b="1" i="0" u="none" strike="noStrike" kern="1200" cap="none" spc="0" normalizeH="0" baseline="0" noProof="0" dirty="0" err="1">
                <a:ln>
                  <a:noFill/>
                </a:ln>
                <a:solidFill>
                  <a:srgbClr val="FFFF00"/>
                </a:solidFill>
                <a:effectLst/>
                <a:uLnTx/>
                <a:uFillTx/>
                <a:latin typeface="Arial"/>
                <a:ea typeface="+mn-ea"/>
                <a:cs typeface="+mn-cs"/>
              </a:rPr>
              <a:t>eau</a:t>
            </a:r>
            <a:endParaRPr kumimoji="0" lang="de-DE" sz="1600" b="1" i="0" u="none" strike="noStrike" kern="1200" cap="none" spc="0" normalizeH="0" baseline="0" noProof="0" dirty="0">
              <a:ln>
                <a:noFill/>
              </a:ln>
              <a:solidFill>
                <a:srgbClr val="FFFF00"/>
              </a:solidFill>
              <a:effectLst/>
              <a:uLnTx/>
              <a:uFillTx/>
              <a:latin typeface="Arial"/>
              <a:ea typeface="+mn-ea"/>
              <a:cs typeface="+mn-cs"/>
            </a:endParaRPr>
          </a:p>
        </p:txBody>
      </p:sp>
      <p:sp>
        <p:nvSpPr>
          <p:cNvPr id="13" name="Text Box 6"/>
          <p:cNvSpPr txBox="1">
            <a:spLocks noChangeArrowheads="1"/>
          </p:cNvSpPr>
          <p:nvPr/>
        </p:nvSpPr>
        <p:spPr bwMode="auto">
          <a:xfrm>
            <a:off x="6084168" y="6372036"/>
            <a:ext cx="295232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(Source : </a:t>
            </a:r>
            <a:r>
              <a:rPr kumimoji="0" lang="de-DE" alt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Isselstein</a:t>
            </a:r>
            <a:r>
              <a:rPr kumimoji="0" lang="de-DE" alt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2018)</a:t>
            </a:r>
          </a:p>
        </p:txBody>
      </p:sp>
      <p:sp>
        <p:nvSpPr>
          <p:cNvPr id="14" name="Textfeld 3"/>
          <p:cNvSpPr txBox="1">
            <a:spLocks noChangeArrowheads="1"/>
          </p:cNvSpPr>
          <p:nvPr/>
        </p:nvSpPr>
        <p:spPr bwMode="auto">
          <a:xfrm>
            <a:off x="611188" y="4034603"/>
            <a:ext cx="602016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recharge des nappes phréatiques</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les risques de ruissellement, d'inondation et d'érosion des eaux de surface</a:t>
            </a:r>
          </a:p>
          <a:p>
            <a:pPr marL="342900" marR="0" lvl="0" indent="-342900" algn="l" defTabSz="457200" rtl="0" eaLnBrk="1" fontAlgn="auto" latinLnBrk="0" hangingPunct="1">
              <a:lnSpc>
                <a:spcPct val="150000"/>
              </a:lnSpc>
              <a:spcBef>
                <a:spcPct val="0"/>
              </a:spcBef>
              <a:spcAft>
                <a:spcPts val="0"/>
              </a:spcAft>
              <a:buClrTx/>
              <a:buSzTx/>
              <a:buFontTx/>
              <a:buChar char="•"/>
              <a:tabLst/>
              <a:defRPr/>
            </a:pPr>
            <a:r>
              <a:rPr kumimoji="0" lang="en-US"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rPr>
              <a:t>la qualité des eaux de surface et souterraines</a:t>
            </a:r>
            <a:endParaRPr kumimoji="0" lang="de-DE" altLang="de-DE" sz="2000" b="0" i="0" u="none" strike="noStrike" kern="1200" cap="none" spc="0" normalizeH="0" baseline="0" noProof="0" dirty="0">
              <a:ln>
                <a:noFill/>
              </a:ln>
              <a:solidFill>
                <a:prstClr val="black"/>
              </a:solidFill>
              <a:effectLst/>
              <a:uLnTx/>
              <a:uFillTx/>
              <a:latin typeface="Arial" pitchFamily="34" charset="0"/>
              <a:ea typeface="+mn-ea"/>
              <a:cs typeface="Times New Roman" pitchFamily="18" charset="0"/>
            </a:endParaRPr>
          </a:p>
        </p:txBody>
      </p:sp>
    </p:spTree>
    <p:extLst>
      <p:ext uri="{BB962C8B-B14F-4D97-AF65-F5344CB8AC3E}">
        <p14:creationId xmlns:p14="http://schemas.microsoft.com/office/powerpoint/2010/main" val="32487455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77736" y="1759239"/>
            <a:ext cx="4995863"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6"/>
          <p:cNvSpPr txBox="1">
            <a:spLocks noChangeArrowheads="1"/>
          </p:cNvSpPr>
          <p:nvPr/>
        </p:nvSpPr>
        <p:spPr bwMode="auto">
          <a:xfrm>
            <a:off x="325004" y="589108"/>
            <a:ext cx="71294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pitchFamily="34" charset="0"/>
              </a:defRPr>
            </a:lvl1pPr>
            <a:lvl2pPr marL="742950" indent="-285750" eaLnBrk="0" hangingPunct="0">
              <a:spcBef>
                <a:spcPct val="20000"/>
              </a:spcBef>
              <a:buChar char="–"/>
              <a:defRPr>
                <a:solidFill>
                  <a:srgbClr val="003C68"/>
                </a:solidFill>
                <a:latin typeface="Arial" pitchFamily="34" charset="0"/>
              </a:defRPr>
            </a:lvl2pPr>
            <a:lvl3pPr marL="1143000" indent="-228600" eaLnBrk="0" hangingPunct="0">
              <a:spcBef>
                <a:spcPct val="20000"/>
              </a:spcBef>
              <a:buChar char="•"/>
              <a:defRPr sz="1600">
                <a:solidFill>
                  <a:srgbClr val="003C68"/>
                </a:solidFill>
                <a:latin typeface="Arial" pitchFamily="34" charset="0"/>
              </a:defRPr>
            </a:lvl3pPr>
            <a:lvl4pPr marL="1600200" indent="-228600" eaLnBrk="0" hangingPunct="0">
              <a:spcBef>
                <a:spcPct val="20000"/>
              </a:spcBef>
              <a:buChar char="–"/>
              <a:defRPr sz="1400">
                <a:solidFill>
                  <a:srgbClr val="003C68"/>
                </a:solidFill>
                <a:latin typeface="Arial" pitchFamily="34" charset="0"/>
              </a:defRPr>
            </a:lvl4pPr>
            <a:lvl5pPr marL="2057400" indent="-228600" eaLnBrk="0" hangingPunct="0">
              <a:spcBef>
                <a:spcPct val="20000"/>
              </a:spcBef>
              <a:buChar char="»"/>
              <a:defRPr sz="1400">
                <a:solidFill>
                  <a:srgbClr val="003C68"/>
                </a:solidFill>
                <a:latin typeface="Arial" pitchFamily="34" charset="0"/>
              </a:defRPr>
            </a:lvl5pPr>
            <a:lvl6pPr marL="2514600" indent="-228600" eaLnBrk="0" fontAlgn="base" hangingPunct="0">
              <a:spcBef>
                <a:spcPct val="20000"/>
              </a:spcBef>
              <a:spcAft>
                <a:spcPct val="0"/>
              </a:spcAft>
              <a:buChar char="»"/>
              <a:defRPr sz="1400">
                <a:solidFill>
                  <a:srgbClr val="003C68"/>
                </a:solidFill>
                <a:latin typeface="Arial" pitchFamily="34" charset="0"/>
              </a:defRPr>
            </a:lvl6pPr>
            <a:lvl7pPr marL="2971800" indent="-228600" eaLnBrk="0" fontAlgn="base" hangingPunct="0">
              <a:spcBef>
                <a:spcPct val="20000"/>
              </a:spcBef>
              <a:spcAft>
                <a:spcPct val="0"/>
              </a:spcAft>
              <a:buChar char="»"/>
              <a:defRPr sz="1400">
                <a:solidFill>
                  <a:srgbClr val="003C68"/>
                </a:solidFill>
                <a:latin typeface="Arial" pitchFamily="34" charset="0"/>
              </a:defRPr>
            </a:lvl7pPr>
            <a:lvl8pPr marL="3429000" indent="-228600" eaLnBrk="0" fontAlgn="base" hangingPunct="0">
              <a:spcBef>
                <a:spcPct val="20000"/>
              </a:spcBef>
              <a:spcAft>
                <a:spcPct val="0"/>
              </a:spcAft>
              <a:buChar char="»"/>
              <a:defRPr sz="1400">
                <a:solidFill>
                  <a:srgbClr val="003C68"/>
                </a:solidFill>
                <a:latin typeface="Arial" pitchFamily="34" charset="0"/>
              </a:defRPr>
            </a:lvl8pPr>
            <a:lvl9pPr marL="3886200" indent="-228600" eaLnBrk="0" fontAlgn="base" hangingPunct="0">
              <a:spcBef>
                <a:spcPct val="20000"/>
              </a:spcBef>
              <a:spcAft>
                <a:spcPct val="0"/>
              </a:spcAft>
              <a:buChar char="»"/>
              <a:defRPr sz="1400">
                <a:solidFill>
                  <a:srgbClr val="003C68"/>
                </a:solidFill>
                <a:latin typeface="Arial"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Concentration</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nitrate dans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l'eau</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lessivée</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du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sol</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sous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différents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systèmes</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d'utilisation</a:t>
            </a:r>
            <a:r>
              <a:rPr kumimoji="0" lang="de-DE" alt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a:t>
            </a:r>
            <a:r>
              <a:rPr kumimoji="0" lang="de-DE" alt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terres</a:t>
            </a:r>
            <a:r>
              <a:rPr kumimoji="0" lang="de-DE" alt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(UBA 2010)</a:t>
            </a:r>
          </a:p>
        </p:txBody>
      </p:sp>
    </p:spTree>
    <p:extLst>
      <p:ext uri="{BB962C8B-B14F-4D97-AF65-F5344CB8AC3E}">
        <p14:creationId xmlns:p14="http://schemas.microsoft.com/office/powerpoint/2010/main" val="18361790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7504" y="188640"/>
            <a:ext cx="741682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Questions environnementales - qualité des eaux souterraines</a:t>
            </a:r>
          </a:p>
        </p:txBody>
      </p:sp>
      <p:grpSp>
        <p:nvGrpSpPr>
          <p:cNvPr id="5" name="Gruppieren 4"/>
          <p:cNvGrpSpPr/>
          <p:nvPr/>
        </p:nvGrpSpPr>
        <p:grpSpPr>
          <a:xfrm>
            <a:off x="0" y="1021804"/>
            <a:ext cx="4667250" cy="5379269"/>
            <a:chOff x="0" y="1021804"/>
            <a:chExt cx="4667250" cy="5379269"/>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1804"/>
              <a:ext cx="466725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eck 2"/>
            <p:cNvSpPr/>
            <p:nvPr/>
          </p:nvSpPr>
          <p:spPr>
            <a:xfrm>
              <a:off x="2537520" y="6093296"/>
              <a:ext cx="1180131" cy="307777"/>
            </a:xfrm>
            <a:prstGeom prst="rect">
              <a:avLst/>
            </a:prstGeom>
          </p:spPr>
          <p:txBody>
            <a:bodyPr wrap="non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(SRU, 2015)</a:t>
              </a:r>
            </a:p>
          </p:txBody>
        </p:sp>
      </p:grpSp>
      <p:sp>
        <p:nvSpPr>
          <p:cNvPr id="2" name="Textfeld 1"/>
          <p:cNvSpPr txBox="1"/>
          <p:nvPr/>
        </p:nvSpPr>
        <p:spPr>
          <a:xfrm>
            <a:off x="4283968" y="1165820"/>
            <a:ext cx="4860032" cy="458587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Concentrations de nitrates dans les eaux souterraines dépassant le seuil de la directive-cadre sur l'eau</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Les régions d'élevage sont confrontées à des problèmes ! </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Les prairies n'émettent généralement pas de pics de nitrates dans les eaux souterraines.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Pas nécessairement des prairies - mais les prairies font partie des fermes. </a:t>
            </a:r>
          </a:p>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Par conséquent : sur les surfaces agricoles, une plus grande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efficacité</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d'utilisation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nutriments excrétés nécessaires,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c'est</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à</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-dire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t>
            </a:r>
            <a:r>
              <a:rPr kumimoji="0" lang="en-US" sz="18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rPr>
              <a:t>azote</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 </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89822787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836712"/>
            <a:ext cx="5976664" cy="4479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395535" y="332656"/>
            <a:ext cx="694737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Bilans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bruts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a:t>
            </a:r>
            <a:r>
              <a:rPr kumimoji="0" lang="de-DE" sz="2400" b="1" i="0" u="none" strike="noStrike" kern="1200" cap="none" spc="0" normalizeH="0" baseline="0" noProof="0" dirty="0" err="1">
                <a:ln>
                  <a:noFill/>
                </a:ln>
                <a:solidFill>
                  <a:srgbClr val="FF3300"/>
                </a:solidFill>
                <a:effectLst/>
                <a:uLnTx/>
                <a:uFillTx/>
                <a:latin typeface="Arial" pitchFamily="34" charset="0"/>
                <a:ea typeface="+mn-ea"/>
                <a:cs typeface="Arial" pitchFamily="34" charset="0"/>
              </a:rPr>
              <a:t>azote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dans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plusieurs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pays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européens</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Rechteck 5"/>
          <p:cNvSpPr/>
          <p:nvPr/>
        </p:nvSpPr>
        <p:spPr>
          <a:xfrm>
            <a:off x="6261797" y="4873087"/>
            <a:ext cx="2952328" cy="33855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(Van </a:t>
            </a:r>
            <a:r>
              <a:rPr kumimoji="0" 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Grinsven</a:t>
            </a: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et al. 2012)</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7" name="Textfeld 6"/>
          <p:cNvSpPr txBox="1"/>
          <p:nvPr/>
        </p:nvSpPr>
        <p:spPr>
          <a:xfrm>
            <a:off x="144016" y="5445224"/>
            <a:ext cx="9144000" cy="129266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Bilan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annuel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azote du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sol</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excédent d'</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azote du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sol</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et apports d'</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azote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provenant du fumier et des engrais en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2008</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70 % de </a:t>
            </a:r>
            <a:r>
              <a:rPr kumimoji="0" lang="de-DE"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l'excédent</a:t>
            </a: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d‘azote</a:t>
            </a: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affecte</a:t>
            </a: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l'environnement</a:t>
            </a: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principalement</a:t>
            </a: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via nh3, no3, n2o (</a:t>
            </a:r>
            <a:r>
              <a:rPr kumimoji="0" lang="de-DE" sz="16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uba</a:t>
            </a:r>
            <a:r>
              <a:rPr kumimoji="0" lang="de-DE"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2016)</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hteck 3"/>
          <p:cNvSpPr/>
          <p:nvPr/>
        </p:nvSpPr>
        <p:spPr>
          <a:xfrm>
            <a:off x="1043608" y="2924944"/>
            <a:ext cx="3672408"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5380257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7926" y="2154102"/>
            <a:ext cx="8415831"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La loi sur la fertilisation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(2017) énonce désormais au </a:t>
            </a:r>
            <a:r>
              <a:rPr kumimoji="0" lang="en-US" sz="18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§1 son objet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objet de la présente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loi</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est</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pour sauver la nutrition des plantes cultivées....</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prévenir et </a:t>
            </a: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omettre les risques pour l'écosystème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dus à la fertilization .....</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garantir l'</a:t>
            </a:r>
            <a:r>
              <a:rPr kumimoji="0" lang="en-US" sz="1800" b="1"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utilisation</a:t>
            </a: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 durable des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éléments nutritifs des plantes dans la production agricole, et en particulier </a:t>
            </a: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prévenir autant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que possible</a:t>
            </a: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 les pertes d'éléments nutritifs dans l'écosystème....</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nouveau paradigme dans la </a:t>
            </a: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fertilisation</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 </a:t>
            </a:r>
            <a:r>
              <a:rPr kumimoji="0" lang="en-US" sz="18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harmoniser le</a:t>
            </a: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niveau des cultures et des écosystèmes </a:t>
            </a:r>
          </a:p>
        </p:txBody>
      </p:sp>
      <p:sp>
        <p:nvSpPr>
          <p:cNvPr id="3" name="Rechthoek 2"/>
          <p:cNvSpPr/>
          <p:nvPr/>
        </p:nvSpPr>
        <p:spPr>
          <a:xfrm>
            <a:off x="244763" y="362727"/>
            <a:ext cx="7135091"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 loi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allemande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sur les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engrais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l'</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ordonnance sur les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engrais a été</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modifiée en 2017 pour satisfaire aux exigences de la directive sur les nitrates (1991).</a:t>
            </a:r>
          </a:p>
        </p:txBody>
      </p:sp>
    </p:spTree>
    <p:extLst>
      <p:ext uri="{BB962C8B-B14F-4D97-AF65-F5344CB8AC3E}">
        <p14:creationId xmlns:p14="http://schemas.microsoft.com/office/powerpoint/2010/main" val="34676610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565054"/>
            <a:ext cx="8903855"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La loi </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allemande </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sur les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engrais</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l'</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ordonnance sur les </a:t>
            </a:r>
            <a:r>
              <a:rPr kumimoji="0" lang="en-US"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engrais a été</a:t>
            </a:r>
            <a:r>
              <a:rPr kumimoji="0" lang="en-US" sz="2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modifiée en 2017 pour satisfaire aux exigences de la directive sur les nitrates (1991).</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nouveau paradigme dans la pratique de la </a:t>
            </a:r>
            <a:r>
              <a:rPr kumimoji="0" lang="en-US" sz="1800" b="0"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fertilisation</a:t>
            </a:r>
            <a:r>
              <a:rPr kumimoji="0" lang="en-US" sz="1800" b="0" i="0" u="none" strike="noStrike" kern="1200" cap="none" spc="0" normalizeH="0" baseline="0" noProof="0" dirty="0">
                <a:ln>
                  <a:noFill/>
                </a:ln>
                <a:solidFill>
                  <a:srgbClr val="0000FF"/>
                </a:solidFill>
                <a:effectLst/>
                <a:uLnTx/>
                <a:uFillTx/>
                <a:latin typeface="Arial" pitchFamily="34" charset="0"/>
                <a:ea typeface="+mn-ea"/>
                <a:cs typeface="Arial" pitchFamily="34" charset="0"/>
              </a:rPr>
              <a:t> : </a:t>
            </a:r>
            <a:r>
              <a:rPr kumimoji="0" lang="en-US" sz="18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harmoniser le</a:t>
            </a: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 niveau des cultures et des écosystèmes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 name="Rechteck 3"/>
          <p:cNvSpPr/>
          <p:nvPr/>
        </p:nvSpPr>
        <p:spPr>
          <a:xfrm>
            <a:off x="461818" y="2697887"/>
            <a:ext cx="8083788" cy="313932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L'Ordonnance sur la fertilisation </a:t>
            </a:r>
            <a:r>
              <a:rPr kumimoji="0" lang="en-US" sz="1800" b="0" i="0" u="sng" strike="noStrike" kern="1200" cap="none" spc="0" normalizeH="0" baseline="0" noProof="0" dirty="0">
                <a:ln>
                  <a:noFill/>
                </a:ln>
                <a:solidFill>
                  <a:prstClr val="black"/>
                </a:solidFill>
                <a:effectLst/>
                <a:uLnTx/>
                <a:uFillTx/>
                <a:latin typeface="Arial" pitchFamily="34" charset="0"/>
                <a:ea typeface="+mn-ea"/>
                <a:cs typeface="Arial" pitchFamily="34" charset="0"/>
              </a:rPr>
              <a:t>(2017) formule désormais en </a:t>
            </a:r>
            <a:r>
              <a:rPr kumimoji="0" lang="en-US" sz="18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§1 Champ d'application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 L'ordonnance réglemente</a:t>
            </a: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la pratique agricole de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Goog</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matière de</a:t>
            </a: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 fertilization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la </a:t>
            </a: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rPr>
              <a:t>réduction des pertes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pour l'écosystème...."</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Bonnes pratiques agricoles </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de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fertilisation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en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fonction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 </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de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l’utilisation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maximale des nutriments et faibles pertes</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 fertilisation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n'est autorisée qu'en cas de forte demande des cultures, faute de quoi il y aura des pertes </a:t>
            </a:r>
          </a:p>
          <a:p>
            <a:pPr marL="285750" marR="0" lvl="0" indent="-285750" algn="l" defTabSz="457200" rtl="0" eaLnBrk="1" fontAlgn="auto" latinLnBrk="0" hangingPunct="1">
              <a:lnSpc>
                <a:spcPct val="100000"/>
              </a:lnSpc>
              <a:spcBef>
                <a:spcPts val="0"/>
              </a:spcBef>
              <a:spcAft>
                <a:spcPts val="0"/>
              </a:spcAft>
              <a:buClrTx/>
              <a:buSzTx/>
              <a:buFont typeface="Wingdings"/>
              <a:buChar char="à"/>
              <a:tabLst/>
              <a:defRPr/>
            </a:pP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 fertilisation</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à des </a:t>
            </a:r>
            <a:r>
              <a:rPr kumimoji="0" lang="en-US"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moments précis de</a:t>
            </a:r>
            <a:r>
              <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pertes importantes est interdite</a:t>
            </a:r>
            <a:endParaRPr kumimoji="0" lang="en-US"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56672444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348091" y="353942"/>
            <a:ext cx="83534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de-DE" altLang="de-DE" sz="2400" b="1" i="0" u="none" strike="noStrike" kern="1200" cap="none" spc="0" normalizeH="0" baseline="0" noProof="0" dirty="0" err="1">
                <a:ln>
                  <a:noFill/>
                </a:ln>
                <a:solidFill>
                  <a:prstClr val="black"/>
                </a:solidFill>
                <a:effectLst/>
                <a:uLnTx/>
                <a:uFillTx/>
                <a:latin typeface="Arial" charset="0"/>
                <a:ea typeface="+mn-ea"/>
                <a:cs typeface="+mn-cs"/>
              </a:rPr>
              <a:t>Ordonnance sur les</a:t>
            </a:r>
            <a:r>
              <a:rPr kumimoji="0" lang="de-DE" altLang="de-DE" sz="2400" b="1" i="0" u="none" strike="noStrike" kern="1200" cap="none" spc="0" normalizeH="0" baseline="0" noProof="0" dirty="0">
                <a:ln>
                  <a:noFill/>
                </a:ln>
                <a:solidFill>
                  <a:prstClr val="black"/>
                </a:solidFill>
                <a:effectLst/>
                <a:uLnTx/>
                <a:uFillTx/>
                <a:latin typeface="Arial" charset="0"/>
                <a:ea typeface="+mn-ea"/>
                <a:cs typeface="+mn-cs"/>
              </a:rPr>
              <a:t> engrais (2017) - </a:t>
            </a:r>
            <a:r>
              <a:rPr kumimoji="0" lang="de-DE" altLang="de-DE" sz="2400" b="1" i="0" u="none" strike="noStrike" kern="1200" cap="none" spc="0" normalizeH="0" baseline="0" noProof="0" dirty="0" err="1">
                <a:ln>
                  <a:noFill/>
                </a:ln>
                <a:solidFill>
                  <a:prstClr val="black"/>
                </a:solidFill>
                <a:effectLst/>
                <a:uLnTx/>
                <a:uFillTx/>
                <a:latin typeface="Arial" charset="0"/>
                <a:ea typeface="+mn-ea"/>
                <a:cs typeface="+mn-cs"/>
              </a:rPr>
              <a:t>Généralités</a:t>
            </a:r>
            <a:endParaRPr kumimoji="0" lang="de-DE" altLang="de-DE"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Rectangle 3"/>
          <p:cNvSpPr>
            <a:spLocks noChangeArrowheads="1"/>
          </p:cNvSpPr>
          <p:nvPr/>
        </p:nvSpPr>
        <p:spPr bwMode="auto">
          <a:xfrm>
            <a:off x="241914" y="1012381"/>
            <a:ext cx="9144000" cy="59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000">
                <a:solidFill>
                  <a:srgbClr val="003C68"/>
                </a:solidFill>
                <a:latin typeface="Arial" charset="0"/>
              </a:defRPr>
            </a:lvl1pPr>
            <a:lvl2pPr marL="742950" indent="-285750" eaLnBrk="0" hangingPunct="0">
              <a:spcBef>
                <a:spcPct val="20000"/>
              </a:spcBef>
              <a:buChar char="–"/>
              <a:defRPr>
                <a:solidFill>
                  <a:srgbClr val="003C68"/>
                </a:solidFill>
                <a:latin typeface="Arial" charset="0"/>
              </a:defRPr>
            </a:lvl2pPr>
            <a:lvl3pPr marL="1143000" indent="-228600" eaLnBrk="0" hangingPunct="0">
              <a:spcBef>
                <a:spcPct val="20000"/>
              </a:spcBef>
              <a:buChar char="•"/>
              <a:defRPr sz="1600">
                <a:solidFill>
                  <a:srgbClr val="003C68"/>
                </a:solidFill>
                <a:latin typeface="Arial" charset="0"/>
              </a:defRPr>
            </a:lvl3pPr>
            <a:lvl4pPr marL="1600200" indent="-228600" eaLnBrk="0" hangingPunct="0">
              <a:spcBef>
                <a:spcPct val="20000"/>
              </a:spcBef>
              <a:buChar char="–"/>
              <a:defRPr sz="1400">
                <a:solidFill>
                  <a:srgbClr val="003C68"/>
                </a:solidFill>
                <a:latin typeface="Arial" charset="0"/>
              </a:defRPr>
            </a:lvl4pPr>
            <a:lvl5pPr marL="2057400" indent="-228600" eaLnBrk="0" hangingPunct="0">
              <a:spcBef>
                <a:spcPct val="20000"/>
              </a:spcBef>
              <a:buChar char="»"/>
              <a:defRPr sz="1400">
                <a:solidFill>
                  <a:srgbClr val="003C68"/>
                </a:solidFill>
                <a:latin typeface="Arial" charset="0"/>
              </a:defRPr>
            </a:lvl5pPr>
            <a:lvl6pPr marL="2514600" indent="-228600" eaLnBrk="0" fontAlgn="base" hangingPunct="0">
              <a:spcBef>
                <a:spcPct val="20000"/>
              </a:spcBef>
              <a:spcAft>
                <a:spcPct val="0"/>
              </a:spcAft>
              <a:buChar char="»"/>
              <a:defRPr sz="1400">
                <a:solidFill>
                  <a:srgbClr val="003C68"/>
                </a:solidFill>
                <a:latin typeface="Arial" charset="0"/>
              </a:defRPr>
            </a:lvl6pPr>
            <a:lvl7pPr marL="2971800" indent="-228600" eaLnBrk="0" fontAlgn="base" hangingPunct="0">
              <a:spcBef>
                <a:spcPct val="20000"/>
              </a:spcBef>
              <a:spcAft>
                <a:spcPct val="0"/>
              </a:spcAft>
              <a:buChar char="»"/>
              <a:defRPr sz="1400">
                <a:solidFill>
                  <a:srgbClr val="003C68"/>
                </a:solidFill>
                <a:latin typeface="Arial" charset="0"/>
              </a:defRPr>
            </a:lvl7pPr>
            <a:lvl8pPr marL="3429000" indent="-228600" eaLnBrk="0" fontAlgn="base" hangingPunct="0">
              <a:spcBef>
                <a:spcPct val="20000"/>
              </a:spcBef>
              <a:spcAft>
                <a:spcPct val="0"/>
              </a:spcAft>
              <a:buChar char="»"/>
              <a:defRPr sz="1400">
                <a:solidFill>
                  <a:srgbClr val="003C68"/>
                </a:solidFill>
                <a:latin typeface="Arial" charset="0"/>
              </a:defRPr>
            </a:lvl8pPr>
            <a:lvl9pPr marL="3886200" indent="-228600" eaLnBrk="0" fontAlgn="base" hangingPunct="0">
              <a:spcBef>
                <a:spcPct val="20000"/>
              </a:spcBef>
              <a:spcAft>
                <a:spcPct val="0"/>
              </a:spcAft>
              <a:buChar char="»"/>
              <a:defRPr sz="1400">
                <a:solidFill>
                  <a:srgbClr val="003C68"/>
                </a:solidFill>
                <a:latin typeface="Arial" charset="0"/>
              </a:defRPr>
            </a:lvl9pPr>
          </a:lstStyle>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Détermination de la demande en nutriments requise pour l'azote et le phosphore</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L'analyse du sol n'est pas nécessairement nécessaire (seulement conseillée) mais au moins des valeurs officielles pour chaque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année</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sont</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nécessaires</a:t>
            </a:r>
            <a:endParaRPr kumimoji="0" lang="en-US" altLang="de-DE" sz="14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La teneur en éléments nutritifs des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engrais</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organiques</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de la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ferme</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n'est pas forcément nécessaire (valeurs indicatives ok)</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Fertilisation</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organique : 170 kg N ha</a:t>
            </a:r>
            <a:r>
              <a:rPr kumimoji="0" lang="en-US" altLang="de-DE" sz="1400" b="0" i="0" u="none" strike="noStrike" kern="1200" cap="none" spc="0" normalizeH="0" baseline="30000" noProof="0" dirty="0">
                <a:ln>
                  <a:noFill/>
                </a:ln>
                <a:solidFill>
                  <a:prstClr val="black"/>
                </a:solidFill>
                <a:effectLst/>
                <a:uLnTx/>
                <a:uFillTx/>
                <a:latin typeface="Arial" charset="0"/>
                <a:ea typeface="+mn-ea"/>
                <a:cs typeface="+mn-cs"/>
              </a:rPr>
              <a:t>-1</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max.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su</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r la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superficie</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totale de la ferme, un seul champ peut recevoir plus) </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Interdiction générale de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fertilisation</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avec des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engrais</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organiques liquides pendant la période du 01.11.-31.janv.</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Fumier de ferme : 15. Dec - 15. Jan.</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Capacité de stockage d'</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engrais</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organiques de 6 mois</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Dans les techniques d'application en prairie à faible émission (par ex.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Épandage</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en</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surface, injection) requises à partir de l'année 2025.</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Distances adaptées aux masses d'eau de surface,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nouvelles</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instructions pour les sols gelés, humides et enneigés et fertilisation après récolte des céréales en automne</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de-DE" altLang="de-DE" sz="1400" b="0" i="0" u="none" strike="noStrike" kern="1200" cap="none" spc="0" normalizeH="0" baseline="0" noProof="0" dirty="0" err="1">
                <a:ln>
                  <a:noFill/>
                </a:ln>
                <a:solidFill>
                  <a:prstClr val="black"/>
                </a:solidFill>
                <a:effectLst/>
                <a:uLnTx/>
                <a:uFillTx/>
                <a:latin typeface="Arial" charset="0"/>
                <a:ea typeface="+mn-ea"/>
                <a:cs typeface="+mn-cs"/>
              </a:rPr>
              <a:t> Bilan</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N </a:t>
            </a:r>
            <a:r>
              <a:rPr kumimoji="0" lang="de-DE" altLang="de-DE" sz="1400" b="0" i="0" u="none" strike="noStrike" kern="1200" cap="none" spc="0" normalizeH="0" baseline="0" noProof="0" dirty="0" err="1">
                <a:ln>
                  <a:noFill/>
                </a:ln>
                <a:solidFill>
                  <a:prstClr val="black"/>
                </a:solidFill>
                <a:effectLst/>
                <a:uLnTx/>
                <a:uFillTx/>
                <a:latin typeface="Arial" charset="0"/>
                <a:ea typeface="+mn-ea"/>
                <a:cs typeface="+mn-cs"/>
              </a:rPr>
              <a:t>jusqu'en</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2020 : 60 kg N ha</a:t>
            </a:r>
            <a:r>
              <a:rPr kumimoji="0" lang="de-DE" altLang="de-DE" sz="1400" b="0" i="0" u="none" strike="noStrike" kern="1200" cap="none" spc="0" normalizeH="0" baseline="30000" noProof="0" dirty="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puis</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50 kg N ha</a:t>
            </a:r>
            <a:r>
              <a:rPr kumimoji="0" lang="de-DE" altLang="de-DE" sz="1400" b="0" i="0" u="none" strike="noStrike" kern="1200" cap="none" spc="0" normalizeH="0" baseline="30000" noProof="0" dirty="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(P : 20 et 10 kg P ha</a:t>
            </a:r>
            <a:r>
              <a:rPr kumimoji="0" lang="de-DE" altLang="de-DE" sz="1400" b="0" i="0" u="none" strike="noStrike" kern="1200" cap="none" spc="0" normalizeH="0" baseline="30000" noProof="0" dirty="0">
                <a:ln>
                  <a:noFill/>
                </a:ln>
                <a:solidFill>
                  <a:prstClr val="black"/>
                </a:solidFill>
                <a:effectLst/>
                <a:uLnTx/>
                <a:uFillTx/>
                <a:latin typeface="Arial" charset="0"/>
                <a:ea typeface="+mn-ea"/>
                <a:cs typeface="+mn-cs"/>
              </a:rPr>
              <a:t>-1</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de-DE" altLang="de-DE" sz="1400" b="0" i="0" u="none" strike="noStrike" kern="1200" cap="none" spc="0" normalizeH="0" baseline="0" noProof="0" dirty="0" err="1">
                <a:ln>
                  <a:noFill/>
                </a:ln>
                <a:solidFill>
                  <a:prstClr val="black"/>
                </a:solidFill>
                <a:effectLst/>
                <a:uLnTx/>
                <a:uFillTx/>
                <a:latin typeface="Arial" charset="0"/>
                <a:ea typeface="+mn-ea"/>
                <a:cs typeface="+mn-cs"/>
              </a:rPr>
              <a:t>respectivement</a:t>
            </a:r>
            <a:r>
              <a:rPr kumimoji="0" lang="de-DE" altLang="de-DE" sz="1400" b="0" i="0" u="none" strike="noStrike" kern="1200" cap="none" spc="0" normalizeH="0" baseline="0" noProof="0" dirty="0">
                <a:ln>
                  <a:noFill/>
                </a:ln>
                <a:solidFill>
                  <a:prstClr val="black"/>
                </a:solidFill>
                <a:effectLst/>
                <a:uLnTx/>
                <a:uFillTx/>
                <a:latin typeface="Arial" charset="0"/>
                <a:ea typeface="+mn-ea"/>
                <a:cs typeface="+mn-cs"/>
              </a:rPr>
              <a:t>) </a:t>
            </a:r>
            <a:endParaRPr kumimoji="0" lang="en-US" altLang="de-DE" sz="1400" b="0" i="0" u="none" strike="noStrike" kern="1200" cap="none" spc="0" normalizeH="0" baseline="0" noProof="0" dirty="0">
              <a:ln>
                <a:noFill/>
              </a:ln>
              <a:solidFill>
                <a:prstClr val="black"/>
              </a:solidFill>
              <a:effectLst/>
              <a:uLnTx/>
              <a:uFillTx/>
              <a:latin typeface="Arial" charset="0"/>
              <a:ea typeface="+mn-ea"/>
              <a:cs typeface="+mn-cs"/>
            </a:endParaRP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Valeurs de la</a:t>
            </a:r>
            <a:r>
              <a:rPr kumimoji="0" lang="en-US" altLang="de-DE" sz="1400" b="1" i="0" u="none" strike="noStrike" kern="1200" cap="none" spc="0" normalizeH="0" baseline="0" noProof="0" dirty="0">
                <a:ln>
                  <a:noFill/>
                </a:ln>
                <a:solidFill>
                  <a:prstClr val="black"/>
                </a:solidFill>
                <a:effectLst/>
                <a:uLnTx/>
                <a:uFillTx/>
                <a:latin typeface="Arial" charset="0"/>
                <a:ea typeface="+mn-ea"/>
                <a:cs typeface="+mn-cs"/>
              </a:rPr>
              <a:t> demande d'azote </a:t>
            </a:r>
            <a:r>
              <a:rPr kumimoji="0" lang="en-US" altLang="de-DE" sz="1400" b="1" i="0" u="none" strike="noStrike" kern="1200" cap="none" spc="0" normalizeH="0" baseline="0" noProof="0" dirty="0" err="1">
                <a:ln>
                  <a:noFill/>
                </a:ln>
                <a:solidFill>
                  <a:prstClr val="black"/>
                </a:solidFill>
                <a:effectLst/>
                <a:uLnTx/>
                <a:uFillTx/>
                <a:latin typeface="Arial" charset="0"/>
                <a:ea typeface="+mn-ea"/>
                <a:cs typeface="+mn-cs"/>
              </a:rPr>
              <a:t>indiquée</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pour les cultures en fonction du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rendement</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(comment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mesurer</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400" b="0" i="0" u="none" strike="noStrike" kern="1200" cap="none" spc="0" normalizeH="0" baseline="0" noProof="0" dirty="0" err="1">
                <a:ln>
                  <a:noFill/>
                </a:ln>
                <a:solidFill>
                  <a:prstClr val="black"/>
                </a:solidFill>
                <a:effectLst/>
                <a:uLnTx/>
                <a:uFillTx/>
                <a:latin typeface="Arial" charset="0"/>
                <a:ea typeface="+mn-ea"/>
                <a:cs typeface="+mn-cs"/>
              </a:rPr>
              <a:t>en</a:t>
            </a:r>
            <a:r>
              <a:rPr kumimoji="0" lang="en-US" altLang="de-DE" sz="1400" b="0" i="0" u="none" strike="noStrike" kern="1200" cap="none" spc="0" normalizeH="0" baseline="0" noProof="0" dirty="0">
                <a:ln>
                  <a:noFill/>
                </a:ln>
                <a:solidFill>
                  <a:prstClr val="black"/>
                </a:solidFill>
                <a:effectLst/>
                <a:uLnTx/>
                <a:uFillTx/>
                <a:latin typeface="Arial" charset="0"/>
                <a:ea typeface="+mn-ea"/>
                <a:cs typeface="+mn-cs"/>
              </a:rPr>
              <a:t> prairie ?)</a:t>
            </a:r>
          </a:p>
          <a:p>
            <a:pPr marL="285750" marR="0" lvl="0"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1" i="0" u="none" strike="noStrike" kern="1200" cap="none" spc="0" normalizeH="0" baseline="0" noProof="0" dirty="0">
                <a:ln>
                  <a:noFill/>
                </a:ln>
                <a:solidFill>
                  <a:prstClr val="black"/>
                </a:solidFill>
                <a:effectLst/>
                <a:uLnTx/>
                <a:uFillTx/>
                <a:latin typeface="Arial" charset="0"/>
                <a:ea typeface="+mn-ea"/>
                <a:cs typeface="+mn-cs"/>
              </a:rPr>
              <a:t>Pâturages</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 n demande de p</a:t>
            </a: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.ex.</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245 kg N ha</a:t>
            </a:r>
            <a:r>
              <a:rPr kumimoji="0" lang="en-US" altLang="de-DE" sz="1200" b="0" i="0" u="none" strike="noStrike" kern="1200" cap="none" spc="0" normalizeH="0" baseline="30000" noProof="0" dirty="0">
                <a:ln>
                  <a:noFill/>
                </a:ln>
                <a:solidFill>
                  <a:prstClr val="black"/>
                </a:solidFill>
                <a:effectLst/>
                <a:uLnTx/>
                <a:uFillTx/>
                <a:latin typeface="Arial" charset="0"/>
                <a:ea typeface="+mn-ea"/>
                <a:cs typeface="+mn-cs"/>
              </a:rPr>
              <a:t>-1</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pour un </a:t>
            </a: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système</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à 4 coupes :</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Fourniture</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de la fertilisation organique de l'année précédente (10% de l'azote organique total appliqué)</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apport</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d’azote</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du sol en fonction de la teneur en humus (p. ex</a:t>
            </a: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&lt; 8 % d'humus = 10 kg N ha-1)</a:t>
            </a:r>
          </a:p>
          <a:p>
            <a:pPr marL="10287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apport</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d’azote</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par légumineuses (par</a:t>
            </a:r>
            <a:r>
              <a:rPr kumimoji="0" lang="en-US" altLang="de-DE" sz="1200" b="0" i="0" u="none" strike="noStrike" kern="1200" cap="none" spc="0" normalizeH="0" baseline="0" noProof="0" dirty="0" err="1">
                <a:ln>
                  <a:noFill/>
                </a:ln>
                <a:solidFill>
                  <a:prstClr val="black"/>
                </a:solidFill>
                <a:effectLst/>
                <a:uLnTx/>
                <a:uFillTx/>
                <a:latin typeface="Arial" charset="0"/>
                <a:ea typeface="+mn-ea"/>
                <a:cs typeface="+mn-cs"/>
              </a:rPr>
              <a:t> ex.</a:t>
            </a:r>
            <a:r>
              <a:rPr kumimoji="0" lang="en-US" altLang="de-DE" sz="1200" b="0" i="0" u="none" strike="noStrike" kern="1200" cap="none" spc="0" normalizeH="0" baseline="0" noProof="0" dirty="0">
                <a:ln>
                  <a:noFill/>
                </a:ln>
                <a:solidFill>
                  <a:prstClr val="black"/>
                </a:solidFill>
                <a:effectLst/>
                <a:uLnTx/>
                <a:uFillTx/>
                <a:latin typeface="Arial" charset="0"/>
                <a:ea typeface="+mn-ea"/>
                <a:cs typeface="+mn-cs"/>
              </a:rPr>
              <a:t> 10% de légumineuses = 20 kg N ha-1 an-1) </a:t>
            </a:r>
          </a:p>
        </p:txBody>
      </p:sp>
    </p:spTree>
    <p:extLst>
      <p:ext uri="{BB962C8B-B14F-4D97-AF65-F5344CB8AC3E}">
        <p14:creationId xmlns:p14="http://schemas.microsoft.com/office/powerpoint/2010/main" val="269867580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107504" y="1412776"/>
            <a:ext cx="8712968" cy="3139321"/>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une utilisation plus élevée de l'</a:t>
            </a:r>
            <a:r>
              <a:rPr kumimoji="0" lang="de-DE" sz="2400" b="1"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azote est </a:t>
            </a:r>
            <a:r>
              <a:rPr kumimoji="0" lang="de-DE"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nécessaire </a:t>
            </a: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pas d'application de lisier après la dernière coupe de l'année</a:t>
            </a:r>
          </a:p>
          <a:p>
            <a:pPr marL="742950" marR="0" lvl="1"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(uniquement des techniques d'application et des </a:t>
            </a:r>
            <a:r>
              <a:rPr kumimoji="0" lang="en-US"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périodes</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en-US"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adaptées</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pour augmenter </a:t>
            </a:r>
            <a:r>
              <a:rPr kumimoji="0" lang="en-US" sz="2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l'utilisation</a:t>
            </a:r>
            <a:r>
              <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des nutriments) </a:t>
            </a:r>
            <a:endParaRPr kumimoji="0" lang="en-US" sz="24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Rechthoek 1"/>
          <p:cNvSpPr/>
          <p:nvPr/>
        </p:nvSpPr>
        <p:spPr>
          <a:xfrm>
            <a:off x="346362" y="454999"/>
            <a:ext cx="6719455" cy="461665"/>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Conséquences pour la fertilisation des prairies</a:t>
            </a:r>
            <a:endPar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2621916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p:cNvGrpSpPr/>
          <p:nvPr/>
        </p:nvGrpSpPr>
        <p:grpSpPr>
          <a:xfrm>
            <a:off x="-35497" y="1821586"/>
            <a:ext cx="9144000" cy="4601493"/>
            <a:chOff x="8384" y="1395638"/>
            <a:chExt cx="9144000" cy="4601493"/>
          </a:xfrm>
        </p:grpSpPr>
        <p:graphicFrame>
          <p:nvGraphicFramePr>
            <p:cNvPr id="11" name="Diagramm 10"/>
            <p:cNvGraphicFramePr>
              <a:graphicFrameLocks/>
            </p:cNvGraphicFramePr>
            <p:nvPr>
              <p:extLst/>
            </p:nvPr>
          </p:nvGraphicFramePr>
          <p:xfrm>
            <a:off x="8384" y="1395638"/>
            <a:ext cx="9144000" cy="460149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feld 2"/>
            <p:cNvSpPr txBox="1"/>
            <p:nvPr/>
          </p:nvSpPr>
          <p:spPr>
            <a:xfrm>
              <a:off x="1403648" y="4901359"/>
              <a:ext cx="7488832"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10 m³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lisier</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 m³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lisier</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automne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0 m³                      0 m³</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a:off x="1403648" y="5189300"/>
              <a:ext cx="7704855"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automne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printemps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seulement</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printemps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p>
          </p:txBody>
        </p:sp>
      </p:grpSp>
      <p:sp>
        <p:nvSpPr>
          <p:cNvPr id="8" name="Titel 3"/>
          <p:cNvSpPr txBox="1">
            <a:spLocks/>
          </p:cNvSpPr>
          <p:nvPr/>
        </p:nvSpPr>
        <p:spPr>
          <a:xfrm>
            <a:off x="8384" y="440013"/>
            <a:ext cx="7916416" cy="6270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rPr>
              <a:t>Rendement en azote </a:t>
            </a:r>
            <a:r>
              <a:rPr kumimoji="0" lang="en-US" sz="2400" b="1" i="0" u="sng" strike="noStrike" kern="1200" cap="none" spc="0" normalizeH="0" baseline="0" noProof="0" dirty="0">
                <a:ln>
                  <a:noFill/>
                </a:ln>
                <a:solidFill>
                  <a:prstClr val="black"/>
                </a:solidFill>
                <a:effectLst/>
                <a:uLnTx/>
                <a:uFillTx/>
                <a:latin typeface="Arial" pitchFamily="34" charset="0"/>
                <a:ea typeface="+mj-ea"/>
                <a:cs typeface="Arial" pitchFamily="34" charset="0"/>
              </a:rPr>
              <a:t>des prairies du</a:t>
            </a:r>
            <a:r>
              <a:rPr kumimoji="0" lang="en-US"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rPr>
              <a:t> nord de l'Allemagne, avec ou sans épandage supplémentaire de lisier d'automne sur un sol sablonneux (moyenne 2004-2006)</a:t>
            </a:r>
          </a:p>
        </p:txBody>
      </p:sp>
      <p:sp>
        <p:nvSpPr>
          <p:cNvPr id="6" name="Line 9"/>
          <p:cNvSpPr>
            <a:spLocks noChangeShapeType="1"/>
          </p:cNvSpPr>
          <p:nvPr/>
        </p:nvSpPr>
        <p:spPr bwMode="auto">
          <a:xfrm>
            <a:off x="8384" y="1549184"/>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5850718" y="6543840"/>
            <a:ext cx="2378882"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(Lausen &amp; Biernat, 2017)</a:t>
            </a:r>
          </a:p>
        </p:txBody>
      </p:sp>
      <p:sp>
        <p:nvSpPr>
          <p:cNvPr id="4" name="Textfeld 3"/>
          <p:cNvSpPr txBox="1"/>
          <p:nvPr/>
        </p:nvSpPr>
        <p:spPr>
          <a:xfrm>
            <a:off x="1259632" y="3501008"/>
            <a:ext cx="416814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Δ</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prévu</a:t>
            </a:r>
            <a:r>
              <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20 - 40 kg N/ha (50 %)</a:t>
            </a:r>
          </a:p>
        </p:txBody>
      </p:sp>
      <p:sp>
        <p:nvSpPr>
          <p:cNvPr id="13" name="Textfeld 12"/>
          <p:cNvSpPr txBox="1"/>
          <p:nvPr/>
        </p:nvSpPr>
        <p:spPr>
          <a:xfrm>
            <a:off x="1835696" y="1795558"/>
            <a:ext cx="36724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0,7 </a:t>
            </a:r>
            <a:r>
              <a:rPr kumimoji="0" lang="de-DE" sz="1800" b="1" i="0" u="none" strike="noStrike" kern="1200" cap="none" spc="0" normalizeH="0" baseline="0" noProof="0" dirty="0" err="1">
                <a:ln>
                  <a:noFill/>
                </a:ln>
                <a:solidFill>
                  <a:prstClr val="black"/>
                </a:solidFill>
                <a:effectLst/>
                <a:uLnTx/>
                <a:uFillTx/>
                <a:latin typeface="Calibri"/>
                <a:ea typeface="+mn-ea"/>
                <a:cs typeface="+mn-cs"/>
              </a:rPr>
              <a:t>ou</a:t>
            </a:r>
            <a:r>
              <a:rPr kumimoji="0" lang="de-DE" sz="1800" b="1" i="0" u="none" strike="noStrike" kern="1200" cap="none" spc="0" normalizeH="0" baseline="0" noProof="0" dirty="0">
                <a:ln>
                  <a:noFill/>
                </a:ln>
                <a:solidFill>
                  <a:prstClr val="black"/>
                </a:solidFill>
                <a:effectLst/>
                <a:uLnTx/>
                <a:uFillTx/>
                <a:latin typeface="Calibri"/>
                <a:ea typeface="+mn-ea"/>
                <a:cs typeface="+mn-cs"/>
              </a:rPr>
              <a:t> 0,6 kg N/kg N </a:t>
            </a:r>
            <a:r>
              <a:rPr kumimoji="0" lang="de-DE" sz="1800" b="1" i="0" u="none" strike="noStrike" kern="1200" cap="none" spc="0" normalizeH="0" baseline="0" noProof="0" dirty="0" err="1">
                <a:ln>
                  <a:noFill/>
                </a:ln>
                <a:solidFill>
                  <a:prstClr val="black"/>
                </a:solidFill>
                <a:effectLst/>
                <a:uLnTx/>
                <a:uFillTx/>
                <a:latin typeface="Calibri"/>
                <a:ea typeface="+mn-ea"/>
                <a:cs typeface="+mn-cs"/>
              </a:rPr>
              <a:t>apporté</a:t>
            </a:r>
            <a:endParaRPr kumimoji="0" lang="de-DE"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feld 13"/>
          <p:cNvSpPr txBox="1"/>
          <p:nvPr/>
        </p:nvSpPr>
        <p:spPr>
          <a:xfrm>
            <a:off x="6228611" y="1994098"/>
            <a:ext cx="230137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Calibri"/>
                <a:ea typeface="+mn-ea"/>
                <a:cs typeface="+mn-cs"/>
              </a:rPr>
              <a:t>0,8 kg N/kg N </a:t>
            </a:r>
            <a:r>
              <a:rPr kumimoji="0" lang="de-DE" sz="1800" b="1" i="0" u="none" strike="noStrike" kern="1200" cap="none" spc="0" normalizeH="0" baseline="0" noProof="0" dirty="0" err="1">
                <a:ln>
                  <a:noFill/>
                </a:ln>
                <a:solidFill>
                  <a:prstClr val="black"/>
                </a:solidFill>
                <a:effectLst/>
                <a:uLnTx/>
                <a:uFillTx/>
                <a:latin typeface="Calibri"/>
                <a:ea typeface="+mn-ea"/>
                <a:cs typeface="+mn-cs"/>
              </a:rPr>
              <a:t>apporté</a:t>
            </a:r>
            <a:endParaRPr kumimoji="0" lang="de-DE"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9437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58375"/>
            <a:ext cx="6729720" cy="865922"/>
          </a:xfrm>
        </p:spPr>
        <p:txBody>
          <a:bodyPr/>
          <a:lstStyle/>
          <a:p>
            <a:r>
              <a:rPr lang="en-US" sz="2400" dirty="0">
                <a:solidFill>
                  <a:schemeClr val="tx1"/>
                </a:solidFill>
                <a:latin typeface="+mn-lt"/>
              </a:rPr>
              <a:t>Superficie des prairies semi-naturelles et des pâturages temporaires en Suède, </a:t>
            </a:r>
            <a:r>
              <a:rPr lang="en-US" sz="2400" dirty="0" smtClean="0">
                <a:solidFill>
                  <a:schemeClr val="tx1"/>
                </a:solidFill>
                <a:latin typeface="+mn-lt"/>
              </a:rPr>
              <a:t>2017 (</a:t>
            </a:r>
            <a:r>
              <a:rPr lang="en-US" sz="2400" dirty="0">
                <a:solidFill>
                  <a:schemeClr val="tx1"/>
                </a:solidFill>
                <a:latin typeface="+mn-lt"/>
              </a:rPr>
              <a:t>ha)</a:t>
            </a:r>
          </a:p>
        </p:txBody>
      </p:sp>
      <p:pic>
        <p:nvPicPr>
          <p:cNvPr id="2050" name="Diagram 1"/>
          <p:cNvPicPr>
            <a:picLocks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6268" y="1337220"/>
            <a:ext cx="6952703" cy="48208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4972051" y="6274677"/>
            <a:ext cx="4035766" cy="33855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t>
            </a:r>
            <a:r>
              <a:rPr lang="en-US" sz="1600" dirty="0" err="1" smtClean="0">
                <a:solidFill>
                  <a:prstClr val="black"/>
                </a:solidFill>
                <a:latin typeface="Calibri"/>
              </a:rPr>
              <a:t>Ministère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600" b="0" i="0" u="none" strike="noStrike" kern="1200" cap="none" spc="0" normalizeH="0" baseline="0" noProof="0" dirty="0">
                <a:ln>
                  <a:noFill/>
                </a:ln>
                <a:solidFill>
                  <a:prstClr val="black"/>
                </a:solidFill>
                <a:effectLst/>
                <a:uLnTx/>
                <a:uFillTx/>
                <a:latin typeface="Calibri"/>
                <a:ea typeface="+mn-ea"/>
                <a:cs typeface="+mn-cs"/>
              </a:rPr>
              <a:t>de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l'agriculture</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smtClean="0">
                <a:ln>
                  <a:noFill/>
                </a:ln>
                <a:solidFill>
                  <a:prstClr val="black"/>
                </a:solidFill>
                <a:effectLst/>
                <a:uLnTx/>
                <a:uFillTx/>
                <a:latin typeface="Calibri"/>
                <a:ea typeface="+mn-ea"/>
                <a:cs typeface="+mn-cs"/>
              </a:rPr>
              <a:t>suèdois</a:t>
            </a: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 2017)</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ZoneTexte 2"/>
          <p:cNvSpPr txBox="1"/>
          <p:nvPr/>
        </p:nvSpPr>
        <p:spPr>
          <a:xfrm>
            <a:off x="1790700" y="5246434"/>
            <a:ext cx="1304925" cy="369332"/>
          </a:xfrm>
          <a:prstGeom prst="rect">
            <a:avLst/>
          </a:prstGeom>
          <a:solidFill>
            <a:schemeClr val="bg1"/>
          </a:solidFill>
        </p:spPr>
        <p:txBody>
          <a:bodyPr wrap="square" rtlCol="0">
            <a:spAutoFit/>
          </a:bodyPr>
          <a:lstStyle/>
          <a:p>
            <a:r>
              <a:rPr lang="fr-FR" dirty="0" smtClean="0"/>
              <a:t>Sud</a:t>
            </a:r>
            <a:endParaRPr lang="fr-FR" dirty="0"/>
          </a:p>
        </p:txBody>
      </p:sp>
      <p:sp>
        <p:nvSpPr>
          <p:cNvPr id="6" name="ZoneTexte 5"/>
          <p:cNvSpPr txBox="1"/>
          <p:nvPr/>
        </p:nvSpPr>
        <p:spPr>
          <a:xfrm>
            <a:off x="3181350" y="5246434"/>
            <a:ext cx="1343025" cy="369332"/>
          </a:xfrm>
          <a:prstGeom prst="rect">
            <a:avLst/>
          </a:prstGeom>
          <a:solidFill>
            <a:schemeClr val="bg1"/>
          </a:solidFill>
        </p:spPr>
        <p:txBody>
          <a:bodyPr wrap="square" rtlCol="0">
            <a:spAutoFit/>
          </a:bodyPr>
          <a:lstStyle/>
          <a:p>
            <a:r>
              <a:rPr lang="fr-FR" dirty="0" smtClean="0"/>
              <a:t>Centre</a:t>
            </a:r>
            <a:endParaRPr lang="fr-FR" dirty="0"/>
          </a:p>
        </p:txBody>
      </p:sp>
      <p:sp>
        <p:nvSpPr>
          <p:cNvPr id="7" name="ZoneTexte 6"/>
          <p:cNvSpPr txBox="1"/>
          <p:nvPr/>
        </p:nvSpPr>
        <p:spPr>
          <a:xfrm>
            <a:off x="4524375" y="5240893"/>
            <a:ext cx="1504950" cy="369332"/>
          </a:xfrm>
          <a:prstGeom prst="rect">
            <a:avLst/>
          </a:prstGeom>
          <a:solidFill>
            <a:schemeClr val="bg1"/>
          </a:solidFill>
        </p:spPr>
        <p:txBody>
          <a:bodyPr wrap="square" rtlCol="0">
            <a:spAutoFit/>
          </a:bodyPr>
          <a:lstStyle/>
          <a:p>
            <a:r>
              <a:rPr lang="fr-FR" dirty="0" smtClean="0"/>
              <a:t>Nord</a:t>
            </a:r>
            <a:endParaRPr lang="fr-FR" dirty="0"/>
          </a:p>
        </p:txBody>
      </p:sp>
      <p:sp>
        <p:nvSpPr>
          <p:cNvPr id="8" name="ZoneTexte 7"/>
          <p:cNvSpPr txBox="1"/>
          <p:nvPr/>
        </p:nvSpPr>
        <p:spPr>
          <a:xfrm>
            <a:off x="1611704" y="5684832"/>
            <a:ext cx="2522146" cy="276999"/>
          </a:xfrm>
          <a:prstGeom prst="rect">
            <a:avLst/>
          </a:prstGeom>
          <a:solidFill>
            <a:schemeClr val="bg1"/>
          </a:solidFill>
        </p:spPr>
        <p:txBody>
          <a:bodyPr wrap="square" rtlCol="0">
            <a:spAutoFit/>
          </a:bodyPr>
          <a:lstStyle/>
          <a:p>
            <a:r>
              <a:rPr lang="fr-FR" sz="1200" dirty="0" smtClean="0"/>
              <a:t>Prairies temporaires pâturées, ha</a:t>
            </a:r>
            <a:endParaRPr lang="fr-FR" sz="1200" dirty="0"/>
          </a:p>
        </p:txBody>
      </p:sp>
      <p:sp>
        <p:nvSpPr>
          <p:cNvPr id="9" name="ZoneTexte 8"/>
          <p:cNvSpPr txBox="1"/>
          <p:nvPr/>
        </p:nvSpPr>
        <p:spPr>
          <a:xfrm>
            <a:off x="4501125" y="5686216"/>
            <a:ext cx="2522146" cy="276999"/>
          </a:xfrm>
          <a:prstGeom prst="rect">
            <a:avLst/>
          </a:prstGeom>
          <a:solidFill>
            <a:schemeClr val="bg1"/>
          </a:solidFill>
        </p:spPr>
        <p:txBody>
          <a:bodyPr wrap="square" rtlCol="0">
            <a:spAutoFit/>
          </a:bodyPr>
          <a:lstStyle/>
          <a:p>
            <a:r>
              <a:rPr lang="fr-FR" sz="1200" dirty="0" smtClean="0"/>
              <a:t>Prairies semi-naturelles, ha</a:t>
            </a:r>
            <a:endParaRPr lang="fr-FR" sz="1200" dirty="0"/>
          </a:p>
        </p:txBody>
      </p:sp>
    </p:spTree>
    <p:extLst>
      <p:ext uri="{BB962C8B-B14F-4D97-AF65-F5344CB8AC3E}">
        <p14:creationId xmlns:p14="http://schemas.microsoft.com/office/powerpoint/2010/main" val="110503760"/>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4763" y="5676056"/>
            <a:ext cx="9144000" cy="646331"/>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en-US" sz="1800" b="1"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Application de lisier après la dernière coupe de l'année, avec des conséquences négatives pour l'environnement et €. </a:t>
            </a:r>
          </a:p>
        </p:txBody>
      </p:sp>
      <p:sp>
        <p:nvSpPr>
          <p:cNvPr id="3" name="Rechteck 2"/>
          <p:cNvSpPr/>
          <p:nvPr/>
        </p:nvSpPr>
        <p:spPr>
          <a:xfrm>
            <a:off x="-3786" y="1804854"/>
            <a:ext cx="9151571" cy="3354765"/>
          </a:xfrm>
          <a:prstGeom prst="rect">
            <a:avLst/>
          </a:prstGeom>
          <a:solidFill>
            <a:schemeClr val="bg1"/>
          </a:solidFill>
          <a:ln>
            <a:solidFill>
              <a:schemeClr val="tx1"/>
            </a:solidFill>
          </a:ln>
        </p:spPr>
        <p:txBody>
          <a:bodyPr wrap="square">
            <a:spAutoFit/>
          </a:bodyPr>
          <a:lstStyle/>
          <a:p>
            <a:pPr marL="0" marR="0" lvl="0" indent="0" algn="just" defTabSz="457200" rtl="0" eaLnBrk="1" fontAlgn="auto" latinLnBrk="0" hangingPunct="1">
              <a:lnSpc>
                <a:spcPct val="100000"/>
              </a:lnSpc>
              <a:spcBef>
                <a:spcPts val="120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Les traitements comparés l'étaient :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Les traitements d'automne ont reçu une bouillie supplémentaire,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c'est-à-dire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40 ou 80 kg N ha</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en plus.</a:t>
            </a:r>
            <a:endPar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endParaRP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Traitements + lisier automne rendement supérieur de </a:t>
            </a:r>
            <a:r>
              <a:rPr kumimoji="0" lang="en-US" sz="1800" b="1" i="0" u="none" strike="noStrike" kern="1200" cap="none" spc="0" normalizeH="0" baseline="0" noProof="0" dirty="0">
                <a:ln>
                  <a:noFill/>
                </a:ln>
                <a:solidFill>
                  <a:srgbClr val="1730ED"/>
                </a:solidFill>
                <a:effectLst/>
                <a:uLnTx/>
                <a:uFillTx/>
                <a:latin typeface="Arial" pitchFamily="34" charset="0"/>
                <a:ea typeface="+mn-ea"/>
                <a:cs typeface="Arial" pitchFamily="34" charset="0"/>
              </a:rPr>
              <a:t>~10 ou 20 kg N ha-1</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Avec une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utilisation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efficace d'au moins 50 % de l'azote dans le lisier, la différence entre les traitements d'automne et de printemps devrait se situer entre </a:t>
            </a:r>
            <a:r>
              <a:rPr kumimoji="0" lang="en-US" sz="1800" b="1" i="0" u="none" strike="noStrike" kern="1200" cap="none" spc="0" normalizeH="0" baseline="0" noProof="0" dirty="0">
                <a:ln>
                  <a:noFill/>
                </a:ln>
                <a:solidFill>
                  <a:srgbClr val="0000FF"/>
                </a:solidFill>
                <a:effectLst/>
                <a:uLnTx/>
                <a:uFillTx/>
                <a:latin typeface="Arial" pitchFamily="34" charset="0"/>
                <a:ea typeface="+mn-ea"/>
                <a:cs typeface="Arial" pitchFamily="34" charset="0"/>
              </a:rPr>
              <a:t>20 et 40 kg N ha-1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En conséquence, seulement </a:t>
            </a:r>
            <a:r>
              <a:rPr kumimoji="0" lang="en-US" sz="1800" b="1" i="0" u="none" strike="noStrike" kern="1200" cap="none" spc="0" normalizeH="0" baseline="0" noProof="0" dirty="0">
                <a:ln>
                  <a:noFill/>
                </a:ln>
                <a:solidFill>
                  <a:srgbClr val="1730ED"/>
                </a:solidFill>
                <a:effectLst/>
                <a:uLnTx/>
                <a:uFillTx/>
                <a:latin typeface="Arial" pitchFamily="34" charset="0"/>
                <a:ea typeface="+mn-ea"/>
                <a:cs typeface="Arial" pitchFamily="34" charset="0"/>
              </a:rPr>
              <a:t>25% d'</a:t>
            </a:r>
            <a:r>
              <a:rPr kumimoji="0" lang="en-US" sz="1800" b="1" i="0" u="none" strike="noStrike" kern="1200" cap="none" spc="0" normalizeH="0" baseline="0" noProof="0" dirty="0" err="1">
                <a:ln>
                  <a:noFill/>
                </a:ln>
                <a:solidFill>
                  <a:srgbClr val="1730ED"/>
                </a:solidFill>
                <a:effectLst/>
                <a:uLnTx/>
                <a:uFillTx/>
                <a:latin typeface="Arial" pitchFamily="34" charset="0"/>
                <a:ea typeface="+mn-ea"/>
                <a:cs typeface="Arial" pitchFamily="34" charset="0"/>
              </a:rPr>
              <a:t>utilisation</a:t>
            </a:r>
            <a:r>
              <a:rPr kumimoji="0" lang="en-US" sz="1800" b="1" i="0" u="none" strike="noStrike" kern="1200" cap="none" spc="0" normalizeH="0" baseline="0" noProof="0" dirty="0">
                <a:ln>
                  <a:noFill/>
                </a:ln>
                <a:solidFill>
                  <a:srgbClr val="1730ED"/>
                </a:solidFill>
                <a:effectLst/>
                <a:uLnTx/>
                <a:uFillTx/>
                <a:latin typeface="Arial" pitchFamily="34" charset="0"/>
                <a:ea typeface="+mn-ea"/>
                <a:cs typeface="Arial" pitchFamily="34" charset="0"/>
              </a:rPr>
              <a:t>, </a:t>
            </a:r>
            <a:r>
              <a:rPr kumimoji="0" lang="en-US" sz="1800" b="1" i="0" u="none" strike="noStrike" kern="1200" cap="none" spc="0" normalizeH="0" baseline="0" noProof="0" dirty="0" err="1">
                <a:ln>
                  <a:noFill/>
                </a:ln>
                <a:solidFill>
                  <a:srgbClr val="1730ED"/>
                </a:solidFill>
                <a:effectLst/>
                <a:uLnTx/>
                <a:uFillTx/>
                <a:latin typeface="Arial" pitchFamily="34" charset="0"/>
                <a:ea typeface="+mn-ea"/>
                <a:cs typeface="Arial" pitchFamily="34" charset="0"/>
              </a:rPr>
              <a:t>soit</a:t>
            </a:r>
            <a:r>
              <a:rPr kumimoji="0" lang="en-US" sz="1800" b="1" i="0" u="none" strike="noStrike" kern="1200" cap="none" spc="0" normalizeH="0" baseline="0" noProof="0" dirty="0">
                <a:ln>
                  <a:noFill/>
                </a:ln>
                <a:solidFill>
                  <a:srgbClr val="1730ED"/>
                </a:solidFill>
                <a:effectLst/>
                <a:uLnTx/>
                <a:uFillTx/>
                <a:latin typeface="Arial" pitchFamily="34" charset="0"/>
                <a:ea typeface="+mn-ea"/>
                <a:cs typeface="Arial" pitchFamily="34" charset="0"/>
              </a:rPr>
              <a:t> 1 kg N m</a:t>
            </a:r>
            <a:r>
              <a:rPr kumimoji="0" lang="en-US" sz="1800" b="1" i="0" u="none" strike="noStrike" kern="1200" cap="none" spc="0" normalizeH="0" baseline="30000" noProof="0" dirty="0">
                <a:ln>
                  <a:noFill/>
                </a:ln>
                <a:solidFill>
                  <a:srgbClr val="1730ED"/>
                </a:solidFill>
                <a:effectLst/>
                <a:uLnTx/>
                <a:uFillTx/>
                <a:latin typeface="Arial" pitchFamily="34" charset="0"/>
                <a:ea typeface="+mn-ea"/>
                <a:cs typeface="Arial" pitchFamily="34" charset="0"/>
              </a:rPr>
              <a:t>-3</a:t>
            </a:r>
            <a:r>
              <a:rPr kumimoji="0" lang="en-US" sz="1800" b="1" i="0" u="none" strike="noStrike" kern="1200" cap="none" spc="0" normalizeH="0" baseline="0" noProof="0" dirty="0">
                <a:ln>
                  <a:noFill/>
                </a:ln>
                <a:solidFill>
                  <a:srgbClr val="1730ED"/>
                </a:solidFill>
                <a:effectLst/>
                <a:uLnTx/>
                <a:uFillTx/>
                <a:latin typeface="Arial" pitchFamily="34" charset="0"/>
                <a:ea typeface="+mn-ea"/>
                <a:cs typeface="Arial" pitchFamily="34" charset="0"/>
              </a:rPr>
              <a:t> </a:t>
            </a:r>
          </a:p>
          <a:p>
            <a:pPr marL="285750" marR="0" lvl="0" indent="-285750" algn="just"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Utilisation</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marginale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trop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faible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--&gt;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anose="05000000000000000000" pitchFamily="2" charset="2"/>
              </a:rPr>
              <a:t>rendement</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anose="05000000000000000000" pitchFamily="2" charset="2"/>
              </a:rPr>
              <a:t> azote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anose="05000000000000000000" pitchFamily="2" charset="2"/>
              </a:rPr>
              <a:t>additionnel</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anose="05000000000000000000" pitchFamily="2" charset="2"/>
              </a:rPr>
              <a:t>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anose="05000000000000000000" pitchFamily="2" charset="2"/>
              </a:rPr>
              <a:t>coûteux</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anose="05000000000000000000" pitchFamily="2" charset="2"/>
            </a:endParaRPr>
          </a:p>
        </p:txBody>
      </p:sp>
      <p:sp>
        <p:nvSpPr>
          <p:cNvPr id="4" name="Rechthoek 3"/>
          <p:cNvSpPr/>
          <p:nvPr/>
        </p:nvSpPr>
        <p:spPr>
          <a:xfrm>
            <a:off x="244763" y="365086"/>
            <a:ext cx="729210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Rendement en azote </a:t>
            </a:r>
            <a:r>
              <a:rPr kumimoji="0" lang="en-US" sz="2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des prairies du</a:t>
            </a:r>
            <a:r>
              <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nord de l'Allemagne, avec ou sans épandage supplémentaire de lisier d'automne sur un sol sablonneux (moyenne 2004-2006)</a:t>
            </a:r>
          </a:p>
        </p:txBody>
      </p:sp>
    </p:spTree>
    <p:extLst>
      <p:ext uri="{BB962C8B-B14F-4D97-AF65-F5344CB8AC3E}">
        <p14:creationId xmlns:p14="http://schemas.microsoft.com/office/powerpoint/2010/main" val="22801063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56003"/>
            <a:ext cx="7675418"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L'application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lisier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avant la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période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lixiviation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entraîne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pertes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plus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importantes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et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une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réduction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t>
            </a:r>
            <a:r>
              <a:rPr kumimoji="0" lang="de-DE"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Wingdings" pitchFamily="2" charset="2"/>
              </a:rPr>
              <a:t> disponible</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3" name="Gruppieren 2"/>
          <p:cNvGrpSpPr/>
          <p:nvPr/>
        </p:nvGrpSpPr>
        <p:grpSpPr>
          <a:xfrm>
            <a:off x="1678677" y="1311354"/>
            <a:ext cx="5750724" cy="5208730"/>
            <a:chOff x="1835696" y="1052735"/>
            <a:chExt cx="5750724" cy="520873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696" y="1052735"/>
              <a:ext cx="4968552" cy="4900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feld 7"/>
            <p:cNvSpPr txBox="1"/>
            <p:nvPr/>
          </p:nvSpPr>
          <p:spPr>
            <a:xfrm>
              <a:off x="4406236" y="5953688"/>
              <a:ext cx="31801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a:t>
              </a:r>
              <a:r>
                <a:rPr kumimoji="0" lang="de-DE" sz="1400" b="1" i="0" u="none" strike="noStrike" kern="1200" cap="none" spc="0" normalizeH="0" baseline="0" noProof="0" dirty="0" err="1">
                  <a:ln>
                    <a:noFill/>
                  </a:ln>
                  <a:solidFill>
                    <a:prstClr val="black"/>
                  </a:solidFill>
                  <a:effectLst/>
                  <a:uLnTx/>
                  <a:uFillTx/>
                  <a:latin typeface="Calibri"/>
                  <a:ea typeface="+mn-ea"/>
                  <a:cs typeface="+mn-cs"/>
                </a:rPr>
                <a:t>Kolenbrander</a:t>
              </a:r>
              <a:r>
                <a:rPr kumimoji="0" lang="de-DE" sz="1400" b="1" i="0" u="none" strike="noStrike" kern="1200" cap="none" spc="0" normalizeH="0" baseline="0" noProof="0" dirty="0">
                  <a:ln>
                    <a:noFill/>
                  </a:ln>
                  <a:solidFill>
                    <a:prstClr val="black"/>
                  </a:solidFill>
                  <a:effectLst/>
                  <a:uLnTx/>
                  <a:uFillTx/>
                  <a:latin typeface="Calibri"/>
                  <a:ea typeface="+mn-ea"/>
                  <a:cs typeface="+mn-cs"/>
                </a:rPr>
                <a:t> et al., 1981)</a:t>
              </a:r>
            </a:p>
          </p:txBody>
        </p:sp>
      </p:grpSp>
    </p:spTree>
    <p:extLst>
      <p:ext uri="{BB962C8B-B14F-4D97-AF65-F5344CB8AC3E}">
        <p14:creationId xmlns:p14="http://schemas.microsoft.com/office/powerpoint/2010/main" val="64071470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38030"/>
            <a:ext cx="7638473"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L'application de lisier avant la période de lixiviation entraîne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pertes plus importantes et une réduction des émissions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a:t>
            </a:r>
            <a:r>
              <a:rPr kumimoji="0" lang="de-DE"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Wingdings" pitchFamily="2" charset="2"/>
              </a:rPr>
              <a:t>N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6" name="Gruppieren 5"/>
          <p:cNvGrpSpPr/>
          <p:nvPr/>
        </p:nvGrpSpPr>
        <p:grpSpPr>
          <a:xfrm>
            <a:off x="1587453" y="1427661"/>
            <a:ext cx="5506074" cy="4640630"/>
            <a:chOff x="1907704" y="1700807"/>
            <a:chExt cx="5976664" cy="5098464"/>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7704" y="1700807"/>
              <a:ext cx="5976664" cy="4805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012160" y="6491494"/>
              <a:ext cx="1771686"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(Smith et al., 2002)</a:t>
              </a:r>
            </a:p>
          </p:txBody>
        </p:sp>
      </p:grpSp>
      <p:sp>
        <p:nvSpPr>
          <p:cNvPr id="7" name="Rechteck 6"/>
          <p:cNvSpPr/>
          <p:nvPr/>
        </p:nvSpPr>
        <p:spPr>
          <a:xfrm>
            <a:off x="511784" y="6174962"/>
            <a:ext cx="9144000"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compensation par fertilisation minérale limitée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en raison de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 valeur de la demande d'</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azote</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Tree>
    <p:extLst>
      <p:ext uri="{BB962C8B-B14F-4D97-AF65-F5344CB8AC3E}">
        <p14:creationId xmlns:p14="http://schemas.microsoft.com/office/powerpoint/2010/main" val="373066806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1144156"/>
            <a:ext cx="9144000" cy="1200329"/>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L'application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lisier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avant la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période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lixiviation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entraîne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pertes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plus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importantes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et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une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réduction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des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a:t>
            </a:r>
            <a:r>
              <a:rPr kumimoji="0" lang="de-DE"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sym typeface="Wingdings" pitchFamily="2" charset="2"/>
              </a:rPr>
              <a:t>N</a:t>
            </a:r>
            <a:r>
              <a:rPr kumimoji="0" lang="de-DE"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Wingdings" pitchFamily="2" charset="2"/>
              </a:rPr>
              <a:t> disponible </a:t>
            </a:r>
            <a:r>
              <a:rPr kumimoji="0" lang="de-DE"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sym typeface="Wingdings" pitchFamily="2" charset="2"/>
              </a:rPr>
              <a:t>pour</a:t>
            </a:r>
            <a:r>
              <a:rPr kumimoji="0" lang="de-DE" sz="2400" b="1" i="0" u="none" strike="noStrike" kern="1200" cap="none" spc="0" normalizeH="0" baseline="0" noProof="0" dirty="0">
                <a:ln>
                  <a:noFill/>
                </a:ln>
                <a:solidFill>
                  <a:srgbClr val="FF0000"/>
                </a:solidFill>
                <a:effectLst/>
                <a:uLnTx/>
                <a:uFillTx/>
                <a:latin typeface="Arial" pitchFamily="34" charset="0"/>
                <a:ea typeface="+mn-ea"/>
                <a:cs typeface="Arial" pitchFamily="34" charset="0"/>
                <a:sym typeface="Wingdings" pitchFamily="2" charset="2"/>
              </a:rPr>
              <a:t> les </a:t>
            </a:r>
            <a:r>
              <a:rPr kumimoji="0" lang="de-DE"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sym typeface="Wingdings" pitchFamily="2" charset="2"/>
              </a:rPr>
              <a:t>plantes</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6" name="Gruppieren 5"/>
          <p:cNvGrpSpPr/>
          <p:nvPr/>
        </p:nvGrpSpPr>
        <p:grpSpPr>
          <a:xfrm>
            <a:off x="949716" y="2251580"/>
            <a:ext cx="7077075" cy="3528392"/>
            <a:chOff x="1033463" y="1690688"/>
            <a:chExt cx="7077075" cy="3528392"/>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3463" y="1690688"/>
              <a:ext cx="7077075" cy="347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6750770" y="4911303"/>
              <a:ext cx="135976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(ADAS, 2013)</a:t>
              </a:r>
            </a:p>
          </p:txBody>
        </p:sp>
      </p:grpSp>
    </p:spTree>
    <p:extLst>
      <p:ext uri="{BB962C8B-B14F-4D97-AF65-F5344CB8AC3E}">
        <p14:creationId xmlns:p14="http://schemas.microsoft.com/office/powerpoint/2010/main" val="136544174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09402"/>
            <a:ext cx="7436232" cy="830997"/>
          </a:xfrm>
          <a:prstGeom prst="rect">
            <a:avLst/>
          </a:prstGeom>
        </p:spPr>
        <p:txBody>
          <a:bodyPr wrap="square">
            <a:spAutoFit/>
          </a:bodyPr>
          <a:lstStyle/>
          <a:p>
            <a:pPr marL="285750" marR="0" lvl="0" indent="-285750" algn="l" defTabSz="457200" rtl="0" eaLnBrk="1" fontAlgn="auto" latinLnBrk="0" hangingPunct="1">
              <a:lnSpc>
                <a:spcPct val="100000"/>
              </a:lnSpc>
              <a:spcBef>
                <a:spcPts val="1200"/>
              </a:spcBef>
              <a:spcAft>
                <a:spcPts val="0"/>
              </a:spcAft>
              <a:buClrTx/>
              <a:buSzTx/>
              <a:buFont typeface="Wingdings"/>
              <a:buChar char="à"/>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Conséquences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d'une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faible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utilisation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d'</a:t>
            </a:r>
            <a:r>
              <a:rPr kumimoji="0" lang="de-DE" sz="2400" b="1" i="0" u="none" strike="noStrike" kern="1200" cap="none" spc="0" normalizeH="0" baseline="0" noProof="0" dirty="0" err="1">
                <a:ln>
                  <a:noFill/>
                </a:ln>
                <a:solidFill>
                  <a:srgbClr val="FF0000"/>
                </a:solidFill>
                <a:effectLst/>
                <a:uLnTx/>
                <a:uFillTx/>
                <a:latin typeface="Arial" pitchFamily="34" charset="0"/>
                <a:ea typeface="+mn-ea"/>
                <a:cs typeface="Arial" pitchFamily="34" charset="0"/>
                <a:sym typeface="Wingdings" pitchFamily="2" charset="2"/>
              </a:rPr>
              <a:t>azote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pour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les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bilans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nutritionnels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sur les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prairies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graphicFrame>
        <p:nvGraphicFramePr>
          <p:cNvPr id="7" name="Tabelle 6"/>
          <p:cNvGraphicFramePr>
            <a:graphicFrameLocks noGrp="1"/>
          </p:cNvGraphicFramePr>
          <p:nvPr>
            <p:extLst/>
          </p:nvPr>
        </p:nvGraphicFramePr>
        <p:xfrm>
          <a:off x="268005" y="1862134"/>
          <a:ext cx="4104341" cy="2033545"/>
        </p:xfrm>
        <a:graphic>
          <a:graphicData uri="http://schemas.openxmlformats.org/drawingml/2006/table">
            <a:tbl>
              <a:tblPr/>
              <a:tblGrid>
                <a:gridCol w="2031605">
                  <a:extLst>
                    <a:ext uri="{9D8B030D-6E8A-4147-A177-3AD203B41FA5}">
                      <a16:colId xmlns:a16="http://schemas.microsoft.com/office/drawing/2014/main" val="20000"/>
                    </a:ext>
                  </a:extLst>
                </a:gridCol>
                <a:gridCol w="1083521">
                  <a:extLst>
                    <a:ext uri="{9D8B030D-6E8A-4147-A177-3AD203B41FA5}">
                      <a16:colId xmlns:a16="http://schemas.microsoft.com/office/drawing/2014/main" val="20001"/>
                    </a:ext>
                  </a:extLst>
                </a:gridCol>
                <a:gridCol w="989215">
                  <a:extLst>
                    <a:ext uri="{9D8B030D-6E8A-4147-A177-3AD203B41FA5}">
                      <a16:colId xmlns:a16="http://schemas.microsoft.com/office/drawing/2014/main" val="20002"/>
                    </a:ext>
                  </a:extLst>
                </a:gridCol>
              </a:tblGrid>
              <a:tr h="319131">
                <a:tc>
                  <a:txBody>
                    <a:bodyPr/>
                    <a:lstStyle/>
                    <a:p>
                      <a:pPr algn="l" fontAlgn="b"/>
                      <a:r>
                        <a:rPr lang="de-DE" sz="1800" b="1" i="0" u="none" strike="noStrike" dirty="0" err="1">
                          <a:solidFill>
                            <a:srgbClr val="000000"/>
                          </a:solidFill>
                          <a:effectLst/>
                          <a:latin typeface="Arial"/>
                        </a:rPr>
                        <a:t>Entrée</a:t>
                      </a:r>
                      <a:r>
                        <a:rPr lang="de-DE" sz="1800" b="1" i="0" u="none" strike="noStrike" dirty="0">
                          <a:solidFill>
                            <a:srgbClr val="000000"/>
                          </a:solidFill>
                          <a:effectLst/>
                          <a:latin typeface="Arial"/>
                        </a:rPr>
                        <a:t> </a:t>
                      </a:r>
                      <a:r>
                        <a:rPr lang="de-DE" sz="1800" b="1" i="0" u="none" strike="noStrike" dirty="0" err="1">
                          <a:solidFill>
                            <a:srgbClr val="000000"/>
                          </a:solidFill>
                          <a:effectLst/>
                          <a:latin typeface="Arial"/>
                        </a:rPr>
                        <a:t>d‘N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a:solidFill>
                            <a:srgbClr val="000000"/>
                          </a:solidFill>
                          <a:effectLst/>
                          <a:latin typeface="Arial"/>
                        </a:rPr>
                        <a:t>coupes</a:t>
                      </a:r>
                      <a:r>
                        <a:rPr lang="de-DE" sz="1800" b="1" i="0" u="none" strike="noStrike" dirty="0">
                          <a:solidFill>
                            <a:srgbClr val="000000"/>
                          </a:solidFill>
                          <a:effectLst/>
                          <a:latin typeface="Arial"/>
                        </a:rPr>
                        <a:t>,</a:t>
                      </a:r>
                      <a:r>
                        <a:rPr lang="de-DE" sz="1800" b="1" i="0" u="none" strike="noStrike" dirty="0" err="1">
                          <a:solidFill>
                            <a:srgbClr val="000000"/>
                          </a:solidFill>
                          <a:effectLst/>
                          <a:latin typeface="Arial"/>
                        </a:rPr>
                        <a:t> sol sablonneux</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51513">
                <a:tc>
                  <a:txBody>
                    <a:bodyPr/>
                    <a:lstStyle/>
                    <a:p>
                      <a:pPr algn="l" fontAlgn="b"/>
                      <a:r>
                        <a:rPr lang="de-DE" sz="1800" b="1" i="0" u="none" strike="noStrike" dirty="0" err="1">
                          <a:solidFill>
                            <a:srgbClr val="000000"/>
                          </a:solidFill>
                          <a:effectLst/>
                          <a:latin typeface="Arial"/>
                        </a:rPr>
                        <a:t>Demande</a:t>
                      </a:r>
                      <a:r>
                        <a:rPr lang="de-DE" sz="1800" b="1" i="0" u="none" strike="noStrike" dirty="0">
                          <a:solidFill>
                            <a:srgbClr val="000000"/>
                          </a:solidFill>
                          <a:effectLst/>
                          <a:latin typeface="Arial"/>
                        </a:rPr>
                        <a:t> </a:t>
                      </a:r>
                      <a:r>
                        <a:rPr lang="de-DE" sz="1800" b="1" i="0" u="none" strike="noStrike" dirty="0" err="1">
                          <a:solidFill>
                            <a:srgbClr val="000000"/>
                          </a:solidFill>
                          <a:effectLst/>
                          <a:latin typeface="Arial"/>
                        </a:rPr>
                        <a:t>d‘N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72986">
                <a:tc>
                  <a:txBody>
                    <a:bodyPr/>
                    <a:lstStyle/>
                    <a:p>
                      <a:pPr algn="l" fontAlgn="b"/>
                      <a:r>
                        <a:rPr lang="de-DE" sz="1800" b="1" i="0" u="none" strike="noStrike" dirty="0" err="1">
                          <a:solidFill>
                            <a:srgbClr val="000000"/>
                          </a:solidFill>
                          <a:effectLst/>
                          <a:latin typeface="Arial"/>
                        </a:rPr>
                        <a:t>Organique</a:t>
                      </a:r>
                      <a:r>
                        <a:rPr lang="de-DE" sz="1800" b="1" i="0" u="none" strike="noStrike" dirty="0">
                          <a:solidFill>
                            <a:srgbClr val="000000"/>
                          </a:solidFill>
                          <a:effectLst/>
                          <a:latin typeface="Arial"/>
                        </a:rPr>
                        <a:t> N 170 kg/ha </a:t>
                      </a:r>
                      <a:r>
                        <a:rPr lang="de-DE" sz="1800" b="1" i="0" u="none" strike="noStrike" dirty="0">
                          <a:solidFill>
                            <a:srgbClr val="0000FF"/>
                          </a:solidFill>
                          <a:effectLst/>
                          <a:latin typeface="Arial"/>
                        </a:rPr>
                        <a:t>* 40%</a:t>
                      </a:r>
                      <a:r>
                        <a:rPr lang="de-DE" sz="1800" b="1" i="0" u="none" strike="noStrike" dirty="0" err="1">
                          <a:solidFill>
                            <a:srgbClr val="000000"/>
                          </a:solidFill>
                          <a:effectLst/>
                          <a:latin typeface="Arial"/>
                        </a:rPr>
                        <a:t> organique</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68</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91382">
                <a:tc>
                  <a:txBody>
                    <a:bodyPr/>
                    <a:lstStyle/>
                    <a:p>
                      <a:pPr algn="l" fontAlgn="b"/>
                      <a:r>
                        <a:rPr lang="de-DE" sz="1800" b="1" i="0" u="none" strike="noStrike" baseline="0" dirty="0">
                          <a:solidFill>
                            <a:srgbClr val="000000"/>
                          </a:solidFill>
                          <a:effectLst/>
                          <a:latin typeface="Arial"/>
                        </a:rPr>
                        <a:t>N </a:t>
                      </a:r>
                      <a:r>
                        <a:rPr lang="de-DE" sz="1800" b="1" i="0" u="none" strike="noStrike" baseline="0" dirty="0" err="1">
                          <a:solidFill>
                            <a:srgbClr val="000000"/>
                          </a:solidFill>
                          <a:effectLst/>
                          <a:latin typeface="Arial"/>
                        </a:rPr>
                        <a:t>minérale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150</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extLst/>
          </p:nvPr>
        </p:nvGraphicFramePr>
        <p:xfrm>
          <a:off x="267608" y="3779851"/>
          <a:ext cx="4104738" cy="1760845"/>
        </p:xfrm>
        <a:graphic>
          <a:graphicData uri="http://schemas.openxmlformats.org/drawingml/2006/table">
            <a:tbl>
              <a:tblPr/>
              <a:tblGrid>
                <a:gridCol w="2006824">
                  <a:extLst>
                    <a:ext uri="{9D8B030D-6E8A-4147-A177-3AD203B41FA5}">
                      <a16:colId xmlns:a16="http://schemas.microsoft.com/office/drawing/2014/main" val="20000"/>
                    </a:ext>
                  </a:extLst>
                </a:gridCol>
                <a:gridCol w="2097914">
                  <a:extLst>
                    <a:ext uri="{9D8B030D-6E8A-4147-A177-3AD203B41FA5}">
                      <a16:colId xmlns:a16="http://schemas.microsoft.com/office/drawing/2014/main" val="20001"/>
                    </a:ext>
                  </a:extLst>
                </a:gridCol>
              </a:tblGrid>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solde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minéral</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150</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du lisier</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a:solidFill>
                            <a:srgbClr val="000000"/>
                          </a:solidFill>
                          <a:effectLst/>
                          <a:latin typeface="Arial"/>
                        </a:rPr>
                        <a:t>128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err="1">
                          <a:solidFill>
                            <a:srgbClr val="000000"/>
                          </a:solidFill>
                          <a:effectLst/>
                          <a:latin typeface="Arial"/>
                        </a:rPr>
                        <a:t>rendement</a:t>
                      </a:r>
                      <a:r>
                        <a:rPr lang="de-DE" sz="1800" b="1" i="0" u="none" strike="noStrike" dirty="0">
                          <a:solidFill>
                            <a:srgbClr val="000000"/>
                          </a:solidFill>
                          <a:effectLst/>
                          <a:latin typeface="Arial"/>
                        </a:rPr>
                        <a:t> N herbe</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198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err="1">
                          <a:solidFill>
                            <a:srgbClr val="000000"/>
                          </a:solidFill>
                          <a:effectLst/>
                          <a:latin typeface="Arial"/>
                        </a:rPr>
                        <a:t>Bilan</a:t>
                      </a:r>
                      <a:r>
                        <a:rPr lang="de-DE" sz="1800" b="1" i="0" u="none" strike="noStrike" dirty="0">
                          <a:solidFill>
                            <a:srgbClr val="000000"/>
                          </a:solidFill>
                          <a:effectLst/>
                          <a:latin typeface="Arial"/>
                        </a:rPr>
                        <a:t> N</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FF0000"/>
                          </a:solidFill>
                          <a:effectLst/>
                          <a:latin typeface="Arial"/>
                        </a:rPr>
                        <a:t>80</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1" name="Tabelle 10"/>
          <p:cNvGraphicFramePr>
            <a:graphicFrameLocks noGrp="1"/>
          </p:cNvGraphicFramePr>
          <p:nvPr>
            <p:extLst/>
          </p:nvPr>
        </p:nvGraphicFramePr>
        <p:xfrm>
          <a:off x="4644008" y="3779851"/>
          <a:ext cx="4339888" cy="1503350"/>
        </p:xfrm>
        <a:graphic>
          <a:graphicData uri="http://schemas.openxmlformats.org/drawingml/2006/table">
            <a:tbl>
              <a:tblPr/>
              <a:tblGrid>
                <a:gridCol w="2396069">
                  <a:extLst>
                    <a:ext uri="{9D8B030D-6E8A-4147-A177-3AD203B41FA5}">
                      <a16:colId xmlns:a16="http://schemas.microsoft.com/office/drawing/2014/main" val="20000"/>
                    </a:ext>
                  </a:extLst>
                </a:gridCol>
                <a:gridCol w="1943819">
                  <a:extLst>
                    <a:ext uri="{9D8B030D-6E8A-4147-A177-3AD203B41FA5}">
                      <a16:colId xmlns:a16="http://schemas.microsoft.com/office/drawing/2014/main" val="20001"/>
                    </a:ext>
                  </a:extLst>
                </a:gridCol>
              </a:tblGrid>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solde</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a:txBody>
                    <a:bodyPr/>
                    <a:lstStyle/>
                    <a:p>
                      <a:pPr algn="ctr"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0000"/>
                  </a:ext>
                </a:extLst>
              </a:tr>
              <a:tr h="300670">
                <a:tc>
                  <a:txBody>
                    <a:bodyPr/>
                    <a:lstStyle/>
                    <a:p>
                      <a:pPr algn="l" fontAlgn="b"/>
                      <a:r>
                        <a:rPr lang="de-DE" sz="1800" b="1" i="0" u="none" strike="noStrike" baseline="0" dirty="0">
                          <a:solidFill>
                            <a:srgbClr val="000000"/>
                          </a:solidFill>
                          <a:effectLst/>
                          <a:latin typeface="Arial"/>
                        </a:rPr>
                        <a:t>N </a:t>
                      </a:r>
                      <a:r>
                        <a:rPr lang="de-DE" sz="1800" b="1" i="0" u="none" strike="noStrike" baseline="0" dirty="0" err="1">
                          <a:solidFill>
                            <a:srgbClr val="000000"/>
                          </a:solidFill>
                          <a:effectLst/>
                          <a:latin typeface="Arial"/>
                        </a:rPr>
                        <a:t>minéral</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300670">
                <a:tc>
                  <a:txBody>
                    <a:bodyPr/>
                    <a:lstStyle/>
                    <a:p>
                      <a:pPr algn="l" fontAlgn="b"/>
                      <a:r>
                        <a:rPr lang="de-DE" sz="1800" b="1" i="0" u="none" strike="noStrike" dirty="0">
                          <a:solidFill>
                            <a:srgbClr val="000000"/>
                          </a:solidFill>
                          <a:effectLst/>
                          <a:latin typeface="Arial"/>
                        </a:rPr>
                        <a:t>*N </a:t>
                      </a:r>
                      <a:r>
                        <a:rPr lang="de-DE" sz="1800" b="1" i="0" u="none" strike="noStrike" dirty="0" err="1">
                          <a:solidFill>
                            <a:srgbClr val="000000"/>
                          </a:solidFill>
                          <a:effectLst/>
                          <a:latin typeface="Arial"/>
                        </a:rPr>
                        <a:t>du lisier</a:t>
                      </a:r>
                      <a:endParaRPr lang="de-DE" sz="1800" b="1" i="0" u="none" strike="noStrike" dirty="0">
                        <a:solidFill>
                          <a:srgbClr val="000000"/>
                        </a:solidFill>
                        <a:effectLst/>
                        <a:latin typeface="Arial"/>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ctr" fontAlgn="b"/>
                      <a:r>
                        <a:rPr lang="de-DE" sz="1800" b="1" i="0" u="none" strike="noStrike" dirty="0">
                          <a:solidFill>
                            <a:srgbClr val="000000"/>
                          </a:solidFill>
                          <a:effectLst/>
                          <a:latin typeface="Arial"/>
                        </a:rPr>
                        <a:t>128</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chemeClr val="bg1"/>
                    </a:solidFill>
                  </a:tcPr>
                </a:tc>
                <a:extLst>
                  <a:ext uri="{0D108BD9-81ED-4DB2-BD59-A6C34878D82A}">
                    <a16:rowId xmlns:a16="http://schemas.microsoft.com/office/drawing/2014/main" val="10002"/>
                  </a:ext>
                </a:extLst>
              </a:tr>
              <a:tr h="300670">
                <a:tc>
                  <a:txBody>
                    <a:bodyPr/>
                    <a:lstStyle/>
                    <a:p>
                      <a:pPr algn="l" fontAlgn="b"/>
                      <a:r>
                        <a:rPr lang="de-DE" sz="1800" b="1" i="0" u="none" strike="noStrike" dirty="0" err="1">
                          <a:solidFill>
                            <a:srgbClr val="000000"/>
                          </a:solidFill>
                          <a:effectLst/>
                          <a:latin typeface="Arial"/>
                        </a:rPr>
                        <a:t>rendement</a:t>
                      </a:r>
                      <a:r>
                        <a:rPr lang="de-DE" sz="1800" b="1" i="0" u="none" strike="noStrike" dirty="0">
                          <a:solidFill>
                            <a:srgbClr val="000000"/>
                          </a:solidFill>
                          <a:effectLst/>
                          <a:latin typeface="Arial"/>
                        </a:rPr>
                        <a:t> N herbe</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198</a:t>
                      </a: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670">
                <a:tc>
                  <a:txBody>
                    <a:bodyPr/>
                    <a:lstStyle/>
                    <a:p>
                      <a:pPr algn="l" fontAlgn="b"/>
                      <a:r>
                        <a:rPr lang="de-DE" sz="1800" b="1" i="0" u="none" strike="noStrike" dirty="0" err="1">
                          <a:solidFill>
                            <a:srgbClr val="000000"/>
                          </a:solidFill>
                          <a:effectLst/>
                          <a:latin typeface="Arial"/>
                        </a:rPr>
                        <a:t>Bilan</a:t>
                      </a:r>
                      <a:r>
                        <a:rPr lang="de-DE" sz="1800" b="1" i="0" u="none" strike="noStrike" dirty="0">
                          <a:solidFill>
                            <a:srgbClr val="000000"/>
                          </a:solidFill>
                          <a:effectLst/>
                          <a:latin typeface="Arial"/>
                        </a:rPr>
                        <a:t> N</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29</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4"/>
                  </a:ext>
                </a:extLst>
              </a:tr>
            </a:tbl>
          </a:graphicData>
        </a:graphic>
      </p:graphicFrame>
      <p:graphicFrame>
        <p:nvGraphicFramePr>
          <p:cNvPr id="12" name="Tabelle 11"/>
          <p:cNvGraphicFramePr>
            <a:graphicFrameLocks noGrp="1"/>
          </p:cNvGraphicFramePr>
          <p:nvPr>
            <p:extLst/>
          </p:nvPr>
        </p:nvGraphicFramePr>
        <p:xfrm>
          <a:off x="4627920" y="1862134"/>
          <a:ext cx="4355976" cy="1999604"/>
        </p:xfrm>
        <a:graphic>
          <a:graphicData uri="http://schemas.openxmlformats.org/drawingml/2006/table">
            <a:tbl>
              <a:tblPr/>
              <a:tblGrid>
                <a:gridCol w="2132252">
                  <a:extLst>
                    <a:ext uri="{9D8B030D-6E8A-4147-A177-3AD203B41FA5}">
                      <a16:colId xmlns:a16="http://schemas.microsoft.com/office/drawing/2014/main" val="20000"/>
                    </a:ext>
                  </a:extLst>
                </a:gridCol>
                <a:gridCol w="1137200">
                  <a:extLst>
                    <a:ext uri="{9D8B030D-6E8A-4147-A177-3AD203B41FA5}">
                      <a16:colId xmlns:a16="http://schemas.microsoft.com/office/drawing/2014/main" val="20001"/>
                    </a:ext>
                  </a:extLst>
                </a:gridCol>
                <a:gridCol w="1086524">
                  <a:extLst>
                    <a:ext uri="{9D8B030D-6E8A-4147-A177-3AD203B41FA5}">
                      <a16:colId xmlns:a16="http://schemas.microsoft.com/office/drawing/2014/main" val="20002"/>
                    </a:ext>
                  </a:extLst>
                </a:gridCol>
              </a:tblGrid>
              <a:tr h="304477">
                <a:tc>
                  <a:txBody>
                    <a:bodyPr/>
                    <a:lstStyle/>
                    <a:p>
                      <a:pPr algn="l" fontAlgn="b"/>
                      <a:r>
                        <a:rPr lang="de-DE" sz="1800" b="1" i="0" u="none" strike="noStrike" dirty="0" err="1">
                          <a:solidFill>
                            <a:srgbClr val="000000"/>
                          </a:solidFill>
                          <a:effectLst/>
                          <a:latin typeface="Arial"/>
                        </a:rPr>
                        <a:t>Entrée</a:t>
                      </a:r>
                      <a:r>
                        <a:rPr lang="de-DE" sz="1800" b="1" i="0" u="none" strike="noStrike" dirty="0">
                          <a:solidFill>
                            <a:srgbClr val="000000"/>
                          </a:solidFill>
                          <a:effectLst/>
                          <a:latin typeface="Arial"/>
                        </a:rPr>
                        <a:t> </a:t>
                      </a:r>
                      <a:r>
                        <a:rPr lang="de-DE" sz="1800" b="1" i="0" u="none" strike="noStrike" dirty="0" err="1">
                          <a:solidFill>
                            <a:srgbClr val="000000"/>
                          </a:solidFill>
                          <a:effectLst/>
                          <a:latin typeface="Arial"/>
                        </a:rPr>
                        <a:t>d‘N</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25400" cap="flat" cmpd="dbl" algn="ctr">
                      <a:solidFill>
                        <a:srgbClr val="000000"/>
                      </a:solidFill>
                      <a:prstDash val="solid"/>
                      <a:round/>
                      <a:headEnd type="none" w="med" len="med"/>
                      <a:tailEnd type="none" w="med" len="med"/>
                    </a:lnB>
                    <a:solidFill>
                      <a:srgbClr val="D8E4BC"/>
                    </a:solidFill>
                  </a:tcPr>
                </a:tc>
                <a:tc gridSpan="2">
                  <a:txBody>
                    <a:bodyPr/>
                    <a:lstStyle/>
                    <a:p>
                      <a:pPr algn="ctr" fontAlgn="b"/>
                      <a:r>
                        <a:rPr lang="de-DE" sz="1800" b="1" i="0" u="none" strike="noStrike" dirty="0">
                          <a:solidFill>
                            <a:srgbClr val="000000"/>
                          </a:solidFill>
                          <a:effectLst/>
                          <a:latin typeface="Arial"/>
                        </a:rPr>
                        <a:t>4 </a:t>
                      </a:r>
                      <a:r>
                        <a:rPr lang="de-DE" sz="1800" b="1" i="0" u="none" strike="noStrike" dirty="0" err="1">
                          <a:solidFill>
                            <a:srgbClr val="000000"/>
                          </a:solidFill>
                          <a:effectLst/>
                          <a:latin typeface="Arial"/>
                        </a:rPr>
                        <a:t>coupes</a:t>
                      </a:r>
                      <a:r>
                        <a:rPr lang="de-DE" sz="1800" b="1" i="0" u="none" strike="noStrike" dirty="0">
                          <a:solidFill>
                            <a:srgbClr val="000000"/>
                          </a:solidFill>
                          <a:effectLst/>
                          <a:latin typeface="Arial"/>
                        </a:rPr>
                        <a:t>, </a:t>
                      </a:r>
                      <a:r>
                        <a:rPr lang="de-DE" sz="1800" b="1" i="0" u="none" strike="noStrike" dirty="0" err="1">
                          <a:solidFill>
                            <a:srgbClr val="000000"/>
                          </a:solidFill>
                          <a:effectLst/>
                          <a:latin typeface="Arial"/>
                        </a:rPr>
                        <a:t>sol sablonneux</a:t>
                      </a:r>
                      <a:endParaRPr lang="de-DE" sz="1800" b="1" i="0" u="none" strike="noStrike" dirty="0">
                        <a:solidFill>
                          <a:srgbClr val="000000"/>
                        </a:solidFill>
                        <a:effectLst/>
                        <a:latin typeface="Arial"/>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25400" cap="flat" cmpd="dbl" algn="ctr">
                      <a:solidFill>
                        <a:srgbClr val="000000"/>
                      </a:solidFill>
                      <a:prstDash val="solid"/>
                      <a:round/>
                      <a:headEnd type="none" w="med" len="med"/>
                      <a:tailEnd type="none" w="med" len="med"/>
                    </a:lnB>
                    <a:solidFill>
                      <a:srgbClr val="D8E4BC"/>
                    </a:solidFill>
                  </a:tcPr>
                </a:tc>
                <a:tc hMerge="1">
                  <a:txBody>
                    <a:bodyPr/>
                    <a:lstStyle/>
                    <a:p>
                      <a:endParaRPr lang="de-DE"/>
                    </a:p>
                  </a:txBody>
                  <a:tcPr/>
                </a:tc>
                <a:extLst>
                  <a:ext uri="{0D108BD9-81ED-4DB2-BD59-A6C34878D82A}">
                    <a16:rowId xmlns:a16="http://schemas.microsoft.com/office/drawing/2014/main" val="10000"/>
                  </a:ext>
                </a:extLst>
              </a:tr>
              <a:tr h="304477">
                <a:tc>
                  <a:txBody>
                    <a:bodyPr/>
                    <a:lstStyle/>
                    <a:p>
                      <a:pPr algn="l" fontAlgn="b"/>
                      <a:r>
                        <a:rPr lang="de-DE" sz="1800" b="1" i="0" u="none" strike="noStrike" dirty="0">
                          <a:solidFill>
                            <a:srgbClr val="000000"/>
                          </a:solidFill>
                          <a:effectLst/>
                          <a:latin typeface="Arial"/>
                        </a:rPr>
                        <a:t>N</a:t>
                      </a:r>
                      <a:r>
                        <a:rPr lang="de-DE" sz="1800" b="1" i="0" u="none" strike="noStrike" dirty="0" err="1">
                          <a:solidFill>
                            <a:srgbClr val="000000"/>
                          </a:solidFill>
                          <a:effectLst/>
                          <a:latin typeface="Arial"/>
                        </a:rPr>
                        <a:t> la demande</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w="25400" cap="flat" cmpd="dbl" algn="ctr">
                      <a:solidFill>
                        <a:srgbClr val="000000"/>
                      </a:solidFill>
                      <a:prstDash val="solid"/>
                      <a:round/>
                      <a:headEnd type="none" w="med" len="med"/>
                      <a:tailEnd type="none" w="med" len="med"/>
                    </a:lnT>
                    <a:lnB>
                      <a:noFill/>
                    </a:lnB>
                    <a:solidFill>
                      <a:schemeClr val="bg1"/>
                    </a:solidFill>
                  </a:tcPr>
                </a:tc>
                <a:tc>
                  <a:txBody>
                    <a:bodyPr/>
                    <a:lstStyle/>
                    <a:p>
                      <a:pPr algn="ctr" fontAlgn="b"/>
                      <a:r>
                        <a:rPr lang="de-DE" sz="1800" b="1" i="0" u="none" strike="noStrike" dirty="0">
                          <a:solidFill>
                            <a:srgbClr val="000000"/>
                          </a:solidFill>
                          <a:effectLst/>
                          <a:latin typeface="Arial"/>
                        </a:rPr>
                        <a:t>218</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1"/>
                  </a:ext>
                </a:extLst>
              </a:tr>
              <a:tr h="598737">
                <a:tc>
                  <a:txBody>
                    <a:bodyPr/>
                    <a:lstStyle/>
                    <a:p>
                      <a:pPr algn="l" fontAlgn="b"/>
                      <a:r>
                        <a:rPr lang="de-DE" sz="1800" b="1" i="0" u="none" strike="noStrike" dirty="0" err="1">
                          <a:solidFill>
                            <a:srgbClr val="000000"/>
                          </a:solidFill>
                          <a:effectLst/>
                          <a:latin typeface="Arial"/>
                        </a:rPr>
                        <a:t>Organique</a:t>
                      </a:r>
                      <a:r>
                        <a:rPr lang="de-DE" sz="1800" b="1" i="0" u="none" strike="noStrike" dirty="0">
                          <a:solidFill>
                            <a:srgbClr val="000000"/>
                          </a:solidFill>
                          <a:effectLst/>
                          <a:latin typeface="Arial"/>
                        </a:rPr>
                        <a:t> N 170 kg/ha </a:t>
                      </a:r>
                      <a:r>
                        <a:rPr lang="de-DE" sz="1800" b="1" i="0" u="none" strike="noStrike" dirty="0">
                          <a:solidFill>
                            <a:srgbClr val="0000FF"/>
                          </a:solidFill>
                          <a:effectLst/>
                          <a:latin typeface="Arial"/>
                        </a:rPr>
                        <a:t>* 70%</a:t>
                      </a:r>
                      <a:r>
                        <a:rPr lang="de-DE" sz="1800" b="1" i="0" u="none" strike="noStrike" dirty="0" err="1">
                          <a:solidFill>
                            <a:srgbClr val="000000"/>
                          </a:solidFill>
                          <a:effectLst/>
                          <a:latin typeface="Arial"/>
                        </a:rPr>
                        <a:t> organique</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de-DE" sz="1800" b="1" i="0" u="none" strike="noStrike" dirty="0">
                          <a:solidFill>
                            <a:srgbClr val="000000"/>
                          </a:solidFill>
                          <a:effectLst/>
                          <a:latin typeface="Arial"/>
                        </a:rPr>
                        <a:t>119</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4477">
                <a:tc>
                  <a:txBody>
                    <a:bodyPr/>
                    <a:lstStyle/>
                    <a:p>
                      <a:pPr algn="l" fontAlgn="b"/>
                      <a:r>
                        <a:rPr lang="de-DE" sz="1800" b="1" i="0" u="none" strike="noStrike" baseline="0" dirty="0">
                          <a:solidFill>
                            <a:srgbClr val="000000"/>
                          </a:solidFill>
                          <a:effectLst/>
                          <a:latin typeface="Arial"/>
                        </a:rPr>
                        <a:t>N </a:t>
                      </a:r>
                      <a:r>
                        <a:rPr lang="de-DE" sz="1800" b="1" i="0" u="none" strike="noStrike" baseline="0" dirty="0" err="1">
                          <a:solidFill>
                            <a:srgbClr val="000000"/>
                          </a:solidFill>
                          <a:effectLst/>
                          <a:latin typeface="Arial"/>
                        </a:rPr>
                        <a:t>minéral</a:t>
                      </a:r>
                      <a:endParaRPr lang="de-DE" sz="1800" b="1" i="0" u="none" strike="noStrike" dirty="0">
                        <a:solidFill>
                          <a:srgbClr val="000000"/>
                        </a:solidFill>
                        <a:effectLst/>
                        <a:latin typeface="Arial"/>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l" fontAlgn="b"/>
                      <a:r>
                        <a:rPr lang="de-DE" sz="1800" b="1" i="0" u="none" strike="noStrike" dirty="0">
                          <a:solidFill>
                            <a:srgbClr val="000000"/>
                          </a:solidFill>
                          <a:effectLst/>
                          <a:latin typeface="Arial"/>
                        </a:rPr>
                        <a:t>kg N/ha</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tc>
                  <a:txBody>
                    <a:bodyPr/>
                    <a:lstStyle/>
                    <a:p>
                      <a:pPr algn="ctr" fontAlgn="b"/>
                      <a:r>
                        <a:rPr lang="de-DE" sz="1800" b="1" i="0" u="none" strike="noStrike" dirty="0">
                          <a:solidFill>
                            <a:srgbClr val="000000"/>
                          </a:solidFill>
                          <a:effectLst/>
                          <a:latin typeface="Arial"/>
                        </a:rPr>
                        <a:t>99</a:t>
                      </a:r>
                    </a:p>
                  </a:txBody>
                  <a:tcPr marL="9525" marR="9525" marT="9525" marB="0" anchor="b">
                    <a:lnL>
                      <a:noFill/>
                    </a:lnL>
                    <a:lnR>
                      <a:noFill/>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CDB"/>
                    </a:solidFill>
                  </a:tcPr>
                </a:tc>
                <a:extLst>
                  <a:ext uri="{0D108BD9-81ED-4DB2-BD59-A6C34878D82A}">
                    <a16:rowId xmlns:a16="http://schemas.microsoft.com/office/drawing/2014/main" val="10003"/>
                  </a:ext>
                </a:extLst>
              </a:tr>
            </a:tbl>
          </a:graphicData>
        </a:graphic>
      </p:graphicFrame>
      <p:sp>
        <p:nvSpPr>
          <p:cNvPr id="13" name="Textfeld 12"/>
          <p:cNvSpPr txBox="1"/>
          <p:nvPr/>
        </p:nvSpPr>
        <p:spPr>
          <a:xfrm>
            <a:off x="267608" y="1114733"/>
            <a:ext cx="394435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sng" strike="noStrike" kern="1200" cap="none" spc="0" normalizeH="0" baseline="0" noProof="0" dirty="0" err="1">
                <a:ln>
                  <a:noFill/>
                </a:ln>
                <a:solidFill>
                  <a:prstClr val="black"/>
                </a:solidFill>
                <a:effectLst/>
                <a:uLnTx/>
                <a:uFillTx/>
                <a:latin typeface="Calibri"/>
                <a:ea typeface="+mn-ea"/>
                <a:cs typeface="+mn-cs"/>
              </a:rPr>
              <a:t>faible</a:t>
            </a:r>
            <a:r>
              <a:rPr kumimoji="0" lang="de-DE" sz="1600" b="1" i="0" u="sng" strike="noStrike" kern="1200" cap="none" spc="0" normalizeH="0" baseline="0" noProof="0" dirty="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a:ln>
                  <a:noFill/>
                </a:ln>
                <a:solidFill>
                  <a:prstClr val="black"/>
                </a:solidFill>
                <a:effectLst/>
                <a:uLnTx/>
                <a:uFillTx/>
                <a:latin typeface="Calibri"/>
                <a:ea typeface="+mn-ea"/>
                <a:cs typeface="+mn-cs"/>
              </a:rPr>
              <a:t>rendement</a:t>
            </a:r>
            <a:r>
              <a:rPr kumimoji="0" lang="de-DE" sz="1600" b="1" i="0" u="sng" strike="noStrike" kern="1200" cap="none" spc="0" normalizeH="0" baseline="0" noProof="0" dirty="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a:ln>
                  <a:noFill/>
                </a:ln>
                <a:solidFill>
                  <a:prstClr val="black"/>
                </a:solidFill>
                <a:effectLst/>
                <a:uLnTx/>
                <a:uFillTx/>
                <a:latin typeface="Calibri"/>
                <a:ea typeface="+mn-ea"/>
                <a:cs typeface="+mn-cs"/>
              </a:rPr>
              <a:t>dû</a:t>
            </a:r>
            <a:r>
              <a:rPr kumimoji="0" lang="de-DE" sz="1600" b="1" i="0" u="sng" strike="noStrike" kern="1200" cap="none" spc="0" normalizeH="0" baseline="0" noProof="0" dirty="0">
                <a:ln>
                  <a:noFill/>
                </a:ln>
                <a:solidFill>
                  <a:prstClr val="black"/>
                </a:solidFill>
                <a:effectLst/>
                <a:uLnTx/>
                <a:uFillTx/>
                <a:latin typeface="Calibri"/>
                <a:ea typeface="+mn-ea"/>
                <a:cs typeface="+mn-cs"/>
              </a:rPr>
              <a:t> au </a:t>
            </a:r>
            <a:r>
              <a:rPr kumimoji="0" lang="de-DE" sz="1600" b="1" i="0" u="sng" strike="noStrike" kern="1200" cap="none" spc="0" normalizeH="0" baseline="0" noProof="0" dirty="0" err="1">
                <a:ln>
                  <a:noFill/>
                </a:ln>
                <a:solidFill>
                  <a:prstClr val="black"/>
                </a:solidFill>
                <a:effectLst/>
                <a:uLnTx/>
                <a:uFillTx/>
                <a:latin typeface="Calibri"/>
                <a:ea typeface="+mn-ea"/>
                <a:cs typeface="+mn-cs"/>
              </a:rPr>
              <a:t>lisier</a:t>
            </a:r>
            <a:r>
              <a:rPr kumimoji="0" lang="de-DE" sz="1600" b="1" i="0" u="sng" strike="noStrike" kern="1200" cap="none" spc="0" normalizeH="0" baseline="0" noProof="0" dirty="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a:ln>
                  <a:noFill/>
                </a:ln>
                <a:solidFill>
                  <a:prstClr val="black"/>
                </a:solidFill>
                <a:effectLst/>
                <a:uLnTx/>
                <a:uFillTx/>
                <a:latin typeface="Calibri"/>
                <a:ea typeface="+mn-ea"/>
                <a:cs typeface="+mn-cs"/>
              </a:rPr>
              <a:t>d'automne</a:t>
            </a:r>
            <a:r>
              <a:rPr kumimoji="0" lang="de-DE" sz="1600" b="1" i="0" u="sng" strike="noStrike" kern="1200" cap="none" spc="0" normalizeH="0" baseline="0" noProof="0" dirty="0">
                <a:ln>
                  <a:noFill/>
                </a:ln>
                <a:solidFill>
                  <a:prstClr val="black"/>
                </a:solidFill>
                <a:effectLst/>
                <a:uLnTx/>
                <a:uFillTx/>
                <a:latin typeface="Calibri"/>
                <a:ea typeface="+mn-ea"/>
                <a:cs typeface="+mn-cs"/>
              </a:rPr>
              <a:t> : en </a:t>
            </a:r>
            <a:r>
              <a:rPr kumimoji="0" lang="de-DE" sz="1600" b="1" i="0" u="sng" strike="noStrike" kern="1200" cap="none" spc="0" normalizeH="0" baseline="0" noProof="0" dirty="0" err="1">
                <a:ln>
                  <a:noFill/>
                </a:ln>
                <a:solidFill>
                  <a:prstClr val="black"/>
                </a:solidFill>
                <a:effectLst/>
                <a:uLnTx/>
                <a:uFillTx/>
                <a:latin typeface="Calibri"/>
                <a:ea typeface="+mn-ea"/>
                <a:cs typeface="+mn-cs"/>
              </a:rPr>
              <a:t>moyenne</a:t>
            </a:r>
            <a:r>
              <a:rPr kumimoji="0" lang="de-DE" sz="1600" b="1" i="0" u="sng" strike="noStrike" kern="1200" cap="none" spc="0" normalizeH="0" baseline="0" noProof="0" dirty="0">
                <a:ln>
                  <a:noFill/>
                </a:ln>
                <a:solidFill>
                  <a:prstClr val="black"/>
                </a:solidFill>
                <a:effectLst/>
                <a:uLnTx/>
                <a:uFillTx/>
                <a:latin typeface="Calibri"/>
                <a:ea typeface="+mn-ea"/>
                <a:cs typeface="+mn-cs"/>
              </a:rPr>
              <a:t> 40% de </a:t>
            </a:r>
            <a:r>
              <a:rPr kumimoji="0" lang="de-DE" sz="1600" b="1" i="0" u="sng" strike="noStrike" kern="1200" cap="none" spc="0" normalizeH="0" baseline="0" noProof="0" dirty="0" err="1">
                <a:ln>
                  <a:noFill/>
                </a:ln>
                <a:solidFill>
                  <a:prstClr val="black"/>
                </a:solidFill>
                <a:effectLst/>
                <a:uLnTx/>
                <a:uFillTx/>
                <a:latin typeface="Calibri"/>
                <a:ea typeface="+mn-ea"/>
                <a:cs typeface="+mn-cs"/>
              </a:rPr>
              <a:t>l‘N</a:t>
            </a:r>
            <a:r>
              <a:rPr kumimoji="0" lang="de-DE" sz="1600" b="1" i="0" u="sng" strike="noStrike" kern="1200" cap="none" spc="0" normalizeH="0" baseline="0" noProof="0" dirty="0">
                <a:ln>
                  <a:noFill/>
                </a:ln>
                <a:solidFill>
                  <a:prstClr val="black"/>
                </a:solidFill>
                <a:effectLst/>
                <a:uLnTx/>
                <a:uFillTx/>
                <a:latin typeface="Calibri"/>
                <a:ea typeface="+mn-ea"/>
                <a:cs typeface="+mn-cs"/>
              </a:rPr>
              <a:t> du </a:t>
            </a:r>
            <a:r>
              <a:rPr kumimoji="0" lang="de-DE" sz="1600" b="1" i="0" u="sng" strike="noStrike" kern="1200" cap="none" spc="0" normalizeH="0" baseline="0" noProof="0" dirty="0" err="1">
                <a:ln>
                  <a:noFill/>
                </a:ln>
                <a:solidFill>
                  <a:prstClr val="black"/>
                </a:solidFill>
                <a:effectLst/>
                <a:uLnTx/>
                <a:uFillTx/>
                <a:latin typeface="Calibri"/>
                <a:ea typeface="+mn-ea"/>
                <a:cs typeface="+mn-cs"/>
              </a:rPr>
              <a:t>lisier</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feld 13"/>
          <p:cNvSpPr txBox="1"/>
          <p:nvPr/>
        </p:nvSpPr>
        <p:spPr>
          <a:xfrm>
            <a:off x="4644008" y="1158879"/>
            <a:ext cx="324035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sng" strike="noStrike" kern="1200" cap="none" spc="0" normalizeH="0" baseline="0" noProof="0" dirty="0">
                <a:ln>
                  <a:noFill/>
                </a:ln>
                <a:solidFill>
                  <a:prstClr val="black"/>
                </a:solidFill>
                <a:effectLst/>
                <a:uLnTx/>
                <a:uFillTx/>
                <a:latin typeface="Calibri"/>
                <a:ea typeface="+mn-ea"/>
                <a:cs typeface="+mn-cs"/>
              </a:rPr>
              <a:t>haute </a:t>
            </a:r>
            <a:r>
              <a:rPr kumimoji="0" lang="de-DE" sz="1600" b="1" i="0" u="sng" strike="noStrike" kern="1200" cap="none" spc="0" normalizeH="0" baseline="0" noProof="0" dirty="0" err="1">
                <a:ln>
                  <a:noFill/>
                </a:ln>
                <a:solidFill>
                  <a:prstClr val="black"/>
                </a:solidFill>
                <a:effectLst/>
                <a:uLnTx/>
                <a:uFillTx/>
                <a:latin typeface="Calibri"/>
                <a:ea typeface="+mn-ea"/>
                <a:cs typeface="+mn-cs"/>
              </a:rPr>
              <a:t>efficacité</a:t>
            </a:r>
            <a:r>
              <a:rPr kumimoji="0" lang="de-DE" sz="1600" b="1" i="0" u="sng" strike="noStrike" kern="1200" cap="none" spc="0" normalizeH="0" baseline="0" noProof="0" dirty="0">
                <a:ln>
                  <a:noFill/>
                </a:ln>
                <a:solidFill>
                  <a:prstClr val="black"/>
                </a:solidFill>
                <a:effectLst/>
                <a:uLnTx/>
                <a:uFillTx/>
                <a:latin typeface="Calibri"/>
                <a:ea typeface="+mn-ea"/>
                <a:cs typeface="+mn-cs"/>
              </a:rPr>
              <a:t> (</a:t>
            </a:r>
            <a:r>
              <a:rPr kumimoji="0" lang="de-DE" sz="1600" b="1" i="0" u="sng" strike="noStrike" kern="1200" cap="none" spc="0" normalizeH="0" baseline="0" noProof="0" dirty="0" err="1">
                <a:ln>
                  <a:noFill/>
                </a:ln>
                <a:solidFill>
                  <a:prstClr val="black"/>
                </a:solidFill>
                <a:effectLst/>
                <a:uLnTx/>
                <a:uFillTx/>
                <a:latin typeface="Calibri"/>
                <a:ea typeface="+mn-ea"/>
                <a:cs typeface="+mn-cs"/>
              </a:rPr>
              <a:t>technique</a:t>
            </a:r>
            <a:r>
              <a:rPr kumimoji="0" lang="de-DE" sz="1600" b="1" i="0" u="sng" strike="noStrike" kern="1200" cap="none" spc="0" normalizeH="0" baseline="0" noProof="0" dirty="0">
                <a:ln>
                  <a:noFill/>
                </a:ln>
                <a:solidFill>
                  <a:prstClr val="black"/>
                </a:solidFill>
                <a:effectLst/>
                <a:uLnTx/>
                <a:uFillTx/>
                <a:latin typeface="Calibri"/>
                <a:ea typeface="+mn-ea"/>
                <a:cs typeface="+mn-cs"/>
              </a:rPr>
              <a:t> moderne, </a:t>
            </a:r>
            <a:r>
              <a:rPr kumimoji="0" lang="de-DE" sz="1600" b="1" i="0" u="sng" strike="noStrike" kern="1200" cap="none" spc="0" normalizeH="0" baseline="0" noProof="0" dirty="0" err="1">
                <a:ln>
                  <a:noFill/>
                </a:ln>
                <a:solidFill>
                  <a:prstClr val="black"/>
                </a:solidFill>
                <a:effectLst/>
                <a:uLnTx/>
                <a:uFillTx/>
                <a:latin typeface="Calibri"/>
                <a:ea typeface="+mn-ea"/>
                <a:cs typeface="+mn-cs"/>
              </a:rPr>
              <a:t>pas</a:t>
            </a:r>
            <a:r>
              <a:rPr kumimoji="0" lang="de-DE" sz="1600" b="1" i="0" u="sng" strike="noStrike" kern="1200" cap="none" spc="0" normalizeH="0" baseline="0" noProof="0" dirty="0">
                <a:ln>
                  <a:noFill/>
                </a:ln>
                <a:solidFill>
                  <a:prstClr val="black"/>
                </a:solidFill>
                <a:effectLst/>
                <a:uLnTx/>
                <a:uFillTx/>
                <a:latin typeface="Calibri"/>
                <a:ea typeface="+mn-ea"/>
                <a:cs typeface="+mn-cs"/>
              </a:rPr>
              <a:t> de </a:t>
            </a:r>
            <a:r>
              <a:rPr kumimoji="0" lang="de-DE" sz="1600" b="1" i="0" u="sng" strike="noStrike" kern="1200" cap="none" spc="0" normalizeH="0" baseline="0" noProof="0" dirty="0" err="1">
                <a:ln>
                  <a:noFill/>
                </a:ln>
                <a:solidFill>
                  <a:prstClr val="black"/>
                </a:solidFill>
                <a:effectLst/>
                <a:uLnTx/>
                <a:uFillTx/>
                <a:latin typeface="Calibri"/>
                <a:ea typeface="+mn-ea"/>
                <a:cs typeface="+mn-cs"/>
              </a:rPr>
              <a:t>lisier</a:t>
            </a:r>
            <a:r>
              <a:rPr kumimoji="0" lang="de-DE" sz="1600" b="1" i="0" u="sng" strike="noStrike" kern="1200" cap="none" spc="0" normalizeH="0" baseline="0" noProof="0" dirty="0">
                <a:ln>
                  <a:noFill/>
                </a:ln>
                <a:solidFill>
                  <a:prstClr val="black"/>
                </a:solidFill>
                <a:effectLst/>
                <a:uLnTx/>
                <a:uFillTx/>
                <a:latin typeface="Calibri"/>
                <a:ea typeface="+mn-ea"/>
                <a:cs typeface="+mn-cs"/>
              </a:rPr>
              <a:t> en </a:t>
            </a:r>
            <a:r>
              <a:rPr kumimoji="0" lang="de-DE" sz="1600" b="1" i="0" u="sng" strike="noStrike" kern="1200" cap="none" spc="0" normalizeH="0" baseline="0" noProof="0" dirty="0" err="1">
                <a:ln>
                  <a:noFill/>
                </a:ln>
                <a:solidFill>
                  <a:prstClr val="black"/>
                </a:solidFill>
                <a:effectLst/>
                <a:uLnTx/>
                <a:uFillTx/>
                <a:latin typeface="Calibri"/>
                <a:ea typeface="+mn-ea"/>
                <a:cs typeface="+mn-cs"/>
              </a:rPr>
              <a:t>automne</a:t>
            </a:r>
            <a:r>
              <a:rPr kumimoji="0" lang="de-DE" sz="1600" b="1" i="0" u="sng" strike="noStrike" kern="1200" cap="none" spc="0" normalizeH="0" baseline="0" noProof="0" dirty="0">
                <a:ln>
                  <a:noFill/>
                </a:ln>
                <a:solidFill>
                  <a:prstClr val="black"/>
                </a:solidFill>
                <a:effectLst/>
                <a:uLnTx/>
                <a:uFillTx/>
                <a:latin typeface="Calibri"/>
                <a:ea typeface="+mn-ea"/>
                <a:cs typeface="+mn-cs"/>
              </a:rPr>
              <a:t>) de 70%.</a:t>
            </a:r>
            <a:endParaRPr kumimoji="0" lang="de-D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feld 2"/>
          <p:cNvSpPr txBox="1"/>
          <p:nvPr/>
        </p:nvSpPr>
        <p:spPr>
          <a:xfrm>
            <a:off x="35496" y="5517232"/>
            <a:ext cx="7400736" cy="12003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se réfère à l'</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Ordonnance sur la</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fertilisation,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dans laquelle</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75% de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azote en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suspension est pris en compte pour le bilan d'</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azote.</a:t>
            </a:r>
          </a:p>
          <a:p>
            <a:pPr marL="285750" marR="0" lvl="0" indent="-285750" algn="l" defTabSz="457200" rtl="0" eaLnBrk="1" fontAlgn="auto" latinLnBrk="0" hangingPunct="1">
              <a:lnSpc>
                <a:spcPct val="100000"/>
              </a:lnSpc>
              <a:spcBef>
                <a:spcPts val="0"/>
              </a:spcBef>
              <a:spcAft>
                <a:spcPts val="0"/>
              </a:spcAft>
              <a:buClrTx/>
              <a:buSzTx/>
              <a:buFont typeface="Arial" charset="0"/>
              <a:buChar char="•"/>
              <a:tabLst/>
              <a:defRPr/>
            </a:pP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objectif</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bilan</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N </a:t>
            </a:r>
            <a:r>
              <a:rPr kumimoji="0" lang="de-DE"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rPr>
              <a:t>50 - 60 kg N ha-1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193656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05910" y="1070461"/>
            <a:ext cx="6634309" cy="49603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hteck 4"/>
          <p:cNvSpPr/>
          <p:nvPr/>
        </p:nvSpPr>
        <p:spPr>
          <a:xfrm>
            <a:off x="70558" y="128755"/>
            <a:ext cx="9144000" cy="461665"/>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Coûts et avantages de la fertilisation</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azotée</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6" name="Rechteck 5"/>
          <p:cNvSpPr/>
          <p:nvPr/>
        </p:nvSpPr>
        <p:spPr>
          <a:xfrm>
            <a:off x="70558" y="547241"/>
            <a:ext cx="3299118" cy="33855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(Van </a:t>
            </a:r>
            <a:r>
              <a:rPr kumimoji="0" lang="de-DE" sz="16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Grinsven</a:t>
            </a: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et al. 2013)</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sp>
        <p:nvSpPr>
          <p:cNvPr id="4" name="Rechteck 3"/>
          <p:cNvSpPr/>
          <p:nvPr/>
        </p:nvSpPr>
        <p:spPr>
          <a:xfrm>
            <a:off x="323528" y="6326149"/>
            <a:ext cx="68275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Externalités négatives dues à une gestion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inadaptée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 la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fertilisation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28368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82659"/>
            <a:ext cx="9144000" cy="1261884"/>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Autres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conséquences de l'application du lisier dans des conditions humides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à l'</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automne</a:t>
            </a:r>
            <a:endPar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dégradation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des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prairies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due à la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propagation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de</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Poa</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trivialis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L. (Gemeine Rispe)</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endParaRPr>
          </a:p>
        </p:txBody>
      </p:sp>
      <p:grpSp>
        <p:nvGrpSpPr>
          <p:cNvPr id="7" name="Gruppieren 6"/>
          <p:cNvGrpSpPr/>
          <p:nvPr/>
        </p:nvGrpSpPr>
        <p:grpSpPr>
          <a:xfrm>
            <a:off x="0" y="1340768"/>
            <a:ext cx="8753115" cy="5144046"/>
            <a:chOff x="0" y="1340768"/>
            <a:chExt cx="8753115" cy="5144046"/>
          </a:xfrm>
        </p:grpSpPr>
        <p:grpSp>
          <p:nvGrpSpPr>
            <p:cNvPr id="6" name="Gruppieren 5"/>
            <p:cNvGrpSpPr/>
            <p:nvPr/>
          </p:nvGrpSpPr>
          <p:grpSpPr>
            <a:xfrm>
              <a:off x="0" y="1340768"/>
              <a:ext cx="8753115" cy="5144046"/>
              <a:chOff x="0" y="1340768"/>
              <a:chExt cx="8753115" cy="5144046"/>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340768"/>
                <a:ext cx="8753115" cy="514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467544" y="1483043"/>
                <a:ext cx="7272808" cy="9233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part</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du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rendement</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de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plusieurs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espèces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trouvées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lors de la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première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pousse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dans une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fauchée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par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rapport</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au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compactage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du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sol</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8" name="Textfeld 7"/>
            <p:cNvSpPr txBox="1"/>
            <p:nvPr/>
          </p:nvSpPr>
          <p:spPr>
            <a:xfrm>
              <a:off x="2771800" y="5949280"/>
              <a:ext cx="1152128"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err="1">
                  <a:ln>
                    <a:noFill/>
                  </a:ln>
                  <a:solidFill>
                    <a:prstClr val="black"/>
                  </a:solidFill>
                  <a:effectLst/>
                  <a:uLnTx/>
                  <a:uFillTx/>
                  <a:latin typeface="Calibri"/>
                  <a:ea typeface="+mn-ea"/>
                  <a:cs typeface="+mn-cs"/>
                </a:rPr>
                <a:t>compacté</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feld 8"/>
            <p:cNvSpPr txBox="1"/>
            <p:nvPr/>
          </p:nvSpPr>
          <p:spPr>
            <a:xfrm>
              <a:off x="1187624" y="5937707"/>
              <a:ext cx="1296144" cy="30777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Calibri"/>
                  <a:ea typeface="+mn-ea"/>
                  <a:cs typeface="+mn-cs"/>
                </a:rPr>
                <a:t>non </a:t>
              </a:r>
              <a:r>
                <a:rPr kumimoji="0" lang="de-DE" sz="1400" b="1" i="0" u="none" strike="noStrike" kern="1200" cap="none" spc="0" normalizeH="0" baseline="0" noProof="0" dirty="0" err="1">
                  <a:ln>
                    <a:noFill/>
                  </a:ln>
                  <a:solidFill>
                    <a:prstClr val="black"/>
                  </a:solidFill>
                  <a:effectLst/>
                  <a:uLnTx/>
                  <a:uFillTx/>
                  <a:latin typeface="Calibri"/>
                  <a:ea typeface="+mn-ea"/>
                  <a:cs typeface="+mn-cs"/>
                </a:rPr>
                <a:t>compacté</a:t>
              </a: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Rechteck 9"/>
          <p:cNvSpPr/>
          <p:nvPr/>
        </p:nvSpPr>
        <p:spPr>
          <a:xfrm>
            <a:off x="4211960" y="4797152"/>
            <a:ext cx="151216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8679003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pieren 30"/>
          <p:cNvGrpSpPr/>
          <p:nvPr/>
        </p:nvGrpSpPr>
        <p:grpSpPr>
          <a:xfrm>
            <a:off x="0" y="3314365"/>
            <a:ext cx="8436015" cy="3533766"/>
            <a:chOff x="40449" y="2899515"/>
            <a:chExt cx="10863752" cy="4214818"/>
          </a:xfrm>
        </p:grpSpPr>
        <p:grpSp>
          <p:nvGrpSpPr>
            <p:cNvPr id="29" name="Gruppieren 28"/>
            <p:cNvGrpSpPr/>
            <p:nvPr/>
          </p:nvGrpSpPr>
          <p:grpSpPr>
            <a:xfrm>
              <a:off x="40449" y="2899515"/>
              <a:ext cx="4891591" cy="3958485"/>
              <a:chOff x="-9293" y="2899515"/>
              <a:chExt cx="4891591" cy="3958485"/>
            </a:xfrm>
          </p:grpSpPr>
          <p:pic>
            <p:nvPicPr>
              <p:cNvPr id="5" name="Grafik 4"/>
              <p:cNvPicPr>
                <a:picLocks noChangeAspect="1"/>
              </p:cNvPicPr>
              <p:nvPr/>
            </p:nvPicPr>
            <p:blipFill>
              <a:blip r:embed="rId2"/>
              <a:stretch>
                <a:fillRect/>
              </a:stretch>
            </p:blipFill>
            <p:spPr>
              <a:xfrm>
                <a:off x="-9293" y="2913797"/>
                <a:ext cx="4113241" cy="3944203"/>
              </a:xfrm>
              <a:prstGeom prst="rect">
                <a:avLst/>
              </a:prstGeom>
            </p:spPr>
          </p:pic>
          <p:sp>
            <p:nvSpPr>
              <p:cNvPr id="27" name="Rechteck 26"/>
              <p:cNvSpPr/>
              <p:nvPr/>
            </p:nvSpPr>
            <p:spPr>
              <a:xfrm>
                <a:off x="3131840" y="2913797"/>
                <a:ext cx="1390418" cy="731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hteck 27"/>
              <p:cNvSpPr/>
              <p:nvPr/>
            </p:nvSpPr>
            <p:spPr>
              <a:xfrm>
                <a:off x="0" y="2899515"/>
                <a:ext cx="4882298" cy="146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0" name="Rechteck 29"/>
            <p:cNvSpPr/>
            <p:nvPr/>
          </p:nvSpPr>
          <p:spPr>
            <a:xfrm>
              <a:off x="8448321" y="6710531"/>
              <a:ext cx="2455880" cy="40380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Kuhn et al., 2011) </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6" name="Textfeld 25"/>
          <p:cNvSpPr txBox="1"/>
          <p:nvPr/>
        </p:nvSpPr>
        <p:spPr>
          <a:xfrm>
            <a:off x="3036214" y="5792502"/>
            <a:ext cx="637452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P. t</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rivialis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représente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la</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deuxième</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graminée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principale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des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permanentes de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Bavière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au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cours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la période 2002-2008.</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4" name="Gruppieren 33"/>
          <p:cNvGrpSpPr/>
          <p:nvPr/>
        </p:nvGrpSpPr>
        <p:grpSpPr>
          <a:xfrm>
            <a:off x="4328139" y="2711899"/>
            <a:ext cx="4689909" cy="2517301"/>
            <a:chOff x="192389" y="486131"/>
            <a:chExt cx="4689909" cy="2517301"/>
          </a:xfrm>
        </p:grpSpPr>
        <p:grpSp>
          <p:nvGrpSpPr>
            <p:cNvPr id="25" name="Gruppieren 24"/>
            <p:cNvGrpSpPr/>
            <p:nvPr/>
          </p:nvGrpSpPr>
          <p:grpSpPr>
            <a:xfrm>
              <a:off x="192389" y="486131"/>
              <a:ext cx="4689909" cy="2517301"/>
              <a:chOff x="192389" y="486131"/>
              <a:chExt cx="4689909" cy="2517301"/>
            </a:xfrm>
          </p:grpSpPr>
          <p:pic>
            <p:nvPicPr>
              <p:cNvPr id="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2389" y="486131"/>
                <a:ext cx="4689909" cy="251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611560" y="615619"/>
                <a:ext cx="13681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a:ln>
                      <a:noFill/>
                    </a:ln>
                    <a:solidFill>
                      <a:prstClr val="black"/>
                    </a:solidFill>
                    <a:effectLst/>
                    <a:uLnTx/>
                    <a:uFillTx/>
                    <a:latin typeface="Calibri"/>
                    <a:ea typeface="+mn-ea"/>
                    <a:cs typeface="+mn-cs"/>
                  </a:rPr>
                  <a:t>L. pérenne</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feld 9"/>
              <p:cNvSpPr txBox="1"/>
              <p:nvPr/>
            </p:nvSpPr>
            <p:spPr>
              <a:xfrm>
                <a:off x="1403648" y="2005080"/>
                <a:ext cx="1368152"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1" u="none" strike="noStrike" kern="1200" cap="none" spc="0" normalizeH="0" baseline="0" noProof="0" dirty="0">
                    <a:ln>
                      <a:noFill/>
                    </a:ln>
                    <a:solidFill>
                      <a:srgbClr val="FF0000"/>
                    </a:solidFill>
                    <a:effectLst/>
                    <a:uLnTx/>
                    <a:uFillTx/>
                    <a:latin typeface="Calibri"/>
                    <a:ea typeface="+mn-ea"/>
                    <a:cs typeface="+mn-cs"/>
                  </a:rPr>
                  <a:t>P. </a:t>
                </a:r>
                <a:r>
                  <a:rPr kumimoji="0" lang="de-DE" sz="1800" b="1" i="1" u="none" strike="noStrike" kern="1200" cap="none" spc="0" normalizeH="0" baseline="0" noProof="0" dirty="0" err="1">
                    <a:ln>
                      <a:noFill/>
                    </a:ln>
                    <a:solidFill>
                      <a:srgbClr val="FF0000"/>
                    </a:solidFill>
                    <a:effectLst/>
                    <a:uLnTx/>
                    <a:uFillTx/>
                    <a:latin typeface="Calibri"/>
                    <a:ea typeface="+mn-ea"/>
                    <a:cs typeface="+mn-cs"/>
                  </a:rPr>
                  <a:t>trivialis</a:t>
                </a:r>
                <a:endParaRPr kumimoji="0" lang="en-US" sz="1800" b="1" i="1" u="none" strike="noStrike" kern="1200" cap="none" spc="0" normalizeH="0" baseline="0" noProof="0" dirty="0">
                  <a:ln>
                    <a:noFill/>
                  </a:ln>
                  <a:solidFill>
                    <a:srgbClr val="FF0000"/>
                  </a:solidFill>
                  <a:effectLst/>
                  <a:uLnTx/>
                  <a:uFillTx/>
                  <a:latin typeface="Calibri"/>
                  <a:ea typeface="+mn-ea"/>
                  <a:cs typeface="+mn-cs"/>
                </a:endParaRPr>
              </a:p>
            </p:txBody>
          </p:sp>
          <p:cxnSp>
            <p:nvCxnSpPr>
              <p:cNvPr id="12" name="Gerade Verbindung 11"/>
              <p:cNvCxnSpPr/>
              <p:nvPr/>
            </p:nvCxnSpPr>
            <p:spPr>
              <a:xfrm flipV="1">
                <a:off x="1043608" y="985001"/>
                <a:ext cx="792088" cy="114283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Gerade Verbindung 12"/>
              <p:cNvCxnSpPr/>
              <p:nvPr/>
            </p:nvCxnSpPr>
            <p:spPr>
              <a:xfrm flipH="1" flipV="1">
                <a:off x="2411760" y="903701"/>
                <a:ext cx="1008112" cy="13749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Gerade Verbindung 15"/>
              <p:cNvCxnSpPr/>
              <p:nvPr/>
            </p:nvCxnSpPr>
            <p:spPr>
              <a:xfrm flipH="1" flipV="1">
                <a:off x="2987824" y="868947"/>
                <a:ext cx="1534434" cy="8758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flipH="1" flipV="1">
                <a:off x="3419872" y="800335"/>
                <a:ext cx="1368152" cy="3193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2" name="Textfeld 31"/>
            <p:cNvSpPr txBox="1"/>
            <p:nvPr/>
          </p:nvSpPr>
          <p:spPr>
            <a:xfrm>
              <a:off x="3514146" y="2609524"/>
              <a:ext cx="136815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Komainda, 2017</a:t>
              </a:r>
              <a:endParaRPr kumimoji="0" lang="en-US" sz="12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grpSp>
      <p:sp>
        <p:nvSpPr>
          <p:cNvPr id="33" name="Textfeld 32"/>
          <p:cNvSpPr txBox="1"/>
          <p:nvPr/>
        </p:nvSpPr>
        <p:spPr>
          <a:xfrm>
            <a:off x="4423274" y="1920186"/>
            <a:ext cx="45947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Première</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pousse</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de la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coupée</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différenciation</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par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traces</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de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roues</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pic>
        <p:nvPicPr>
          <p:cNvPr id="35" name="Grafik 3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9030" y="3345885"/>
            <a:ext cx="906835" cy="1489407"/>
          </a:xfrm>
          <a:prstGeom prst="rect">
            <a:avLst/>
          </a:prstGeom>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601" y="1327653"/>
            <a:ext cx="3921625" cy="202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feld 38"/>
          <p:cNvSpPr txBox="1"/>
          <p:nvPr/>
        </p:nvSpPr>
        <p:spPr>
          <a:xfrm>
            <a:off x="0" y="673789"/>
            <a:ext cx="459477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Croissance</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primaire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des prairies coupées régulièrement fertilisées avec du lisier</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à l'</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automne</a:t>
            </a:r>
            <a:r>
              <a:rPr kumimoji="0" lang="de-DE"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après la dernière </a:t>
            </a:r>
            <a:r>
              <a:rPr kumimoji="0" lang="de-DE" sz="16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coupe.</a:t>
            </a:r>
            <a:endParaRPr kumimoji="0" lang="en-US" sz="1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0" name="Textfeld 39"/>
          <p:cNvSpPr txBox="1"/>
          <p:nvPr/>
        </p:nvSpPr>
        <p:spPr>
          <a:xfrm>
            <a:off x="100306" y="86107"/>
            <a:ext cx="9043694"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Poa trivialis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L. - un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problème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dans les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prairies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intensives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41" name="Rechteck 40"/>
          <p:cNvSpPr/>
          <p:nvPr/>
        </p:nvSpPr>
        <p:spPr>
          <a:xfrm>
            <a:off x="125508" y="5493228"/>
            <a:ext cx="832279"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Bavière</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59946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098" y="115099"/>
            <a:ext cx="6884715" cy="1143000"/>
          </a:xfrm>
        </p:spPr>
        <p:txBody>
          <a:bodyPr>
            <a:noAutofit/>
          </a:bodyPr>
          <a:lstStyle/>
          <a:p>
            <a:pPr algn="l"/>
            <a:r>
              <a:rPr lang="de-DE" sz="2400" b="1" dirty="0" err="1">
                <a:solidFill>
                  <a:schemeClr val="tx1"/>
                </a:solidFill>
                <a:latin typeface="Arial" panose="020B0604020202020204" pitchFamily="34" charset="0"/>
                <a:cs typeface="Arial" panose="020B0604020202020204" pitchFamily="34" charset="0"/>
              </a:rPr>
              <a:t>Qualité</a:t>
            </a:r>
            <a:r>
              <a:rPr lang="de-DE" sz="2400" b="1" dirty="0">
                <a:solidFill>
                  <a:schemeClr val="tx1"/>
                </a:solidFill>
                <a:latin typeface="Arial" panose="020B0604020202020204" pitchFamily="34" charset="0"/>
                <a:cs typeface="Arial" panose="020B0604020202020204" pitchFamily="34" charset="0"/>
              </a:rPr>
              <a:t> </a:t>
            </a:r>
            <a:r>
              <a:rPr lang="de-DE" sz="2400" b="1" dirty="0" err="1">
                <a:solidFill>
                  <a:schemeClr val="tx1"/>
                </a:solidFill>
                <a:latin typeface="Arial" panose="020B0604020202020204" pitchFamily="34" charset="0"/>
                <a:cs typeface="Arial" panose="020B0604020202020204" pitchFamily="34" charset="0"/>
              </a:rPr>
              <a:t>botanique</a:t>
            </a:r>
            <a:r>
              <a:rPr lang="de-DE" sz="2400" b="1" dirty="0">
                <a:solidFill>
                  <a:schemeClr val="tx1"/>
                </a:solidFill>
                <a:latin typeface="Arial" panose="020B0604020202020204" pitchFamily="34" charset="0"/>
                <a:cs typeface="Arial" panose="020B0604020202020204" pitchFamily="34" charset="0"/>
              </a:rPr>
              <a:t> des </a:t>
            </a:r>
            <a:r>
              <a:rPr lang="de-DE" sz="2400" b="1" dirty="0" err="1">
                <a:solidFill>
                  <a:schemeClr val="tx1"/>
                </a:solidFill>
                <a:latin typeface="Arial" panose="020B0604020202020204" pitchFamily="34" charset="0"/>
                <a:cs typeface="Arial" panose="020B0604020202020204" pitchFamily="34" charset="0"/>
              </a:rPr>
              <a:t>prairies</a:t>
            </a:r>
            <a:r>
              <a:rPr lang="de-DE" sz="2400" b="1" dirty="0">
                <a:solidFill>
                  <a:schemeClr val="tx1"/>
                </a:solidFill>
                <a:latin typeface="Arial" panose="020B0604020202020204" pitchFamily="34" charset="0"/>
                <a:cs typeface="Arial" panose="020B0604020202020204" pitchFamily="34" charset="0"/>
              </a:rPr>
              <a:t> de </a:t>
            </a:r>
            <a:r>
              <a:rPr lang="de-DE" sz="2400" b="1" dirty="0" err="1">
                <a:solidFill>
                  <a:schemeClr val="tx1"/>
                </a:solidFill>
                <a:latin typeface="Arial" panose="020B0604020202020204" pitchFamily="34" charset="0"/>
                <a:cs typeface="Arial" panose="020B0604020202020204" pitchFamily="34" charset="0"/>
              </a:rPr>
              <a:t>qualité</a:t>
            </a:r>
            <a:r>
              <a:rPr lang="de-DE" sz="2400" b="1" dirty="0">
                <a:solidFill>
                  <a:schemeClr val="tx1"/>
                </a:solidFill>
                <a:latin typeface="Arial" panose="020B0604020202020204" pitchFamily="34" charset="0"/>
                <a:cs typeface="Arial" panose="020B0604020202020204" pitchFamily="34" charset="0"/>
              </a:rPr>
              <a:t> - </a:t>
            </a:r>
            <a:r>
              <a:rPr lang="de-DE" sz="2400" b="1" dirty="0" err="1">
                <a:solidFill>
                  <a:schemeClr val="tx1"/>
                </a:solidFill>
                <a:latin typeface="Arial" panose="020B0604020202020204" pitchFamily="34" charset="0"/>
                <a:cs typeface="Arial" panose="020B0604020202020204" pitchFamily="34" charset="0"/>
              </a:rPr>
              <a:t>pâturin</a:t>
            </a:r>
            <a:r>
              <a:rPr lang="de-DE" sz="2400" b="1" dirty="0">
                <a:solidFill>
                  <a:schemeClr val="tx1"/>
                </a:solidFill>
                <a:latin typeface="Arial" panose="020B0604020202020204" pitchFamily="34" charset="0"/>
                <a:cs typeface="Arial" panose="020B0604020202020204" pitchFamily="34" charset="0"/>
              </a:rPr>
              <a:t> des </a:t>
            </a:r>
            <a:r>
              <a:rPr lang="de-DE" sz="2400" b="1" dirty="0" err="1">
                <a:solidFill>
                  <a:schemeClr val="tx1"/>
                </a:solidFill>
                <a:latin typeface="Arial" panose="020B0604020202020204" pitchFamily="34" charset="0"/>
                <a:cs typeface="Arial" panose="020B0604020202020204" pitchFamily="34" charset="0"/>
              </a:rPr>
              <a:t>prés</a:t>
            </a:r>
            <a:r>
              <a:rPr lang="de-DE" sz="2400" dirty="0">
                <a:solidFill>
                  <a:schemeClr val="tx1"/>
                </a:solidFill>
                <a:latin typeface="Arial" panose="020B0604020202020204" pitchFamily="34" charset="0"/>
                <a:cs typeface="Arial" panose="020B0604020202020204" pitchFamily="34" charset="0"/>
              </a:rPr>
              <a:t> (</a:t>
            </a:r>
            <a:r>
              <a:rPr lang="de-DE" sz="2400" i="1" dirty="0" err="1">
                <a:solidFill>
                  <a:schemeClr val="tx1"/>
                </a:solidFill>
                <a:latin typeface="Arial" panose="020B0604020202020204" pitchFamily="34" charset="0"/>
                <a:cs typeface="Arial" panose="020B0604020202020204" pitchFamily="34" charset="0"/>
              </a:rPr>
              <a:t>Poa</a:t>
            </a:r>
            <a:r>
              <a:rPr lang="de-DE" sz="2400" i="1" dirty="0">
                <a:solidFill>
                  <a:schemeClr val="tx1"/>
                </a:solidFill>
                <a:latin typeface="Arial" panose="020B0604020202020204" pitchFamily="34" charset="0"/>
                <a:cs typeface="Arial" panose="020B0604020202020204" pitchFamily="34" charset="0"/>
              </a:rPr>
              <a:t> </a:t>
            </a:r>
            <a:r>
              <a:rPr lang="de-DE" sz="2400" i="1" dirty="0" err="1">
                <a:solidFill>
                  <a:schemeClr val="tx1"/>
                </a:solidFill>
                <a:latin typeface="Arial" panose="020B0604020202020204" pitchFamily="34" charset="0"/>
                <a:cs typeface="Arial" panose="020B0604020202020204" pitchFamily="34" charset="0"/>
              </a:rPr>
              <a:t>trivialis</a:t>
            </a:r>
            <a:r>
              <a:rPr lang="de-DE" sz="2400" dirty="0">
                <a:solidFill>
                  <a:schemeClr val="tx1"/>
                </a:solidFill>
                <a:latin typeface="Arial" panose="020B0604020202020204" pitchFamily="34" charset="0"/>
                <a:cs typeface="Arial" panose="020B0604020202020204" pitchFamily="34" charset="0"/>
              </a:rPr>
              <a:t>)</a:t>
            </a:r>
          </a:p>
        </p:txBody>
      </p:sp>
      <p:sp>
        <p:nvSpPr>
          <p:cNvPr id="12" name="Line 9"/>
          <p:cNvSpPr>
            <a:spLocks noChangeShapeType="1"/>
          </p:cNvSpPr>
          <p:nvPr/>
        </p:nvSpPr>
        <p:spPr bwMode="auto">
          <a:xfrm>
            <a:off x="0" y="1091638"/>
            <a:ext cx="9144000" cy="4763"/>
          </a:xfrm>
          <a:prstGeom prst="line">
            <a:avLst/>
          </a:prstGeom>
          <a:noFill/>
          <a:ln w="57150">
            <a:solidFill>
              <a:srgbClr val="00673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uppieren 3"/>
          <p:cNvGrpSpPr/>
          <p:nvPr/>
        </p:nvGrpSpPr>
        <p:grpSpPr>
          <a:xfrm>
            <a:off x="162120" y="1624155"/>
            <a:ext cx="8532441" cy="5210787"/>
            <a:chOff x="-178170" y="1189657"/>
            <a:chExt cx="9144000" cy="5739200"/>
          </a:xfrm>
        </p:grpSpPr>
        <p:pic>
          <p:nvPicPr>
            <p:cNvPr id="17" name="Grafik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189657"/>
              <a:ext cx="8532440" cy="5119662"/>
            </a:xfrm>
            <a:prstGeom prst="rect">
              <a:avLst/>
            </a:prstGeom>
            <a:ln>
              <a:noFill/>
            </a:ln>
            <a:effectLst>
              <a:outerShdw blurRad="292100" dist="139700" dir="2700000" algn="tl" rotWithShape="0">
                <a:srgbClr val="333333">
                  <a:alpha val="65000"/>
                </a:srgbClr>
              </a:outerShdw>
            </a:effectLst>
          </p:spPr>
        </p:pic>
        <p:sp>
          <p:nvSpPr>
            <p:cNvPr id="18" name="Textfeld 17"/>
            <p:cNvSpPr txBox="1"/>
            <p:nvPr/>
          </p:nvSpPr>
          <p:spPr>
            <a:xfrm>
              <a:off x="-178170" y="6352579"/>
              <a:ext cx="9144000" cy="5762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Année 2010 : 7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sites</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(BY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bavière</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TH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Thuringe</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SN :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saxe</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-anhalt, BW : baden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wurtemberg</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40 </a:t>
              </a:r>
              <a:r>
                <a:rPr kumimoji="0" lang="de-DE"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variétés</a:t>
              </a: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a:t>
              </a:r>
              <a:r>
                <a:rPr kumimoji="0" lang="de-DE" sz="14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 L. p</a:t>
              </a:r>
              <a:r>
                <a:rPr kumimoji="0" lang="de-DE" sz="14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erenne</a:t>
              </a:r>
              <a:endPar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3" name="Textfeld 2"/>
            <p:cNvSpPr txBox="1"/>
            <p:nvPr/>
          </p:nvSpPr>
          <p:spPr>
            <a:xfrm>
              <a:off x="1476165" y="5769604"/>
              <a:ext cx="1620180"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P.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trivialis</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618148" y="5769189"/>
              <a:ext cx="2160240" cy="4067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perenne</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min.</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6141817" y="5756581"/>
              <a:ext cx="2232248" cy="40678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L. </a:t>
              </a:r>
              <a:r>
                <a:rPr kumimoji="0" lang="de-DE" sz="18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perenne</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max.</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rot="16200000">
              <a:off x="-967970" y="2830645"/>
              <a:ext cx="2952328" cy="69265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Rendement en t MS/ ha</a:t>
              </a:r>
            </a:p>
          </p:txBody>
        </p:sp>
      </p:grpSp>
      <p:sp>
        <p:nvSpPr>
          <p:cNvPr id="5" name="Rechteck 4"/>
          <p:cNvSpPr/>
          <p:nvPr/>
        </p:nvSpPr>
        <p:spPr>
          <a:xfrm>
            <a:off x="6862617" y="1214198"/>
            <a:ext cx="213366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(Hartmann et al., 2011) </a:t>
            </a:r>
          </a:p>
        </p:txBody>
      </p:sp>
    </p:spTree>
    <p:extLst>
      <p:ext uri="{BB962C8B-B14F-4D97-AF65-F5344CB8AC3E}">
        <p14:creationId xmlns:p14="http://schemas.microsoft.com/office/powerpoint/2010/main" val="152144758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0" y="1650529"/>
            <a:ext cx="9144000" cy="4493538"/>
          </a:xfrm>
          <a:prstGeom prst="rect">
            <a:avLst/>
          </a:prstGeom>
          <a:solidFill>
            <a:schemeClr val="bg1"/>
          </a:solidFill>
          <a:ln>
            <a:solidFill>
              <a:schemeClr val="tx1"/>
            </a:solidFill>
          </a:ln>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 </a:t>
            </a:r>
            <a:r>
              <a:rPr kumimoji="0" lang="fr-B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Trivialis</a:t>
            </a: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 un rendement ~50% inférieur par rapport à</a:t>
            </a:r>
            <a:r>
              <a:rPr kumimoji="0" lang="fr-BE" sz="18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L. </a:t>
            </a:r>
            <a:r>
              <a:rPr kumimoji="0" lang="fr-BE" sz="1800" b="1" i="1" u="none" strike="noStrike" kern="1200" cap="none" spc="0" normalizeH="0" baseline="0" noProof="0" dirty="0" err="1" smtClean="0">
                <a:ln>
                  <a:noFill/>
                </a:ln>
                <a:solidFill>
                  <a:srgbClr val="0000FF"/>
                </a:solidFill>
                <a:effectLst/>
                <a:uLnTx/>
                <a:uFillTx/>
                <a:latin typeface="Arial" panose="020B0604020202020204" pitchFamily="34" charset="0"/>
                <a:ea typeface="+mn-ea"/>
                <a:cs typeface="Arial" panose="020B0604020202020204" pitchFamily="34" charset="0"/>
              </a:rPr>
              <a:t>Perenne</a:t>
            </a:r>
            <a:endParaRPr kumimoji="0" lang="fr-BE" sz="1800" b="1" i="1"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La part élevée de prairie réduit la </a:t>
            </a:r>
            <a:r>
              <a:rPr kumimoji="0" lang="fr-B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consommation d’engrais minéral</a:t>
            </a:r>
            <a:endParaRPr kumimoji="0" lang="fr-B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Les prairies avec une part de</a:t>
            </a:r>
            <a:r>
              <a:rPr kumimoji="0" lang="fr-B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p. </a:t>
            </a:r>
            <a:r>
              <a:rPr kumimoji="0" lang="fr-B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Trivials</a:t>
            </a: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comprise entre</a:t>
            </a:r>
            <a:r>
              <a:rPr kumimoji="0" lang="fr-B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20 et 25 %, c'est-à-dire des pertes de rendement de 10 à 12 %, </a:t>
            </a: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devraient être réensemencées avec</a:t>
            </a:r>
            <a:r>
              <a:rPr kumimoji="0" lang="fr-BE" sz="18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L. </a:t>
            </a:r>
            <a:r>
              <a:rPr kumimoji="0" lang="fr-BE" sz="18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Perenne</a:t>
            </a: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sous gestion intensive</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 réensemencement coûte entre</a:t>
            </a:r>
            <a:r>
              <a:rPr kumimoji="0" lang="fr-B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150 et 210 € ha-1</a:t>
            </a: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dans un cycle de trois ans.</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Les gains annuels supplémentaires nécessaires sont compris entre</a:t>
            </a:r>
            <a:r>
              <a:rPr kumimoji="0" lang="fr-B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50 et 70 € </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Si</a:t>
            </a:r>
            <a:r>
              <a:rPr kumimoji="0" lang="fr-B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1 t de MS a une valeur qui se situe entre 80 et 100 € </a:t>
            </a:r>
            <a:endPar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 réensemencement devrait rapporter entre</a:t>
            </a:r>
            <a:r>
              <a:rPr kumimoji="0" lang="fr-BE" sz="1800" b="1" i="0" u="none" strike="noStrike" kern="1200" cap="none" spc="0" normalizeH="0" baseline="0" noProof="0" dirty="0" smtClean="0">
                <a:ln>
                  <a:noFill/>
                </a:ln>
                <a:solidFill>
                  <a:srgbClr val="0000FF"/>
                </a:solidFill>
                <a:effectLst/>
                <a:uLnTx/>
                <a:uFillTx/>
                <a:latin typeface="Arial" panose="020B0604020202020204" pitchFamily="34" charset="0"/>
                <a:ea typeface="+mn-ea"/>
                <a:cs typeface="Arial" panose="020B0604020202020204" pitchFamily="34" charset="0"/>
              </a:rPr>
              <a:t> 0,4 et 0,9 t MS/ha-1 de rendement en plus</a:t>
            </a:r>
          </a:p>
          <a:p>
            <a:pPr marL="285750" marR="0" lvl="0" indent="-285750" algn="l" defTabSz="4572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Le rendement des prairies ensemencées est jusqu'à 60 % plus élevé que celui des prairies non ensemencées (</a:t>
            </a:r>
            <a:r>
              <a:rPr kumimoji="0" lang="fr-BE"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hofmann</a:t>
            </a:r>
            <a:r>
              <a:rPr kumimoji="0" lang="fr-B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et </a:t>
            </a:r>
            <a:r>
              <a:rPr kumimoji="0" lang="fr-BE" sz="14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isselstein</a:t>
            </a:r>
            <a:r>
              <a:rPr kumimoji="0" lang="fr-BE" sz="14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2004</a:t>
            </a:r>
            <a:r>
              <a:rPr kumimoji="0" lang="fr-B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fr-B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39517" y="0"/>
            <a:ext cx="1824391" cy="1650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19" y="0"/>
            <a:ext cx="2405849" cy="1603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1995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en-US" sz="2400" dirty="0">
                <a:solidFill>
                  <a:schemeClr val="tx1"/>
                </a:solidFill>
                <a:latin typeface="+mn-lt"/>
              </a:rPr>
              <a:t>Les prairies temporaires conviennent mieux aux vaches </a:t>
            </a:r>
            <a:r>
              <a:rPr lang="en-US" sz="2400" dirty="0" err="1">
                <a:solidFill>
                  <a:schemeClr val="tx1"/>
                </a:solidFill>
                <a:latin typeface="+mn-lt"/>
              </a:rPr>
              <a:t>laitières</a:t>
            </a:r>
            <a:r>
              <a:rPr lang="en-US" sz="2400" dirty="0">
                <a:solidFill>
                  <a:schemeClr val="tx1"/>
                </a:solidFill>
                <a:latin typeface="+mn-lt"/>
              </a:rPr>
              <a:t> </a:t>
            </a:r>
            <a:r>
              <a:rPr lang="en-US" sz="2400" dirty="0" smtClean="0">
                <a:solidFill>
                  <a:schemeClr val="tx1"/>
                </a:solidFill>
                <a:latin typeface="+mn-lt"/>
              </a:rPr>
              <a:t>(ex: rouge suédoise et Holstein) </a:t>
            </a:r>
            <a:r>
              <a:rPr lang="en-US" sz="2400" dirty="0">
                <a:solidFill>
                  <a:schemeClr val="tx1"/>
                </a:solidFill>
                <a:latin typeface="+mn-lt"/>
              </a:rPr>
              <a:t>et aux races à </a:t>
            </a:r>
            <a:r>
              <a:rPr lang="en-US" sz="2400" dirty="0" err="1">
                <a:solidFill>
                  <a:schemeClr val="tx1"/>
                </a:solidFill>
                <a:latin typeface="+mn-lt"/>
              </a:rPr>
              <a:t>viande</a:t>
            </a:r>
            <a:r>
              <a:rPr lang="en-US" sz="2400" dirty="0">
                <a:solidFill>
                  <a:schemeClr val="tx1"/>
                </a:solidFill>
                <a:latin typeface="+mn-lt"/>
              </a:rPr>
              <a:t> </a:t>
            </a:r>
            <a:r>
              <a:rPr lang="en-US" sz="2400" dirty="0" err="1" smtClean="0">
                <a:solidFill>
                  <a:schemeClr val="tx1"/>
                </a:solidFill>
                <a:latin typeface="+mn-lt"/>
              </a:rPr>
              <a:t>lourdes</a:t>
            </a:r>
            <a:r>
              <a:rPr lang="en-US" sz="2400" dirty="0" smtClean="0">
                <a:solidFill>
                  <a:schemeClr val="tx1"/>
                </a:solidFill>
                <a:latin typeface="+mn-lt"/>
              </a:rPr>
              <a:t> (ex: </a:t>
            </a:r>
            <a:r>
              <a:rPr lang="en-US" sz="2400" dirty="0" err="1">
                <a:solidFill>
                  <a:schemeClr val="tx1"/>
                </a:solidFill>
                <a:latin typeface="+mn-lt"/>
              </a:rPr>
              <a:t>Charolais</a:t>
            </a:r>
            <a:r>
              <a:rPr lang="en-US" sz="2400" dirty="0">
                <a:solidFill>
                  <a:schemeClr val="tx1"/>
                </a:solidFill>
                <a:latin typeface="+mn-lt"/>
              </a:rPr>
              <a:t>). </a:t>
            </a:r>
            <a:endParaRPr lang="es-ES" sz="2400" dirty="0">
              <a:solidFill>
                <a:schemeClr val="tx1"/>
              </a:solidFill>
              <a:latin typeface="+mn-lt"/>
            </a:endParaRPr>
          </a:p>
        </p:txBody>
      </p:sp>
      <p:pic>
        <p:nvPicPr>
          <p:cNvPr id="6" name="Bildobjekt 5"/>
          <p:cNvPicPr>
            <a:picLocks noChangeAspect="1"/>
          </p:cNvPicPr>
          <p:nvPr/>
        </p:nvPicPr>
        <p:blipFill rotWithShape="1">
          <a:blip r:embed="rId2" cstate="screen">
            <a:extLst>
              <a:ext uri="{28A0092B-C50C-407E-A947-70E740481C1C}">
                <a14:useLocalDpi xmlns:a14="http://schemas.microsoft.com/office/drawing/2010/main"/>
              </a:ext>
            </a:extLst>
          </a:blip>
          <a:srcRect r="-15" b="-859"/>
          <a:stretch/>
        </p:blipFill>
        <p:spPr>
          <a:xfrm>
            <a:off x="4303987" y="2147645"/>
            <a:ext cx="4840014" cy="4134668"/>
          </a:xfrm>
          <a:prstGeom prst="rect">
            <a:avLst/>
          </a:prstGeom>
        </p:spPr>
      </p:pic>
      <p:pic>
        <p:nvPicPr>
          <p:cNvPr id="5" name="Bildobjekt 4"/>
          <p:cNvPicPr>
            <a:picLocks noChangeAspect="1"/>
          </p:cNvPicPr>
          <p:nvPr/>
        </p:nvPicPr>
        <p:blipFill rotWithShape="1">
          <a:blip r:embed="rId3" cstate="screen">
            <a:extLst>
              <a:ext uri="{28A0092B-C50C-407E-A947-70E740481C1C}">
                <a14:useLocalDpi xmlns:a14="http://schemas.microsoft.com/office/drawing/2010/main"/>
              </a:ext>
            </a:extLst>
          </a:blip>
          <a:srcRect t="-1786"/>
          <a:stretch/>
        </p:blipFill>
        <p:spPr>
          <a:xfrm>
            <a:off x="0" y="2144065"/>
            <a:ext cx="4473261" cy="4104000"/>
          </a:xfrm>
          <a:prstGeom prst="rect">
            <a:avLst/>
          </a:prstGeom>
        </p:spPr>
      </p:pic>
      <p:sp>
        <p:nvSpPr>
          <p:cNvPr id="8" name="textruta 7"/>
          <p:cNvSpPr txBox="1"/>
          <p:nvPr/>
        </p:nvSpPr>
        <p:spPr>
          <a:xfrm>
            <a:off x="7857087" y="590487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3216623" y="5941257"/>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7316849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3"/>
          <p:cNvSpPr>
            <a:spLocks noGrp="1"/>
          </p:cNvSpPr>
          <p:nvPr>
            <p:ph type="title"/>
          </p:nvPr>
        </p:nvSpPr>
        <p:spPr>
          <a:xfrm>
            <a:off x="97642" y="55042"/>
            <a:ext cx="7485414" cy="667696"/>
          </a:xfrm>
        </p:spPr>
        <p:txBody>
          <a:bodyPr>
            <a:noAutofit/>
          </a:bodyPr>
          <a:lstStyle/>
          <a:p>
            <a:pPr algn="l">
              <a:spcBef>
                <a:spcPts val="1200"/>
              </a:spcBef>
            </a:pPr>
            <a:r>
              <a:rPr lang="de-DE" sz="2200" dirty="0" smtClean="0">
                <a:solidFill>
                  <a:schemeClr val="tx1"/>
                </a:solidFill>
                <a:latin typeface="Arial" pitchFamily="34" charset="0"/>
                <a:cs typeface="Arial" pitchFamily="34" charset="0"/>
                <a:sym typeface="Wingdings" pitchFamily="2" charset="2"/>
              </a:rPr>
              <a:t>Autres </a:t>
            </a:r>
            <a:r>
              <a:rPr lang="de-DE" sz="2200" dirty="0" err="1" smtClean="0">
                <a:solidFill>
                  <a:schemeClr val="tx1"/>
                </a:solidFill>
                <a:latin typeface="Arial" pitchFamily="34" charset="0"/>
                <a:cs typeface="Arial" pitchFamily="34" charset="0"/>
                <a:sym typeface="Wingdings" pitchFamily="2" charset="2"/>
              </a:rPr>
              <a:t>conséquences</a:t>
            </a:r>
            <a:r>
              <a:rPr lang="de-DE" sz="2200" dirty="0" smtClean="0">
                <a:solidFill>
                  <a:schemeClr val="tx1"/>
                </a:solidFill>
                <a:latin typeface="Arial" pitchFamily="34" charset="0"/>
                <a:cs typeface="Arial" pitchFamily="34" charset="0"/>
                <a:sym typeface="Wingdings" pitchFamily="2" charset="2"/>
              </a:rPr>
              <a:t> de </a:t>
            </a:r>
            <a:r>
              <a:rPr lang="de-DE" sz="2200" dirty="0" err="1" smtClean="0">
                <a:solidFill>
                  <a:schemeClr val="tx1"/>
                </a:solidFill>
                <a:latin typeface="Arial" pitchFamily="34" charset="0"/>
                <a:cs typeface="Arial" pitchFamily="34" charset="0"/>
                <a:sym typeface="Wingdings" pitchFamily="2" charset="2"/>
              </a:rPr>
              <a:t>l'épandage</a:t>
            </a:r>
            <a:r>
              <a:rPr lang="de-DE" sz="2200" dirty="0" smtClean="0">
                <a:solidFill>
                  <a:schemeClr val="tx1"/>
                </a:solidFill>
                <a:latin typeface="Arial" pitchFamily="34" charset="0"/>
                <a:cs typeface="Arial" pitchFamily="34" charset="0"/>
                <a:sym typeface="Wingdings" pitchFamily="2" charset="2"/>
              </a:rPr>
              <a:t> de </a:t>
            </a:r>
            <a:r>
              <a:rPr lang="de-DE" sz="2200" dirty="0" err="1" smtClean="0">
                <a:solidFill>
                  <a:schemeClr val="tx1"/>
                </a:solidFill>
                <a:latin typeface="Arial" pitchFamily="34" charset="0"/>
                <a:cs typeface="Arial" pitchFamily="34" charset="0"/>
                <a:sym typeface="Wingdings" pitchFamily="2" charset="2"/>
              </a:rPr>
              <a:t>lisier</a:t>
            </a:r>
            <a:r>
              <a:rPr lang="de-DE" sz="2200" dirty="0" smtClean="0">
                <a:solidFill>
                  <a:schemeClr val="tx1"/>
                </a:solidFill>
                <a:latin typeface="Arial" pitchFamily="34" charset="0"/>
                <a:cs typeface="Arial" pitchFamily="34" charset="0"/>
                <a:sym typeface="Wingdings" pitchFamily="2" charset="2"/>
              </a:rPr>
              <a:t> </a:t>
            </a:r>
            <a:r>
              <a:rPr lang="de-DE" sz="2200" dirty="0" err="1" smtClean="0">
                <a:solidFill>
                  <a:schemeClr val="tx1"/>
                </a:solidFill>
                <a:latin typeface="Arial" pitchFamily="34" charset="0"/>
                <a:cs typeface="Arial" pitchFamily="34" charset="0"/>
                <a:sym typeface="Wingdings" pitchFamily="2" charset="2"/>
              </a:rPr>
              <a:t>dans</a:t>
            </a:r>
            <a:r>
              <a:rPr lang="de-DE" sz="2200" dirty="0" smtClean="0">
                <a:solidFill>
                  <a:schemeClr val="tx1"/>
                </a:solidFill>
                <a:latin typeface="Arial" pitchFamily="34" charset="0"/>
                <a:cs typeface="Arial" pitchFamily="34" charset="0"/>
                <a:sym typeface="Wingdings" pitchFamily="2" charset="2"/>
              </a:rPr>
              <a:t> des </a:t>
            </a:r>
            <a:r>
              <a:rPr lang="de-DE" sz="2200" dirty="0" err="1" smtClean="0">
                <a:solidFill>
                  <a:schemeClr val="tx1"/>
                </a:solidFill>
                <a:latin typeface="Arial" pitchFamily="34" charset="0"/>
                <a:cs typeface="Arial" pitchFamily="34" charset="0"/>
                <a:sym typeface="Wingdings" pitchFamily="2" charset="2"/>
              </a:rPr>
              <a:t>conditions</a:t>
            </a:r>
            <a:r>
              <a:rPr lang="de-DE" sz="2200" dirty="0" smtClean="0">
                <a:solidFill>
                  <a:schemeClr val="tx1"/>
                </a:solidFill>
                <a:latin typeface="Arial" pitchFamily="34" charset="0"/>
                <a:cs typeface="Arial" pitchFamily="34" charset="0"/>
                <a:sym typeface="Wingdings" pitchFamily="2" charset="2"/>
              </a:rPr>
              <a:t> humides -&gt; </a:t>
            </a:r>
            <a:r>
              <a:rPr lang="de-DE" sz="2200" dirty="0" err="1" smtClean="0">
                <a:solidFill>
                  <a:schemeClr val="tx1"/>
                </a:solidFill>
                <a:latin typeface="Arial" pitchFamily="34" charset="0"/>
                <a:cs typeface="Arial" pitchFamily="34" charset="0"/>
                <a:sym typeface="Wingdings" pitchFamily="2" charset="2"/>
              </a:rPr>
              <a:t>compactage</a:t>
            </a:r>
            <a:r>
              <a:rPr lang="de-DE" sz="2200" dirty="0" smtClean="0">
                <a:solidFill>
                  <a:schemeClr val="tx1"/>
                </a:solidFill>
                <a:latin typeface="Arial" pitchFamily="34" charset="0"/>
                <a:cs typeface="Arial" pitchFamily="34" charset="0"/>
                <a:sym typeface="Wingdings" pitchFamily="2" charset="2"/>
              </a:rPr>
              <a:t> du </a:t>
            </a:r>
            <a:r>
              <a:rPr lang="de-DE" sz="2200" dirty="0" err="1" smtClean="0">
                <a:solidFill>
                  <a:schemeClr val="tx1"/>
                </a:solidFill>
                <a:latin typeface="Arial" pitchFamily="34" charset="0"/>
                <a:cs typeface="Arial" pitchFamily="34" charset="0"/>
                <a:sym typeface="Wingdings" pitchFamily="2" charset="2"/>
              </a:rPr>
              <a:t>sol</a:t>
            </a:r>
            <a:r>
              <a:rPr lang="de-DE" sz="2200" dirty="0" smtClean="0">
                <a:solidFill>
                  <a:schemeClr val="tx1"/>
                </a:solidFill>
                <a:latin typeface="Arial" pitchFamily="34" charset="0"/>
                <a:cs typeface="Arial" pitchFamily="34" charset="0"/>
                <a:sym typeface="Wingdings" pitchFamily="2" charset="2"/>
              </a:rPr>
              <a:t> et </a:t>
            </a:r>
            <a:r>
              <a:rPr lang="de-DE" sz="2200" dirty="0" err="1" smtClean="0">
                <a:solidFill>
                  <a:schemeClr val="tx1"/>
                </a:solidFill>
                <a:latin typeface="Arial" pitchFamily="34" charset="0"/>
                <a:cs typeface="Arial" pitchFamily="34" charset="0"/>
                <a:sym typeface="Wingdings" pitchFamily="2" charset="2"/>
              </a:rPr>
              <a:t>risque</a:t>
            </a:r>
            <a:r>
              <a:rPr lang="de-DE" sz="2200" dirty="0" smtClean="0">
                <a:solidFill>
                  <a:schemeClr val="tx1"/>
                </a:solidFill>
                <a:latin typeface="Arial" pitchFamily="34" charset="0"/>
                <a:cs typeface="Arial" pitchFamily="34" charset="0"/>
                <a:sym typeface="Wingdings" pitchFamily="2" charset="2"/>
              </a:rPr>
              <a:t> </a:t>
            </a:r>
            <a:r>
              <a:rPr lang="de-DE" sz="2200" dirty="0" err="1" smtClean="0">
                <a:solidFill>
                  <a:schemeClr val="tx1"/>
                </a:solidFill>
                <a:latin typeface="Arial" pitchFamily="34" charset="0"/>
                <a:cs typeface="Arial" pitchFamily="34" charset="0"/>
                <a:sym typeface="Wingdings" pitchFamily="2" charset="2"/>
              </a:rPr>
              <a:t>accru</a:t>
            </a:r>
            <a:r>
              <a:rPr lang="de-DE" sz="2200" dirty="0" smtClean="0">
                <a:solidFill>
                  <a:schemeClr val="tx1"/>
                </a:solidFill>
                <a:latin typeface="Arial" pitchFamily="34" charset="0"/>
                <a:cs typeface="Arial" pitchFamily="34" charset="0"/>
                <a:sym typeface="Wingdings" pitchFamily="2" charset="2"/>
              </a:rPr>
              <a:t> </a:t>
            </a:r>
            <a:r>
              <a:rPr lang="de-DE" sz="2200" dirty="0" err="1" smtClean="0">
                <a:solidFill>
                  <a:schemeClr val="tx1"/>
                </a:solidFill>
                <a:latin typeface="Arial" pitchFamily="34" charset="0"/>
                <a:cs typeface="Arial" pitchFamily="34" charset="0"/>
                <a:sym typeface="Wingdings" pitchFamily="2" charset="2"/>
              </a:rPr>
              <a:t>d'émission</a:t>
            </a:r>
            <a:r>
              <a:rPr lang="de-DE" sz="2200" dirty="0" smtClean="0">
                <a:solidFill>
                  <a:schemeClr val="tx1"/>
                </a:solidFill>
                <a:latin typeface="Arial" pitchFamily="34" charset="0"/>
                <a:cs typeface="Arial" pitchFamily="34" charset="0"/>
                <a:sym typeface="Wingdings" pitchFamily="2" charset="2"/>
              </a:rPr>
              <a:t> de N2O</a:t>
            </a:r>
            <a:endParaRPr lang="de-DE" sz="2200" dirty="0">
              <a:solidFill>
                <a:schemeClr val="tx1"/>
              </a:solidFill>
              <a:latin typeface="Arial" pitchFamily="34" charset="0"/>
              <a:cs typeface="Arial" pitchFamily="34" charset="0"/>
              <a:sym typeface="Wingdings" pitchFamily="2" charset="2"/>
            </a:endParaRPr>
          </a:p>
        </p:txBody>
      </p:sp>
      <p:sp>
        <p:nvSpPr>
          <p:cNvPr id="12" name="Textfeld 11"/>
          <p:cNvSpPr txBox="1"/>
          <p:nvPr/>
        </p:nvSpPr>
        <p:spPr>
          <a:xfrm>
            <a:off x="-25400" y="5142234"/>
            <a:ext cx="9133904" cy="646331"/>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fertilisation tardive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risque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élevé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de compactage du sol et donc d'émission de</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N2O (N +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conditions réductrices</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dans le </a:t>
            </a:r>
            <a:r>
              <a:rPr kumimoji="0" lang="de-DE"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sol</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
        <p:nvSpPr>
          <p:cNvPr id="19" name="Textfeld 18"/>
          <p:cNvSpPr txBox="1"/>
          <p:nvPr/>
        </p:nvSpPr>
        <p:spPr>
          <a:xfrm>
            <a:off x="-25400" y="5865436"/>
            <a:ext cx="9169400" cy="923330"/>
          </a:xfrm>
          <a:prstGeom prst="rect">
            <a:avLst/>
          </a:prstGeom>
          <a:noFill/>
          <a:ln>
            <a:no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l'éco-efficacité</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+N non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compacté</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vs </a:t>
            </a:r>
            <a:r>
              <a:rPr kumimoji="0" lang="de-DE" sz="1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compacté</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+4,6 kg N2O-N </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a:t>
            </a:r>
            <a:r>
              <a:rPr kumimoji="0" lang="de-DE"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&amp; -2,7 t </a:t>
            </a:r>
            <a:r>
              <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MS ha</a:t>
            </a:r>
            <a:r>
              <a:rPr kumimoji="0" lang="de-DE"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de-DE" sz="1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0,5 vs. 0,9 kg </a:t>
            </a: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t>
            </a:r>
            <a:r>
              <a:rPr kumimoji="0" lang="de-DE" sz="1800" b="1" i="0" u="none" strike="noStrike" kern="1200" cap="none" spc="0" normalizeH="0" baseline="-25000" noProof="0" dirty="0">
                <a:ln>
                  <a:noFill/>
                </a:ln>
                <a:solidFill>
                  <a:srgbClr val="FF0000"/>
                </a:solidFill>
                <a:effectLst/>
                <a:uLnTx/>
                <a:uFillTx/>
                <a:latin typeface="Arial" panose="020B0604020202020204" pitchFamily="34" charset="0"/>
                <a:ea typeface="+mn-ea"/>
                <a:cs typeface="Arial" panose="020B0604020202020204" pitchFamily="34" charset="0"/>
              </a:rPr>
              <a:t>2</a:t>
            </a:r>
            <a:r>
              <a:rPr kumimoji="0" lang="de-DE"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O-N t</a:t>
            </a:r>
            <a:r>
              <a:rPr kumimoji="0" lang="de-DE" sz="18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-1</a:t>
            </a:r>
            <a:r>
              <a:rPr kumimoji="0" lang="de-DE" sz="18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 MS -&gt;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fertilisation</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tardive</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critique</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par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rapport</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aux</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conditions</a:t>
            </a: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a:t>
            </a:r>
            <a:r>
              <a:rPr kumimoji="0" lang="de-DE"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climatiques</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uppieren 4"/>
          <p:cNvGrpSpPr/>
          <p:nvPr/>
        </p:nvGrpSpPr>
        <p:grpSpPr>
          <a:xfrm>
            <a:off x="1587612" y="1054673"/>
            <a:ext cx="7038929" cy="4172650"/>
            <a:chOff x="1079612" y="852811"/>
            <a:chExt cx="7038929" cy="4172650"/>
          </a:xfrm>
        </p:grpSpPr>
        <p:grpSp>
          <p:nvGrpSpPr>
            <p:cNvPr id="4" name="Gruppieren 3"/>
            <p:cNvGrpSpPr/>
            <p:nvPr/>
          </p:nvGrpSpPr>
          <p:grpSpPr>
            <a:xfrm>
              <a:off x="1079612" y="852811"/>
              <a:ext cx="6984776" cy="4032448"/>
              <a:chOff x="1079612" y="852811"/>
              <a:chExt cx="6984776" cy="4032448"/>
            </a:xfrm>
          </p:grpSpPr>
          <p:graphicFrame>
            <p:nvGraphicFramePr>
              <p:cNvPr id="13" name="Diagramm 12"/>
              <p:cNvGraphicFramePr>
                <a:graphicFrameLocks/>
              </p:cNvGraphicFramePr>
              <p:nvPr>
                <p:extLst/>
              </p:nvPr>
            </p:nvGraphicFramePr>
            <p:xfrm>
              <a:off x="1079612" y="852811"/>
              <a:ext cx="6984776" cy="4032448"/>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feld 2"/>
              <p:cNvSpPr txBox="1"/>
              <p:nvPr/>
            </p:nvSpPr>
            <p:spPr>
              <a:xfrm>
                <a:off x="1836761" y="3789999"/>
                <a:ext cx="6092425"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non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non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fertilisé</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non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compacté</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4" name="Textfeld 13"/>
            <p:cNvSpPr txBox="1"/>
            <p:nvPr/>
          </p:nvSpPr>
          <p:spPr>
            <a:xfrm>
              <a:off x="5999931" y="1052736"/>
              <a:ext cx="211861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(Schmeer, 2012)</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5" name="Gerade Verbindung mit Pfeil 14"/>
            <p:cNvCxnSpPr/>
            <p:nvPr/>
          </p:nvCxnSpPr>
          <p:spPr>
            <a:xfrm>
              <a:off x="3995936" y="2145269"/>
              <a:ext cx="2808312" cy="0"/>
            </a:xfrm>
            <a:prstGeom prst="straightConnector1">
              <a:avLst/>
            </a:prstGeom>
            <a:ln w="28575">
              <a:solidFill>
                <a:srgbClr val="F90505"/>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Geschweifte Klammer links 15"/>
            <p:cNvSpPr/>
            <p:nvPr/>
          </p:nvSpPr>
          <p:spPr>
            <a:xfrm>
              <a:off x="3635896" y="2145269"/>
              <a:ext cx="144016" cy="563651"/>
            </a:xfrm>
            <a:prstGeom prst="leftBrace">
              <a:avLst/>
            </a:prstGeom>
            <a:ln w="19050">
              <a:solidFill>
                <a:srgbClr val="F90505"/>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feld 16"/>
            <p:cNvSpPr txBox="1"/>
            <p:nvPr/>
          </p:nvSpPr>
          <p:spPr>
            <a:xfrm>
              <a:off x="3004096" y="2242428"/>
              <a:ext cx="79208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Δ4.6</a:t>
              </a:r>
              <a:endParaRPr kumimoji="0" lang="de-DE" sz="1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18" name="Textfeld 17"/>
            <p:cNvSpPr txBox="1"/>
            <p:nvPr/>
          </p:nvSpPr>
          <p:spPr>
            <a:xfrm>
              <a:off x="5220072" y="4656129"/>
              <a:ext cx="1224137"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Textfeld 20"/>
            <p:cNvSpPr txBox="1"/>
            <p:nvPr/>
          </p:nvSpPr>
          <p:spPr>
            <a:xfrm>
              <a:off x="2437976" y="4476398"/>
              <a:ext cx="1924327"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émission de</a:t>
              </a:r>
              <a:r>
                <a:rPr kumimoji="0" lang="de-DE" sz="1600" b="0"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N2O</a:t>
              </a:r>
              <a:endParaRPr kumimoji="0" lang="en-US" sz="1600" b="0"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2" name="Textfeld 21"/>
            <p:cNvSpPr txBox="1"/>
            <p:nvPr/>
          </p:nvSpPr>
          <p:spPr>
            <a:xfrm>
              <a:off x="4882974" y="4465884"/>
              <a:ext cx="2176262"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Rendement MS</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361015563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4128592" y="1988840"/>
            <a:ext cx="5015408" cy="1754326"/>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Généralement :</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échantillons de sol</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0,4 - 0,5 kg S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MS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rendement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 kg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sols froids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max. 40 kg N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comme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starter</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4114378" y="3645024"/>
            <a:ext cx="5029622" cy="1477328"/>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Options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 semis</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Sous-</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semis</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céréales</a:t>
            </a:r>
            <a:endPar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15 - 25 kg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 </a:t>
            </a:r>
            <a:endPar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avant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l‘épiaison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(BBCH 32)</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diagonale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 semis des céréales</a:t>
            </a:r>
            <a:endPar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4128592" y="5279141"/>
            <a:ext cx="396044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Semis à</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blanc</a:t>
            </a: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Fin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avril jusqu'en août</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25 - 30 kg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endPar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12 cm entre les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rangs</a:t>
            </a:r>
            <a:endPar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31763" y="5423157"/>
            <a:ext cx="3921582"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pH </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sol</a:t>
            </a:r>
            <a:r>
              <a:rPr kumimoji="0" lang="de-DE" sz="1800" b="1"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rPr>
              <a:t> = 7 -&gt; </a:t>
            </a:r>
            <a:r>
              <a:rPr kumimoji="0" lang="de-DE" sz="1800" b="1" i="0" u="sng" strike="noStrike" kern="1200" cap="none" spc="0" normalizeH="0" baseline="0" noProof="0" dirty="0" err="1" smtClean="0">
                <a:ln>
                  <a:noFill/>
                </a:ln>
                <a:solidFill>
                  <a:srgbClr val="0000FF"/>
                </a:solidFill>
                <a:effectLst/>
                <a:uLnTx/>
                <a:uFillTx/>
                <a:latin typeface="Arial" pitchFamily="34" charset="0"/>
                <a:ea typeface="+mn-ea"/>
                <a:cs typeface="Arial" pitchFamily="34" charset="0"/>
                <a:sym typeface="Wingdings" pitchFamily="2" charset="2"/>
              </a:rPr>
              <a:t>chaulage</a:t>
            </a:r>
            <a:endParaRPr kumimoji="0" lang="de-DE" sz="1800" b="1" i="0" u="sng" strike="noStrike" kern="1200" cap="none" spc="0" normalizeH="0" baseline="0" noProof="0" dirty="0" smtClean="0">
              <a:ln>
                <a:noFill/>
              </a:ln>
              <a:solidFill>
                <a:srgbClr val="0000FF"/>
              </a:solidFill>
              <a:effectLst/>
              <a:uLnTx/>
              <a:uFillTx/>
              <a:latin typeface="Arial" pitchFamily="34" charset="0"/>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inoculation de</a:t>
            </a:r>
            <a:r>
              <a:rPr kumimoji="0" lang="de-DE" sz="1800" b="1" i="0" u="none" strike="noStrike" kern="1200" cap="none" spc="0" normalizeH="0" baseline="0" noProof="0" dirty="0" err="1">
                <a:ln>
                  <a:noFill/>
                </a:ln>
                <a:solidFill>
                  <a:srgbClr val="0000FF"/>
                </a:solidFill>
                <a:effectLst/>
                <a:uLnTx/>
                <a:uFillTx/>
                <a:latin typeface="Arial" pitchFamily="34" charset="0"/>
                <a:ea typeface="+mn-ea"/>
                <a:cs typeface="Arial" pitchFamily="34" charset="0"/>
              </a:rPr>
              <a:t> rhizobia</a:t>
            </a:r>
            <a:r>
              <a:rPr kumimoji="0" lang="de-DE" sz="1800" b="1" i="0" u="none" strike="noStrike" kern="1200" cap="none" spc="0" normalizeH="0" baseline="0" noProof="0" dirty="0" err="1" smtClean="0">
                <a:ln>
                  <a:noFill/>
                </a:ln>
                <a:solidFill>
                  <a:srgbClr val="0000FF"/>
                </a:solidFill>
                <a:effectLst/>
                <a:uLnTx/>
                <a:uFillTx/>
                <a:latin typeface="Arial" pitchFamily="34" charset="0"/>
                <a:ea typeface="+mn-ea"/>
                <a:cs typeface="Arial" pitchFamily="34" charset="0"/>
              </a:rPr>
              <a:t> nécessaire</a:t>
            </a:r>
            <a:endParaRPr kumimoji="0" lang="de-DE" sz="1800" b="0" i="0" u="none" strike="noStrike" kern="1200" cap="none" spc="0" normalizeH="0" baseline="0" noProof="0" dirty="0" smtClean="0">
              <a:ln>
                <a:noFill/>
              </a:ln>
              <a:solidFill>
                <a:srgbClr val="0000FF"/>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5051" y="2303129"/>
            <a:ext cx="3933825" cy="30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0" y="849168"/>
            <a:ext cx="9173715"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culture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de </a:t>
            </a:r>
            <a:r>
              <a:rPr kumimoji="0" lang="fr-FR"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légumineuses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r>
            <a:b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b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problème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production</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fourragère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fréquente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sur des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sols</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sablonneux</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légers à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faible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pH</a:t>
            </a:r>
            <a:b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b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-&gt;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performance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la </a:t>
            </a:r>
            <a:r>
              <a:rPr kumimoji="0" lang="de-DE"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luzerne</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Medicago</a:t>
            </a:r>
            <a:r>
              <a:rPr kumimoji="0" lang="de-DE" sz="1800" b="0" i="1"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a:t>
            </a:r>
            <a:r>
              <a:rPr kumimoji="0" lang="de-DE" sz="1800" b="0" i="1" u="none" strike="noStrike" kern="1200" cap="none" spc="0" normalizeH="0" baseline="0" noProof="0" dirty="0" err="1">
                <a:ln>
                  <a:noFill/>
                </a:ln>
                <a:solidFill>
                  <a:prstClr val="black"/>
                </a:solidFill>
                <a:effectLst/>
                <a:uLnTx/>
                <a:uFillTx/>
                <a:latin typeface="Arial" pitchFamily="34" charset="0"/>
                <a:ea typeface="+mn-ea"/>
                <a:cs typeface="Arial" pitchFamily="34" charset="0"/>
                <a:sym typeface="Wingdings" pitchFamily="2" charset="2"/>
              </a:rPr>
              <a:t>sativa</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sym typeface="Wingdings" pitchFamily="2" charset="2"/>
              </a:rPr>
              <a:t> L.)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hteck 2"/>
          <p:cNvSpPr/>
          <p:nvPr/>
        </p:nvSpPr>
        <p:spPr>
          <a:xfrm>
            <a:off x="-1" y="115416"/>
            <a:ext cx="7758545" cy="70788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D'autres options pour une meilleure utilisation de l'azote dans la production d'herbe et de fourrage - protéines maison ?</a:t>
            </a:r>
            <a:endParaRPr kumimoji="0" lang="fr-BE"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585566"/>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2276872"/>
            <a:ext cx="8820472" cy="407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15347" y="908720"/>
            <a:ext cx="9170392" cy="667696"/>
          </a:xfrm>
        </p:spPr>
        <p:txBody>
          <a:bodyPr>
            <a:noAutofit/>
          </a:bodyPr>
          <a:lstStyle/>
          <a:p>
            <a:pPr marL="285750" indent="-285750" algn="l">
              <a:buFont typeface="Arial" pitchFamily="34" charset="0"/>
              <a:buChar char="•"/>
            </a:pPr>
            <a:r>
              <a:rPr lang="de-DE" sz="1800" dirty="0" err="1" smtClean="0">
                <a:latin typeface="Arial" pitchFamily="34" charset="0"/>
                <a:cs typeface="Arial" pitchFamily="34" charset="0"/>
                <a:sym typeface="Wingdings" pitchFamily="2" charset="2"/>
              </a:rPr>
              <a:t>Semis</a:t>
            </a:r>
            <a:r>
              <a:rPr lang="de-DE" sz="1800" dirty="0" smtClean="0">
                <a:latin typeface="Arial" pitchFamily="34" charset="0"/>
                <a:cs typeface="Arial" pitchFamily="34" charset="0"/>
                <a:sym typeface="Wingdings" pitchFamily="2" charset="2"/>
              </a:rPr>
              <a:t> à nu fin </a:t>
            </a:r>
            <a:r>
              <a:rPr lang="de-DE" sz="1800" dirty="0" err="1" smtClean="0">
                <a:latin typeface="Arial" pitchFamily="34" charset="0"/>
                <a:cs typeface="Arial" pitchFamily="34" charset="0"/>
                <a:sym typeface="Wingdings" pitchFamily="2" charset="2"/>
              </a:rPr>
              <a:t>avril</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avec</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ou</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sans</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inoculation</a:t>
            </a:r>
            <a:r>
              <a:rPr lang="de-DE" sz="1800" dirty="0" smtClean="0">
                <a:latin typeface="Arial" pitchFamily="34" charset="0"/>
                <a:cs typeface="Arial" pitchFamily="34" charset="0"/>
                <a:sym typeface="Wingdings" pitchFamily="2" charset="2"/>
              </a:rPr>
              <a:t> et </a:t>
            </a:r>
            <a:r>
              <a:rPr lang="de-DE" sz="1800" dirty="0" err="1" smtClean="0">
                <a:latin typeface="Arial" pitchFamily="34" charset="0"/>
                <a:cs typeface="Arial" pitchFamily="34" charset="0"/>
                <a:sym typeface="Wingdings" pitchFamily="2" charset="2"/>
              </a:rPr>
              <a:t>chaulage</a:t>
            </a:r>
            <a:r>
              <a:rPr lang="de-DE" sz="1800" dirty="0" smtClean="0">
                <a:latin typeface="Arial" pitchFamily="34" charset="0"/>
                <a:cs typeface="Arial" pitchFamily="34" charset="0"/>
                <a:sym typeface="Wingdings" pitchFamily="2" charset="2"/>
              </a:rPr>
              <a:t> </a:t>
            </a:r>
            <a:r>
              <a:rPr lang="de-DE" sz="1800" dirty="0" err="1" smtClean="0">
                <a:latin typeface="Arial" pitchFamily="34" charset="0"/>
                <a:cs typeface="Arial" pitchFamily="34" charset="0"/>
                <a:sym typeface="Wingdings" pitchFamily="2" charset="2"/>
              </a:rPr>
              <a:t>avec</a:t>
            </a:r>
            <a:r>
              <a:rPr lang="de-DE" sz="1800" dirty="0" smtClean="0">
                <a:latin typeface="Arial" pitchFamily="34" charset="0"/>
                <a:cs typeface="Arial" pitchFamily="34" charset="0"/>
                <a:sym typeface="Wingdings" pitchFamily="2" charset="2"/>
              </a:rPr>
              <a:t> 15 </a:t>
            </a:r>
            <a:r>
              <a:rPr lang="de-DE" sz="1800" dirty="0" err="1" smtClean="0">
                <a:latin typeface="Arial" pitchFamily="34" charset="0"/>
                <a:cs typeface="Arial" pitchFamily="34" charset="0"/>
                <a:sym typeface="Wingdings" pitchFamily="2" charset="2"/>
              </a:rPr>
              <a:t>dt</a:t>
            </a:r>
            <a:r>
              <a:rPr lang="de-DE" sz="1800" dirty="0" smtClean="0">
                <a:latin typeface="Arial" pitchFamily="34" charset="0"/>
                <a:cs typeface="Arial" pitchFamily="34" charset="0"/>
                <a:sym typeface="Wingdings" pitchFamily="2" charset="2"/>
              </a:rPr>
              <a:t> ha-1 de </a:t>
            </a:r>
            <a:r>
              <a:rPr lang="de-DE" sz="1800" dirty="0" err="1" smtClean="0">
                <a:latin typeface="Arial" pitchFamily="34" charset="0"/>
                <a:cs typeface="Arial" pitchFamily="34" charset="0"/>
                <a:sym typeface="Wingdings" pitchFamily="2" charset="2"/>
              </a:rPr>
              <a:t>chaux</a:t>
            </a:r>
            <a:endParaRPr lang="de-DE" sz="1800" dirty="0">
              <a:latin typeface="Arial" pitchFamily="34" charset="0"/>
              <a:cs typeface="Arial" pitchFamily="34" charset="0"/>
              <a:sym typeface="Wingdings" pitchFamily="2" charset="2"/>
            </a:endParaRPr>
          </a:p>
        </p:txBody>
      </p:sp>
      <p:sp>
        <p:nvSpPr>
          <p:cNvPr id="4" name="Textfeld 3"/>
          <p:cNvSpPr txBox="1"/>
          <p:nvPr/>
        </p:nvSpPr>
        <p:spPr>
          <a:xfrm>
            <a:off x="827583" y="2712636"/>
            <a:ext cx="323179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Pas</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ni</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rhizobium</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5461069" y="2681814"/>
            <a:ext cx="3253439"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rhizobium</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itel 3"/>
          <p:cNvSpPr txBox="1">
            <a:spLocks/>
          </p:cNvSpPr>
          <p:nvPr/>
        </p:nvSpPr>
        <p:spPr>
          <a:xfrm>
            <a:off x="15677" y="44624"/>
            <a:ext cx="7363940" cy="6676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Performance de la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luzerne</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sur</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un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sol</a:t>
            </a:r>
            <a:r>
              <a:rPr kumimoji="0" lang="de-DE" sz="2400" b="1"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sablonneux</a:t>
            </a:r>
            <a:endParaRPr kumimoji="0" lang="de-DE" sz="2400" b="1"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endParaRPr>
          </a:p>
        </p:txBody>
      </p:sp>
      <p:sp>
        <p:nvSpPr>
          <p:cNvPr id="8" name="Rechteck 7"/>
          <p:cNvSpPr/>
          <p:nvPr/>
        </p:nvSpPr>
        <p:spPr>
          <a:xfrm>
            <a:off x="0" y="1630541"/>
            <a:ext cx="7379617" cy="369332"/>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Site : </a:t>
            </a:r>
            <a:r>
              <a:rPr kumimoji="0" lang="en-US" sz="18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Podzol</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 humique</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sol sablonneux</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pH ~ 5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844213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3"/>
          <p:cNvSpPr>
            <a:spLocks noGrp="1"/>
          </p:cNvSpPr>
          <p:nvPr>
            <p:ph type="title"/>
          </p:nvPr>
        </p:nvSpPr>
        <p:spPr>
          <a:xfrm>
            <a:off x="159363" y="332656"/>
            <a:ext cx="8157053" cy="667696"/>
          </a:xfrm>
        </p:spPr>
        <p:txBody>
          <a:bodyPr>
            <a:noAutofit/>
          </a:bodyPr>
          <a:lstStyle/>
          <a:p>
            <a:pPr algn="l">
              <a:spcBef>
                <a:spcPts val="1200"/>
              </a:spcBef>
            </a:pPr>
            <a:r>
              <a:rPr lang="en-US" sz="2400" b="1" dirty="0" smtClean="0">
                <a:solidFill>
                  <a:schemeClr val="tx1"/>
                </a:solidFill>
                <a:latin typeface="Arial" pitchFamily="34" charset="0"/>
                <a:cs typeface="Arial" pitchFamily="34" charset="0"/>
                <a:sym typeface="Wingdings" pitchFamily="2" charset="2"/>
              </a:rPr>
              <a:t>Influence sur </a:t>
            </a:r>
            <a:r>
              <a:rPr lang="en-US" sz="2400" dirty="0" smtClean="0">
                <a:solidFill>
                  <a:schemeClr val="tx1"/>
                </a:solidFill>
                <a:latin typeface="Arial" pitchFamily="34" charset="0"/>
                <a:cs typeface="Arial" pitchFamily="34" charset="0"/>
                <a:sym typeface="Wingdings" pitchFamily="2" charset="2"/>
              </a:rPr>
              <a:t>le </a:t>
            </a:r>
            <a:r>
              <a:rPr lang="en-US" sz="2400" dirty="0" err="1" smtClean="0">
                <a:solidFill>
                  <a:schemeClr val="tx1"/>
                </a:solidFill>
                <a:latin typeface="Arial" pitchFamily="34" charset="0"/>
                <a:cs typeface="Arial" pitchFamily="34" charset="0"/>
                <a:sym typeface="Wingdings" pitchFamily="2" charset="2"/>
              </a:rPr>
              <a:t>developpement</a:t>
            </a:r>
            <a:r>
              <a:rPr lang="en-US" sz="2400" dirty="0" smtClean="0">
                <a:solidFill>
                  <a:schemeClr val="tx1"/>
                </a:solidFill>
                <a:latin typeface="Arial" pitchFamily="34" charset="0"/>
                <a:cs typeface="Arial" pitchFamily="34" charset="0"/>
                <a:sym typeface="Wingdings" pitchFamily="2" charset="2"/>
              </a:rPr>
              <a:t> du </a:t>
            </a:r>
            <a:r>
              <a:rPr lang="en-US" sz="2400" dirty="0" err="1" smtClean="0">
                <a:solidFill>
                  <a:schemeClr val="tx1"/>
                </a:solidFill>
                <a:latin typeface="Arial" pitchFamily="34" charset="0"/>
                <a:cs typeface="Arial" pitchFamily="34" charset="0"/>
                <a:sym typeface="Wingdings" pitchFamily="2" charset="2"/>
              </a:rPr>
              <a:t>couvert</a:t>
            </a:r>
            <a:endParaRPr lang="en-US" sz="2400" b="1" dirty="0">
              <a:solidFill>
                <a:schemeClr val="tx1"/>
              </a:solidFill>
              <a:latin typeface="Arial" pitchFamily="34" charset="0"/>
              <a:cs typeface="Arial" pitchFamily="34" charset="0"/>
              <a:sym typeface="Wingdings" pitchFamily="2" charset="2"/>
            </a:endParaRPr>
          </a:p>
        </p:txBody>
      </p:sp>
      <p:grpSp>
        <p:nvGrpSpPr>
          <p:cNvPr id="2" name="Gruppieren 1"/>
          <p:cNvGrpSpPr/>
          <p:nvPr/>
        </p:nvGrpSpPr>
        <p:grpSpPr>
          <a:xfrm>
            <a:off x="1" y="1124744"/>
            <a:ext cx="8476571" cy="5446991"/>
            <a:chOff x="1" y="1124744"/>
            <a:chExt cx="8476571" cy="5446991"/>
          </a:xfrm>
        </p:grpSpPr>
        <p:grpSp>
          <p:nvGrpSpPr>
            <p:cNvPr id="4" name="Gruppieren 3"/>
            <p:cNvGrpSpPr/>
            <p:nvPr/>
          </p:nvGrpSpPr>
          <p:grpSpPr>
            <a:xfrm>
              <a:off x="1" y="1124744"/>
              <a:ext cx="8316415" cy="5042123"/>
              <a:chOff x="1" y="1052736"/>
              <a:chExt cx="8399310" cy="5114131"/>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8399310" cy="51141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rot="16200000">
                <a:off x="-1340250" y="3067067"/>
                <a:ext cx="3954144" cy="34192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part des </a:t>
                </a: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espèces</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non </a:t>
                </a: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ensemencées</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356479" y="4930715"/>
                <a:ext cx="864666" cy="53069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pas de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2339752" y="4869160"/>
                <a:ext cx="792088"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+c</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haux</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surface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275856" y="4942262"/>
                <a:ext cx="864096" cy="53069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incorp</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4204989" y="4902932"/>
                <a:ext cx="983357" cy="31217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pas de chaux</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a:off x="5188346" y="4902932"/>
                <a:ext cx="884784" cy="74921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surface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a:off x="6115012" y="4976882"/>
                <a:ext cx="914349" cy="53069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incorp</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a:off x="4946488" y="5641596"/>
                <a:ext cx="1811958" cy="34338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+rhizobium</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feld 17"/>
              <p:cNvSpPr txBox="1"/>
              <p:nvPr/>
            </p:nvSpPr>
            <p:spPr>
              <a:xfrm>
                <a:off x="1791059" y="5607824"/>
                <a:ext cx="2098897" cy="34338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pas de rhizobium</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4" name="Textfeld 13"/>
            <p:cNvSpPr txBox="1"/>
            <p:nvPr/>
          </p:nvSpPr>
          <p:spPr>
            <a:xfrm>
              <a:off x="5643062" y="6233181"/>
              <a:ext cx="2833510"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(Pils, 2015, </a:t>
              </a:r>
              <a:r>
                <a:rPr kumimoji="0" lang="de-DE"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non publié</a:t>
              </a:r>
              <a:r>
                <a:rPr kumimoji="0" lang="de-DE"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72801511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3"/>
          <p:cNvSpPr>
            <a:spLocks noGrp="1"/>
          </p:cNvSpPr>
          <p:nvPr>
            <p:ph type="title"/>
          </p:nvPr>
        </p:nvSpPr>
        <p:spPr>
          <a:xfrm>
            <a:off x="45482" y="306183"/>
            <a:ext cx="7366700" cy="667696"/>
          </a:xfrm>
        </p:spPr>
        <p:txBody>
          <a:bodyPr>
            <a:noAutofit/>
          </a:bodyPr>
          <a:lstStyle/>
          <a:p>
            <a:pPr algn="l">
              <a:spcBef>
                <a:spcPts val="1200"/>
              </a:spcBef>
            </a:pPr>
            <a:r>
              <a:rPr lang="de-DE" sz="2000" b="1" dirty="0" err="1" smtClean="0">
                <a:solidFill>
                  <a:schemeClr val="tx1"/>
                </a:solidFill>
                <a:latin typeface="Arial" pitchFamily="34" charset="0"/>
                <a:cs typeface="Arial" pitchFamily="34" charset="0"/>
                <a:sym typeface="Wingdings" pitchFamily="2" charset="2"/>
              </a:rPr>
              <a:t>Influence</a:t>
            </a:r>
            <a:r>
              <a:rPr lang="de-DE" sz="2000" b="1" dirty="0" smtClean="0">
                <a:solidFill>
                  <a:schemeClr val="tx1"/>
                </a:solidFill>
                <a:latin typeface="Arial" pitchFamily="34" charset="0"/>
                <a:cs typeface="Arial" pitchFamily="34" charset="0"/>
                <a:sym typeface="Wingdings" pitchFamily="2" charset="2"/>
              </a:rPr>
              <a:t> de </a:t>
            </a:r>
            <a:r>
              <a:rPr lang="de-DE" sz="2000" b="1" dirty="0" err="1" smtClean="0">
                <a:solidFill>
                  <a:schemeClr val="tx1"/>
                </a:solidFill>
                <a:latin typeface="Arial" pitchFamily="34" charset="0"/>
                <a:cs typeface="Arial" pitchFamily="34" charset="0"/>
                <a:sym typeface="Wingdings" pitchFamily="2" charset="2"/>
              </a:rPr>
              <a:t>l'application</a:t>
            </a:r>
            <a:r>
              <a:rPr lang="de-DE" sz="2000" b="1" dirty="0" smtClean="0">
                <a:solidFill>
                  <a:schemeClr val="tx1"/>
                </a:solidFill>
                <a:latin typeface="Arial" pitchFamily="34" charset="0"/>
                <a:cs typeface="Arial" pitchFamily="34" charset="0"/>
                <a:sym typeface="Wingdings" pitchFamily="2" charset="2"/>
              </a:rPr>
              <a:t> de </a:t>
            </a:r>
            <a:r>
              <a:rPr lang="de-DE" sz="2000" b="1" dirty="0" err="1" smtClean="0">
                <a:solidFill>
                  <a:schemeClr val="tx1"/>
                </a:solidFill>
                <a:latin typeface="Arial" pitchFamily="34" charset="0"/>
                <a:cs typeface="Arial" pitchFamily="34" charset="0"/>
                <a:sym typeface="Wingdings" pitchFamily="2" charset="2"/>
              </a:rPr>
              <a:t>chaux</a:t>
            </a:r>
            <a:r>
              <a:rPr lang="de-DE" sz="2000" b="1" dirty="0" smtClean="0">
                <a:solidFill>
                  <a:schemeClr val="tx1"/>
                </a:solidFill>
                <a:latin typeface="Arial" pitchFamily="34" charset="0"/>
                <a:cs typeface="Arial" pitchFamily="34" charset="0"/>
                <a:sym typeface="Wingdings" pitchFamily="2" charset="2"/>
              </a:rPr>
              <a:t> (</a:t>
            </a:r>
            <a:r>
              <a:rPr lang="de-DE" sz="2000" dirty="0" smtClean="0">
                <a:solidFill>
                  <a:schemeClr val="tx1"/>
                </a:solidFill>
                <a:latin typeface="Arial" pitchFamily="34" charset="0"/>
                <a:cs typeface="Arial" pitchFamily="34" charset="0"/>
                <a:sym typeface="Wingdings" pitchFamily="2" charset="2"/>
              </a:rPr>
              <a:t>en </a:t>
            </a:r>
            <a:r>
              <a:rPr lang="de-DE" sz="2000" dirty="0" err="1" smtClean="0">
                <a:solidFill>
                  <a:schemeClr val="tx1"/>
                </a:solidFill>
                <a:latin typeface="Arial" pitchFamily="34" charset="0"/>
                <a:cs typeface="Arial" pitchFamily="34" charset="0"/>
                <a:sym typeface="Wingdings" pitchFamily="2" charset="2"/>
              </a:rPr>
              <a:t>surface</a:t>
            </a:r>
            <a:r>
              <a:rPr lang="de-DE" sz="2000" b="1" dirty="0" smtClean="0">
                <a:solidFill>
                  <a:schemeClr val="tx1"/>
                </a:solidFill>
                <a:latin typeface="Arial" pitchFamily="34" charset="0"/>
                <a:cs typeface="Arial" pitchFamily="34" charset="0"/>
                <a:sym typeface="Wingdings" pitchFamily="2" charset="2"/>
              </a:rPr>
              <a:t> </a:t>
            </a:r>
            <a:r>
              <a:rPr lang="de-DE" sz="2000" b="1" dirty="0" err="1" smtClean="0">
                <a:solidFill>
                  <a:schemeClr val="tx1"/>
                </a:solidFill>
                <a:latin typeface="Arial" pitchFamily="34" charset="0"/>
                <a:cs typeface="Arial" pitchFamily="34" charset="0"/>
                <a:sym typeface="Wingdings" pitchFamily="2" charset="2"/>
              </a:rPr>
              <a:t>ou</a:t>
            </a:r>
            <a:r>
              <a:rPr lang="de-DE" sz="2000" b="1" dirty="0" smtClean="0">
                <a:solidFill>
                  <a:schemeClr val="tx1"/>
                </a:solidFill>
                <a:latin typeface="Arial" pitchFamily="34" charset="0"/>
                <a:cs typeface="Arial" pitchFamily="34" charset="0"/>
                <a:sym typeface="Wingdings" pitchFamily="2" charset="2"/>
              </a:rPr>
              <a:t> incorporée) et de </a:t>
            </a:r>
            <a:r>
              <a:rPr lang="de-DE" sz="2000" b="1" dirty="0" err="1" smtClean="0">
                <a:solidFill>
                  <a:schemeClr val="tx1"/>
                </a:solidFill>
                <a:latin typeface="Arial" pitchFamily="34" charset="0"/>
                <a:cs typeface="Arial" pitchFamily="34" charset="0"/>
                <a:sym typeface="Wingdings" pitchFamily="2" charset="2"/>
              </a:rPr>
              <a:t>l'inoculation</a:t>
            </a:r>
            <a:r>
              <a:rPr lang="de-DE" sz="2000" b="1" dirty="0" smtClean="0">
                <a:solidFill>
                  <a:schemeClr val="tx1"/>
                </a:solidFill>
                <a:latin typeface="Arial" pitchFamily="34" charset="0"/>
                <a:cs typeface="Arial" pitchFamily="34" charset="0"/>
                <a:sym typeface="Wingdings" pitchFamily="2" charset="2"/>
              </a:rPr>
              <a:t> de </a:t>
            </a:r>
            <a:r>
              <a:rPr lang="de-DE" sz="2000" b="1" dirty="0" err="1" smtClean="0">
                <a:solidFill>
                  <a:schemeClr val="tx1"/>
                </a:solidFill>
                <a:latin typeface="Arial" pitchFamily="34" charset="0"/>
                <a:cs typeface="Arial" pitchFamily="34" charset="0"/>
                <a:sym typeface="Wingdings" pitchFamily="2" charset="2"/>
              </a:rPr>
              <a:t>rhizobium</a:t>
            </a:r>
            <a:r>
              <a:rPr lang="de-DE" sz="2000" b="1" dirty="0" smtClean="0">
                <a:solidFill>
                  <a:schemeClr val="tx1"/>
                </a:solidFill>
                <a:latin typeface="Arial" pitchFamily="34" charset="0"/>
                <a:cs typeface="Arial" pitchFamily="34" charset="0"/>
                <a:sym typeface="Wingdings" pitchFamily="2" charset="2"/>
              </a:rPr>
              <a:t> sur le </a:t>
            </a:r>
            <a:r>
              <a:rPr lang="de-DE" sz="2000" b="1" dirty="0" err="1" smtClean="0">
                <a:solidFill>
                  <a:schemeClr val="tx1"/>
                </a:solidFill>
                <a:latin typeface="Arial" pitchFamily="34" charset="0"/>
                <a:cs typeface="Arial" pitchFamily="34" charset="0"/>
                <a:sym typeface="Wingdings" pitchFamily="2" charset="2"/>
              </a:rPr>
              <a:t>rendement</a:t>
            </a:r>
            <a:r>
              <a:rPr lang="de-DE" sz="2000" b="1" dirty="0" smtClean="0">
                <a:solidFill>
                  <a:schemeClr val="tx1"/>
                </a:solidFill>
                <a:latin typeface="Arial" pitchFamily="34" charset="0"/>
                <a:cs typeface="Arial" pitchFamily="34" charset="0"/>
                <a:sym typeface="Wingdings" pitchFamily="2" charset="2"/>
              </a:rPr>
              <a:t> </a:t>
            </a:r>
            <a:r>
              <a:rPr lang="de-DE" sz="2000" b="1" dirty="0" err="1" smtClean="0">
                <a:solidFill>
                  <a:schemeClr val="tx1"/>
                </a:solidFill>
                <a:latin typeface="Arial" pitchFamily="34" charset="0"/>
                <a:cs typeface="Arial" pitchFamily="34" charset="0"/>
                <a:sym typeface="Wingdings" pitchFamily="2" charset="2"/>
              </a:rPr>
              <a:t>pendant</a:t>
            </a:r>
            <a:r>
              <a:rPr lang="de-DE" sz="2000" b="1" dirty="0" smtClean="0">
                <a:solidFill>
                  <a:schemeClr val="tx1"/>
                </a:solidFill>
                <a:latin typeface="Arial" pitchFamily="34" charset="0"/>
                <a:cs typeface="Arial" pitchFamily="34" charset="0"/>
                <a:sym typeface="Wingdings" pitchFamily="2" charset="2"/>
              </a:rPr>
              <a:t> la 1ière </a:t>
            </a:r>
            <a:r>
              <a:rPr lang="de-DE" sz="2000" b="1" dirty="0" err="1" smtClean="0">
                <a:solidFill>
                  <a:schemeClr val="tx1"/>
                </a:solidFill>
                <a:latin typeface="Arial" pitchFamily="34" charset="0"/>
                <a:cs typeface="Arial" pitchFamily="34" charset="0"/>
                <a:sym typeface="Wingdings" pitchFamily="2" charset="2"/>
              </a:rPr>
              <a:t>année</a:t>
            </a:r>
            <a:r>
              <a:rPr lang="de-DE" sz="2000" b="1" dirty="0" smtClean="0">
                <a:solidFill>
                  <a:schemeClr val="tx1"/>
                </a:solidFill>
                <a:latin typeface="Arial" pitchFamily="34" charset="0"/>
                <a:cs typeface="Arial" pitchFamily="34" charset="0"/>
                <a:sym typeface="Wingdings" pitchFamily="2" charset="2"/>
              </a:rPr>
              <a:t> (3 </a:t>
            </a:r>
            <a:r>
              <a:rPr lang="de-DE" sz="2000" b="1" dirty="0" err="1" smtClean="0">
                <a:solidFill>
                  <a:schemeClr val="tx1"/>
                </a:solidFill>
                <a:latin typeface="Arial" pitchFamily="34" charset="0"/>
                <a:cs typeface="Arial" pitchFamily="34" charset="0"/>
                <a:sym typeface="Wingdings" pitchFamily="2" charset="2"/>
              </a:rPr>
              <a:t>coupes</a:t>
            </a:r>
            <a:r>
              <a:rPr lang="de-DE" sz="2000" b="1" dirty="0" smtClean="0">
                <a:solidFill>
                  <a:schemeClr val="tx1"/>
                </a:solidFill>
                <a:latin typeface="Arial" pitchFamily="34" charset="0"/>
                <a:cs typeface="Arial" pitchFamily="34" charset="0"/>
                <a:sym typeface="Wingdings" pitchFamily="2" charset="2"/>
              </a:rPr>
              <a:t>)</a:t>
            </a:r>
            <a:endParaRPr lang="de-DE" sz="2000" b="1" dirty="0">
              <a:solidFill>
                <a:schemeClr val="tx1"/>
              </a:solidFill>
              <a:latin typeface="Arial" pitchFamily="34" charset="0"/>
              <a:cs typeface="Arial" pitchFamily="34" charset="0"/>
              <a:sym typeface="Wingdings" pitchFamily="2" charset="2"/>
            </a:endParaRPr>
          </a:p>
        </p:txBody>
      </p:sp>
      <p:sp>
        <p:nvSpPr>
          <p:cNvPr id="31" name="Titel 3"/>
          <p:cNvSpPr txBox="1">
            <a:spLocks/>
          </p:cNvSpPr>
          <p:nvPr/>
        </p:nvSpPr>
        <p:spPr>
          <a:xfrm>
            <a:off x="0" y="5746572"/>
            <a:ext cx="9310255" cy="7423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La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chaux</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est</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incorporée avant l'ensemencement ou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épandue</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0"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en</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surface après l'ensemencement</a:t>
            </a:r>
          </a:p>
          <a:p>
            <a:pPr marL="285750" marR="0" lvl="0" indent="-28575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*mélange binaire de luzerne et de fétuque élevée (</a:t>
            </a:r>
            <a:r>
              <a:rPr kumimoji="0" lang="en-US" sz="1600" b="0" i="1"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Festuca</a:t>
            </a:r>
            <a:r>
              <a:rPr kumimoji="0" lang="en-US" sz="1600" b="0" i="1"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a:t>
            </a:r>
            <a:r>
              <a:rPr kumimoji="0" lang="en-US" sz="1600" b="0" i="1" u="none" strike="noStrike" kern="1200" cap="none" spc="0" normalizeH="0" baseline="0" noProof="0" dirty="0" err="1" smtClean="0">
                <a:ln>
                  <a:noFill/>
                </a:ln>
                <a:solidFill>
                  <a:prstClr val="black"/>
                </a:solidFill>
                <a:effectLst/>
                <a:uLnTx/>
                <a:uFillTx/>
                <a:latin typeface="Arial" pitchFamily="34" charset="0"/>
                <a:ea typeface="+mj-ea"/>
                <a:cs typeface="Arial" pitchFamily="34" charset="0"/>
                <a:sym typeface="Wingdings" pitchFamily="2" charset="2"/>
              </a:rPr>
              <a:t>arundinacea</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(15 et 20 kg </a:t>
            </a:r>
            <a:r>
              <a:rPr kumimoji="0" lang="en-US" sz="1600" b="0"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rPr>
              <a:t>ha</a:t>
            </a:r>
            <a:r>
              <a:rPr kumimoji="0" lang="en-US" sz="1600" b="0" i="0" u="none" strike="noStrike" kern="1200" cap="none" spc="0" normalizeH="0" baseline="30000" noProof="0" dirty="0">
                <a:ln>
                  <a:noFill/>
                </a:ln>
                <a:solidFill>
                  <a:prstClr val="black"/>
                </a:solidFill>
                <a:effectLst/>
                <a:uLnTx/>
                <a:uFillTx/>
                <a:latin typeface="Arial" pitchFamily="34" charset="0"/>
                <a:ea typeface="+mj-ea"/>
                <a:cs typeface="Arial" pitchFamily="34" charset="0"/>
                <a:sym typeface="Wingdings" pitchFamily="2" charset="2"/>
              </a:rPr>
              <a:t>-1</a:t>
            </a:r>
            <a:r>
              <a:rPr kumimoji="0" lang="en-US" sz="1600" b="0" i="0" u="none" strike="noStrike" kern="1200" cap="none" spc="0" normalizeH="0" baseline="0" noProof="0" dirty="0" smtClean="0">
                <a:ln>
                  <a:noFill/>
                </a:ln>
                <a:solidFill>
                  <a:prstClr val="black"/>
                </a:solidFill>
                <a:effectLst/>
                <a:uLnTx/>
                <a:uFillTx/>
                <a:latin typeface="Arial" pitchFamily="34" charset="0"/>
                <a:ea typeface="+mj-ea"/>
                <a:cs typeface="Arial" pitchFamily="34" charset="0"/>
                <a:sym typeface="Wingdings" pitchFamily="2" charset="2"/>
              </a:rPr>
              <a:t> luzerne et fétuque élevée, respectivement)</a:t>
            </a:r>
            <a:endParaRPr kumimoji="0" lang="en-US" sz="1600" b="0" i="0" u="none" strike="noStrike" kern="1200" cap="none" spc="0" normalizeH="0" baseline="0" noProof="0" dirty="0">
              <a:ln>
                <a:noFill/>
              </a:ln>
              <a:solidFill>
                <a:prstClr val="black"/>
              </a:solidFill>
              <a:effectLst/>
              <a:uLnTx/>
              <a:uFillTx/>
              <a:latin typeface="Arial" pitchFamily="34" charset="0"/>
              <a:ea typeface="+mj-ea"/>
              <a:cs typeface="Arial" pitchFamily="34" charset="0"/>
              <a:sym typeface="Wingdings" pitchFamily="2" charset="2"/>
            </a:endParaRPr>
          </a:p>
        </p:txBody>
      </p:sp>
      <p:grpSp>
        <p:nvGrpSpPr>
          <p:cNvPr id="3" name="Gruppieren 2"/>
          <p:cNvGrpSpPr/>
          <p:nvPr/>
        </p:nvGrpSpPr>
        <p:grpSpPr>
          <a:xfrm>
            <a:off x="638865" y="1334724"/>
            <a:ext cx="7589833" cy="4264842"/>
            <a:chOff x="601779" y="1156783"/>
            <a:chExt cx="8495776" cy="4939292"/>
          </a:xfrm>
        </p:grpSpPr>
        <p:grpSp>
          <p:nvGrpSpPr>
            <p:cNvPr id="5" name="Gruppieren 4"/>
            <p:cNvGrpSpPr/>
            <p:nvPr/>
          </p:nvGrpSpPr>
          <p:grpSpPr>
            <a:xfrm>
              <a:off x="611560" y="1196751"/>
              <a:ext cx="7456260" cy="4890288"/>
              <a:chOff x="611560" y="1196751"/>
              <a:chExt cx="7456260" cy="4890288"/>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196751"/>
                <a:ext cx="7456260" cy="4680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2853463" y="5538645"/>
                <a:ext cx="1008112" cy="53467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1ière coupe</a:t>
                </a: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8" name="Textfeld 7"/>
              <p:cNvSpPr txBox="1"/>
              <p:nvPr/>
            </p:nvSpPr>
            <p:spPr>
              <a:xfrm>
                <a:off x="4154617" y="5552365"/>
                <a:ext cx="1008112" cy="53467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2ième coupe</a:t>
                </a: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5508104" y="5489325"/>
                <a:ext cx="1640930" cy="32080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3ième coupe</a:t>
                </a:r>
                <a:endParaRPr kumimoji="0" lang="en-US" sz="12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5148064" y="5138404"/>
                <a:ext cx="2676896" cy="39209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luzerne</a:t>
                </a:r>
                <a:r>
                  <a:rPr kumimoji="0" lang="en-US"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graminées</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a:off x="1890913" y="5138404"/>
                <a:ext cx="1216126" cy="39209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luzerne</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a:off x="1331543" y="4890705"/>
                <a:ext cx="1585087" cy="3564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Sans rhizobium</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a:off x="3075896" y="4859204"/>
                <a:ext cx="1304803" cy="605963"/>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a</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vec</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rhizobium</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13"/>
              <p:cNvSpPr txBox="1"/>
              <p:nvPr/>
            </p:nvSpPr>
            <p:spPr>
              <a:xfrm>
                <a:off x="4443592" y="4843077"/>
                <a:ext cx="1610475" cy="3564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sans rhizobium</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a:off x="6186097" y="4843077"/>
                <a:ext cx="1304803" cy="3564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rhizobium</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17" name="Textfeld 16"/>
            <p:cNvSpPr txBox="1"/>
            <p:nvPr/>
          </p:nvSpPr>
          <p:spPr>
            <a:xfrm rot="16200000">
              <a:off x="-763620" y="2522182"/>
              <a:ext cx="3075311"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Rendement </a:t>
              </a:r>
              <a:r>
                <a:rPr kumimoji="0" lang="en-US" sz="1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MS </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r>
                <a:rPr kumimoji="0" lang="en-US" sz="1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dt</a:t>
              </a:r>
              <a:r>
                <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ha</a:t>
              </a:r>
              <a:r>
                <a:rPr kumimoji="0" lang="en-US" sz="14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en-US" sz="1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8" name="Textfeld 17"/>
            <p:cNvSpPr txBox="1"/>
            <p:nvPr/>
          </p:nvSpPr>
          <p:spPr>
            <a:xfrm rot="16200000">
              <a:off x="1014456" y="4044941"/>
              <a:ext cx="1284011"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sans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Textfeld 18"/>
            <p:cNvSpPr txBox="1"/>
            <p:nvPr/>
          </p:nvSpPr>
          <p:spPr>
            <a:xfrm rot="16200000">
              <a:off x="1519261" y="4010913"/>
              <a:ext cx="1232702"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 surface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rot="16200000">
              <a:off x="2069161" y="3934876"/>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incorp</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1" name="Textfeld 20"/>
            <p:cNvSpPr txBox="1"/>
            <p:nvPr/>
          </p:nvSpPr>
          <p:spPr>
            <a:xfrm rot="16200000">
              <a:off x="2453293" y="4092738"/>
              <a:ext cx="1463938"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sans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2" name="Textfeld 21"/>
            <p:cNvSpPr txBox="1"/>
            <p:nvPr/>
          </p:nvSpPr>
          <p:spPr>
            <a:xfrm rot="16200000">
              <a:off x="3057362" y="4062532"/>
              <a:ext cx="1248827"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 surface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3" name="Textfeld 22"/>
            <p:cNvSpPr txBox="1"/>
            <p:nvPr/>
          </p:nvSpPr>
          <p:spPr>
            <a:xfrm rot="16200000">
              <a:off x="3591202" y="3970057"/>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incorp</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4" name="Textfeld 23"/>
            <p:cNvSpPr txBox="1"/>
            <p:nvPr/>
          </p:nvSpPr>
          <p:spPr>
            <a:xfrm rot="16200000">
              <a:off x="4002332" y="4108962"/>
              <a:ext cx="1346043"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sans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5" name="Textfeld 24"/>
            <p:cNvSpPr txBox="1"/>
            <p:nvPr/>
          </p:nvSpPr>
          <p:spPr>
            <a:xfrm rot="16200000">
              <a:off x="4578313" y="4061443"/>
              <a:ext cx="1251005"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 surface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6" name="Textfeld 25"/>
            <p:cNvSpPr txBox="1"/>
            <p:nvPr/>
          </p:nvSpPr>
          <p:spPr>
            <a:xfrm rot="16200000">
              <a:off x="5113243" y="3967878"/>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7" name="Textfeld 26"/>
            <p:cNvSpPr txBox="1"/>
            <p:nvPr/>
          </p:nvSpPr>
          <p:spPr>
            <a:xfrm rot="16200000">
              <a:off x="5520109" y="4041448"/>
              <a:ext cx="1290995"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sans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chaux</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8" name="Textfeld 27"/>
            <p:cNvSpPr txBox="1"/>
            <p:nvPr/>
          </p:nvSpPr>
          <p:spPr>
            <a:xfrm rot="16200000">
              <a:off x="6053424" y="4033385"/>
              <a:ext cx="1274866" cy="34451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 surface</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9" name="Textfeld 28"/>
            <p:cNvSpPr txBox="1"/>
            <p:nvPr/>
          </p:nvSpPr>
          <p:spPr>
            <a:xfrm rot="16200000">
              <a:off x="6600283" y="3927890"/>
              <a:ext cx="1097500"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incorp.</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0" name="Textfeld 29"/>
            <p:cNvSpPr txBox="1"/>
            <p:nvPr/>
          </p:nvSpPr>
          <p:spPr>
            <a:xfrm rot="16200000">
              <a:off x="6972887" y="4144892"/>
              <a:ext cx="1396368" cy="307777"/>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t>L. </a:t>
              </a:r>
              <a:r>
                <a:rPr kumimoji="0" lang="en-US" sz="14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t>pérenne</a:t>
              </a:r>
              <a:endParaRPr kumimoji="0" lang="en-US" sz="1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2" name="Textfeld 31"/>
            <p:cNvSpPr txBox="1"/>
            <p:nvPr/>
          </p:nvSpPr>
          <p:spPr>
            <a:xfrm>
              <a:off x="7471995" y="5449744"/>
              <a:ext cx="1625560" cy="646331"/>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(Herrmann et al, 2015)</a:t>
              </a:r>
              <a:endParaRPr kumimoji="0" lang="de-DE"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01854709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524" y="883146"/>
            <a:ext cx="9081476" cy="528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el 3"/>
          <p:cNvSpPr>
            <a:spLocks noGrp="1"/>
          </p:cNvSpPr>
          <p:nvPr>
            <p:ph type="title"/>
          </p:nvPr>
        </p:nvSpPr>
        <p:spPr>
          <a:xfrm>
            <a:off x="348" y="97008"/>
            <a:ext cx="9170392" cy="667696"/>
          </a:xfrm>
        </p:spPr>
        <p:txBody>
          <a:bodyPr>
            <a:noAutofit/>
          </a:bodyPr>
          <a:lstStyle/>
          <a:p>
            <a:pPr algn="l">
              <a:spcBef>
                <a:spcPts val="1200"/>
              </a:spcBef>
            </a:pPr>
            <a:r>
              <a:rPr lang="de-DE" sz="2400" b="1" dirty="0" err="1" smtClean="0">
                <a:solidFill>
                  <a:schemeClr val="tx1"/>
                </a:solidFill>
                <a:latin typeface="Arial" pitchFamily="34" charset="0"/>
                <a:cs typeface="Arial" pitchFamily="34" charset="0"/>
                <a:sym typeface="Wingdings" pitchFamily="2" charset="2"/>
              </a:rPr>
              <a:t>Contenu</a:t>
            </a:r>
            <a:r>
              <a:rPr lang="de-DE" sz="2400" b="1" dirty="0" smtClean="0">
                <a:solidFill>
                  <a:schemeClr val="tx1"/>
                </a:solidFill>
                <a:latin typeface="Arial" pitchFamily="34" charset="0"/>
                <a:cs typeface="Arial" pitchFamily="34" charset="0"/>
                <a:sym typeface="Wingdings" pitchFamily="2" charset="2"/>
              </a:rPr>
              <a:t> </a:t>
            </a:r>
            <a:r>
              <a:rPr lang="de-DE" sz="2400" b="1" dirty="0" err="1" smtClean="0">
                <a:solidFill>
                  <a:schemeClr val="tx1"/>
                </a:solidFill>
                <a:latin typeface="Arial" pitchFamily="34" charset="0"/>
                <a:cs typeface="Arial" pitchFamily="34" charset="0"/>
                <a:sym typeface="Wingdings" pitchFamily="2" charset="2"/>
              </a:rPr>
              <a:t>énergétique</a:t>
            </a:r>
            <a:r>
              <a:rPr lang="de-DE" sz="2400" b="1" dirty="0" smtClean="0">
                <a:solidFill>
                  <a:schemeClr val="tx1"/>
                </a:solidFill>
                <a:latin typeface="Arial" pitchFamily="34" charset="0"/>
                <a:cs typeface="Arial" pitchFamily="34" charset="0"/>
                <a:sym typeface="Wingdings" pitchFamily="2" charset="2"/>
              </a:rPr>
              <a:t> de la </a:t>
            </a:r>
            <a:r>
              <a:rPr lang="de-DE" sz="2400" b="1" dirty="0" err="1" smtClean="0">
                <a:solidFill>
                  <a:schemeClr val="tx1"/>
                </a:solidFill>
                <a:latin typeface="Arial" pitchFamily="34" charset="0"/>
                <a:cs typeface="Arial" pitchFamily="34" charset="0"/>
                <a:sym typeface="Wingdings" pitchFamily="2" charset="2"/>
              </a:rPr>
              <a:t>luzerne</a:t>
            </a:r>
            <a:endParaRPr lang="de-DE" sz="2400" b="1" dirty="0">
              <a:solidFill>
                <a:schemeClr val="tx1"/>
              </a:solidFill>
              <a:latin typeface="Arial" pitchFamily="34" charset="0"/>
              <a:cs typeface="Arial" pitchFamily="34" charset="0"/>
              <a:sym typeface="Wingdings" pitchFamily="2" charset="2"/>
            </a:endParaRPr>
          </a:p>
        </p:txBody>
      </p:sp>
      <p:sp>
        <p:nvSpPr>
          <p:cNvPr id="6" name="Textfeld 5"/>
          <p:cNvSpPr txBox="1"/>
          <p:nvPr/>
        </p:nvSpPr>
        <p:spPr>
          <a:xfrm>
            <a:off x="7164287" y="6165304"/>
            <a:ext cx="1493937"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LfL</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2014)</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467544" y="5746932"/>
            <a:ext cx="4908020"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concentration énergétique moyenne</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marginale</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014477880"/>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9512" y="1340768"/>
            <a:ext cx="8485744" cy="451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feld 4"/>
          <p:cNvSpPr txBox="1"/>
          <p:nvPr/>
        </p:nvSpPr>
        <p:spPr>
          <a:xfrm>
            <a:off x="6156177" y="6289129"/>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r>
              <a:rPr kumimoji="0" lang="de-DE" sz="16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Dewhurst</a:t>
            </a:r>
            <a:r>
              <a:rPr kumimoji="0" lang="de-DE" sz="16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al., 2003)</a:t>
            </a:r>
            <a:endParaRPr kumimoji="0" lang="en-US" sz="16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Textfeld 5"/>
          <p:cNvSpPr txBox="1"/>
          <p:nvPr/>
        </p:nvSpPr>
        <p:spPr>
          <a:xfrm>
            <a:off x="3784403" y="5445224"/>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Digestibilité</a:t>
            </a:r>
            <a:r>
              <a:rPr kumimoji="0" lang="de-DE" sz="16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835696" y="1916832"/>
            <a:ext cx="2502048" cy="338554"/>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+ 0,6 kg MS/</a:t>
            </a:r>
            <a:r>
              <a:rPr kumimoji="0" lang="de-DE" sz="1600" b="1" i="0" u="none" strike="noStrike" kern="1200" cap="none" spc="0" normalizeH="0" baseline="0" noProof="0" dirty="0" err="1" smtClean="0">
                <a:ln>
                  <a:noFill/>
                </a:ln>
                <a:solidFill>
                  <a:srgbClr val="FF0000"/>
                </a:solidFill>
                <a:effectLst/>
                <a:uLnTx/>
                <a:uFillTx/>
                <a:latin typeface="Arial" pitchFamily="34" charset="0"/>
                <a:ea typeface="+mn-ea"/>
                <a:cs typeface="Arial" pitchFamily="34" charset="0"/>
              </a:rPr>
              <a:t>animal</a:t>
            </a:r>
            <a:r>
              <a:rPr kumimoji="0" lang="de-DE" sz="16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/j</a:t>
            </a:r>
            <a:endParaRPr kumimoji="0" lang="en-US" sz="16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4" name="Textfeld 3"/>
          <p:cNvSpPr txBox="1"/>
          <p:nvPr/>
        </p:nvSpPr>
        <p:spPr>
          <a:xfrm>
            <a:off x="341300" y="5806014"/>
            <a:ext cx="832395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Haute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digestibilité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ingestion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élevé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en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légumineuses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comme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la luzerne.</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9" name="Textfeld 8"/>
          <p:cNvSpPr txBox="1"/>
          <p:nvPr/>
        </p:nvSpPr>
        <p:spPr>
          <a:xfrm>
            <a:off x="341300" y="404664"/>
            <a:ext cx="799288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Qualité</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du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sym typeface="Wingdings" pitchFamily="2" charset="2"/>
              </a:rPr>
              <a:t>fourrage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sym typeface="Wingdings" pitchFamily="2" charset="2"/>
              </a:rPr>
              <a:t> – Ingestion de MS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9464308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79512" y="185103"/>
            <a:ext cx="723728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Essais de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variétés</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dans le nord de l'Allemagne - Essais sur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sable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 name="Gruppieren 2"/>
          <p:cNvGrpSpPr/>
          <p:nvPr/>
        </p:nvGrpSpPr>
        <p:grpSpPr>
          <a:xfrm>
            <a:off x="323529" y="1278052"/>
            <a:ext cx="8321707" cy="4680520"/>
            <a:chOff x="323529" y="908720"/>
            <a:chExt cx="8321707" cy="4680520"/>
          </a:xfrm>
        </p:grpSpPr>
        <p:grpSp>
          <p:nvGrpSpPr>
            <p:cNvPr id="5" name="Gruppieren 4"/>
            <p:cNvGrpSpPr/>
            <p:nvPr/>
          </p:nvGrpSpPr>
          <p:grpSpPr>
            <a:xfrm>
              <a:off x="323529" y="908720"/>
              <a:ext cx="8321707" cy="4680520"/>
              <a:chOff x="323528" y="1412776"/>
              <a:chExt cx="8827912" cy="5049366"/>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412776"/>
                <a:ext cx="8402703" cy="504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feld 5"/>
              <p:cNvSpPr txBox="1"/>
              <p:nvPr/>
            </p:nvSpPr>
            <p:spPr>
              <a:xfrm>
                <a:off x="1835695" y="1412776"/>
                <a:ext cx="6814146" cy="39843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Moyenne 59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MS ha</a:t>
                </a:r>
                <a:r>
                  <a:rPr kumimoji="0" lang="de-DE" sz="1800" b="0" i="0" u="none" strike="noStrike" kern="1200" cap="none" spc="0" normalizeH="0" baseline="30000" noProof="0" dirty="0" smtClean="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sol</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sableux</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pH 5,1, GD 5% = 7,7)</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7" name="Textfeld 6"/>
              <p:cNvSpPr txBox="1"/>
              <p:nvPr/>
            </p:nvSpPr>
            <p:spPr>
              <a:xfrm>
                <a:off x="1835695" y="1916832"/>
                <a:ext cx="7315745" cy="398437"/>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Moyenne 135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MS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(Luvisol haptique, pH 6,9, GD 5% = 5,2)</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
          <p:nvSpPr>
            <p:cNvPr id="2" name="Textfeld 1"/>
            <p:cNvSpPr txBox="1"/>
            <p:nvPr/>
          </p:nvSpPr>
          <p:spPr>
            <a:xfrm rot="16200000">
              <a:off x="-654940" y="3026597"/>
              <a:ext cx="2595713"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Rendement </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en</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MS[</a:t>
              </a:r>
              <a:r>
                <a:rPr kumimoji="0" lang="en-US"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1499280991"/>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251520" y="260648"/>
            <a:ext cx="626469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Autre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légumineuse</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2400" b="1"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Trifolium </a:t>
            </a:r>
            <a:r>
              <a:rPr kumimoji="0" lang="de-DE" sz="2400" b="1"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pratense</a:t>
            </a:r>
            <a:endParaRPr kumimoji="0" lang="en-US" sz="2400" b="1"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7" name="Textfeld 16"/>
          <p:cNvSpPr txBox="1"/>
          <p:nvPr/>
        </p:nvSpPr>
        <p:spPr>
          <a:xfrm>
            <a:off x="4237" y="5383638"/>
            <a:ext cx="9144000" cy="1261884"/>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mélange 1 : 21, 21,29, 29% de ray-</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gras</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italien</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hybride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vivace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de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trèfle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rouge, respectivement</a:t>
            </a:r>
          </a:p>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mélange 2 : 67 et 33 % de ray-grass vivace et de trèfle rouge, respectivement</a:t>
            </a:r>
          </a:p>
          <a:p>
            <a:pPr marL="285750" marR="0" lvl="0"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mélange 3 : 17, 33, 17, 20, 20, 13% ray-grass vivace, fétuque des prés, fléole des prés, trèfle des prés,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trèfle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rouge et </a:t>
            </a:r>
            <a:r>
              <a:rPr kumimoji="0" lang="en-US" sz="14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trèfle</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blanc, respectivement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nvGrpSpPr>
          <p:cNvPr id="3" name="Gruppieren 2"/>
          <p:cNvGrpSpPr/>
          <p:nvPr/>
        </p:nvGrpSpPr>
        <p:grpSpPr>
          <a:xfrm>
            <a:off x="683568" y="931502"/>
            <a:ext cx="6948264" cy="4362870"/>
            <a:chOff x="683568" y="931502"/>
            <a:chExt cx="6948264" cy="436287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3568" y="1052736"/>
              <a:ext cx="6948264" cy="4241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83568" y="4888170"/>
              <a:ext cx="3024336"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trèfle rouge</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0" name="Textfeld 9"/>
            <p:cNvSpPr txBox="1"/>
            <p:nvPr/>
          </p:nvSpPr>
          <p:spPr>
            <a:xfrm>
              <a:off x="3925813" y="4888170"/>
              <a:ext cx="324036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trèfle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et herbe</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Textfeld 10"/>
            <p:cNvSpPr txBox="1"/>
            <p:nvPr/>
          </p:nvSpPr>
          <p:spPr>
            <a:xfrm rot="19209459">
              <a:off x="1016962" y="3888846"/>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variété</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2" name="Textfeld 11"/>
            <p:cNvSpPr txBox="1"/>
            <p:nvPr/>
          </p:nvSpPr>
          <p:spPr>
            <a:xfrm rot="19209459">
              <a:off x="2021984" y="3888845"/>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variété</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3" name="Textfeld 12"/>
            <p:cNvSpPr txBox="1"/>
            <p:nvPr/>
          </p:nvSpPr>
          <p:spPr>
            <a:xfrm rot="19209459">
              <a:off x="2961340" y="3844507"/>
              <a:ext cx="1275235"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variété</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4" name="Textfeld 13"/>
            <p:cNvSpPr txBox="1"/>
            <p:nvPr/>
          </p:nvSpPr>
          <p:spPr>
            <a:xfrm rot="19209459">
              <a:off x="3524948" y="4067457"/>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mélange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1</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5" name="Textfeld 14"/>
            <p:cNvSpPr txBox="1"/>
            <p:nvPr/>
          </p:nvSpPr>
          <p:spPr>
            <a:xfrm rot="19209459">
              <a:off x="4485836" y="4036202"/>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mélange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2</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6" name="Textfeld 15"/>
            <p:cNvSpPr txBox="1"/>
            <p:nvPr/>
          </p:nvSpPr>
          <p:spPr>
            <a:xfrm rot="19209459">
              <a:off x="5470208" y="4036202"/>
              <a:ext cx="1797777"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mélange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9" name="Textfeld 18"/>
            <p:cNvSpPr txBox="1"/>
            <p:nvPr/>
          </p:nvSpPr>
          <p:spPr>
            <a:xfrm rot="16200000">
              <a:off x="-757770" y="2372842"/>
              <a:ext cx="3252012"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Rendement [</a:t>
              </a:r>
              <a:r>
                <a:rPr kumimoji="0" lang="de-DE" sz="1800" b="1"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dt</a:t>
              </a:r>
              <a:r>
                <a:rPr kumimoji="0" lang="de-DE"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MS ha</a:t>
              </a:r>
              <a:r>
                <a:rPr kumimoji="0" lang="de-DE" sz="1800" b="1"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0" name="Textfeld 19"/>
            <p:cNvSpPr txBox="1"/>
            <p:nvPr/>
          </p:nvSpPr>
          <p:spPr>
            <a:xfrm>
              <a:off x="2063371" y="1160305"/>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2013</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1" name="Textfeld 20"/>
            <p:cNvSpPr txBox="1"/>
            <p:nvPr/>
          </p:nvSpPr>
          <p:spPr>
            <a:xfrm>
              <a:off x="3491880" y="1174205"/>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2014</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2" name="Textfeld 21"/>
            <p:cNvSpPr txBox="1"/>
            <p:nvPr/>
          </p:nvSpPr>
          <p:spPr>
            <a:xfrm>
              <a:off x="4860032" y="1174204"/>
              <a:ext cx="1080120" cy="27699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2015</a:t>
              </a:r>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1779328206"/>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6104" y="1514554"/>
            <a:ext cx="9144000" cy="3354765"/>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fr-B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Sur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fr-B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prairie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pas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lisier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après la dernière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coupe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faible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efficacité</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dégradation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du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gazon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production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plus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élevée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a:t>
            </a:r>
            <a:r>
              <a:rPr kumimoji="0" lang="de-DE"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N2O</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Principalement de la luzerne cultivée sur des sols sablonneux légers (chaux + inoculation de souches vitales de rhizobia nécessaire).</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Très</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bonne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qualité</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de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fourrage</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teneur</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élevée en</a:t>
            </a:r>
            <a:r>
              <a:rPr kumimoji="0" lang="de-DE" sz="1800" b="1" i="0" u="none" strike="noStrike" kern="1200" cap="none" spc="0" normalizeH="0" baseline="0" noProof="0" dirty="0" smtClean="0">
                <a:ln>
                  <a:noFill/>
                </a:ln>
                <a:solidFill>
                  <a:srgbClr val="FF0000"/>
                </a:solidFill>
                <a:effectLst/>
                <a:uLnTx/>
                <a:uFillTx/>
                <a:latin typeface="Arial" pitchFamily="34" charset="0"/>
                <a:ea typeface="+mn-ea"/>
                <a:cs typeface="Arial" pitchFamily="34" charset="0"/>
              </a:rPr>
              <a:t> N</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de-DE"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jusqu'à</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350 kg N </a:t>
            </a:r>
            <a:r>
              <a:rPr kumimoji="0" lang="de-DE"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an</a:t>
            </a:r>
            <a:r>
              <a:rPr kumimoji="0" lang="de-DE"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de-DE"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endParaRP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Performances bonnes à marginales - trèfle rouge plus adapté (&gt;10 t MS </a:t>
            </a: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ha</a:t>
            </a:r>
            <a:r>
              <a:rPr kumimoji="0" lang="en-US" sz="1800" b="0" i="0" u="none" strike="noStrike" kern="1200" cap="none" spc="0" normalizeH="0" baseline="30000" noProof="0" dirty="0">
                <a:ln>
                  <a:noFill/>
                </a:ln>
                <a:solidFill>
                  <a:prstClr val="black"/>
                </a:solidFill>
                <a:effectLst/>
                <a:uLnTx/>
                <a:uFillTx/>
                <a:latin typeface="Arial" pitchFamily="34" charset="0"/>
                <a:ea typeface="+mn-ea"/>
                <a:cs typeface="Arial" pitchFamily="34" charset="0"/>
              </a:rPr>
              <a:t>-1</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Pas de fertilisation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nécessaire </a:t>
            </a:r>
          </a:p>
          <a:p>
            <a:pPr marL="742950" marR="0" lvl="1" indent="-285750" algn="l" defTabSz="457200" rtl="0" eaLnBrk="1" fontAlgn="auto" latinLnBrk="0" hangingPunct="1">
              <a:lnSpc>
                <a:spcPct val="100000"/>
              </a:lnSpc>
              <a:spcBef>
                <a:spcPts val="12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Option pour les exploitations agricoles qui ont des problèmes à atteindre l'équilibre </a:t>
            </a:r>
            <a:r>
              <a:rPr kumimoji="0" lang="en-US" sz="1800" b="0" i="0"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nutritionnel</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(“auto production de </a:t>
            </a:r>
            <a:r>
              <a:rPr kumimoji="0" lang="en-US" sz="1800" b="0" i="1" u="none" strike="noStrike" kern="1200" cap="none" spc="0" normalizeH="0" baseline="0" noProof="0" dirty="0" err="1" smtClean="0">
                <a:ln>
                  <a:noFill/>
                </a:ln>
                <a:solidFill>
                  <a:prstClr val="black"/>
                </a:solidFill>
                <a:effectLst/>
                <a:uLnTx/>
                <a:uFillTx/>
                <a:latin typeface="Arial" pitchFamily="34" charset="0"/>
                <a:ea typeface="+mn-ea"/>
                <a:cs typeface="Arial" pitchFamily="34" charset="0"/>
              </a:rPr>
              <a:t>protéines</a:t>
            </a:r>
            <a:r>
              <a:rPr kumimoji="0" lang="en-US" sz="1800" b="0" i="1"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 "</a:t>
            </a:r>
            <a:r>
              <a:rPr kumimoji="0" lang="en-US" sz="18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endPar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2" name="Rechthoek 1"/>
          <p:cNvSpPr/>
          <p:nvPr/>
        </p:nvSpPr>
        <p:spPr>
          <a:xfrm>
            <a:off x="364692" y="341842"/>
            <a:ext cx="7070581" cy="1200329"/>
          </a:xfrm>
          <a:prstGeom prst="rect">
            <a:avLst/>
          </a:prstGeom>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Adaptation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pour</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les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sites</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d'élevage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de la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plaine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du nord de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l'Allemagne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sol</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sablonneux</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et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faible</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de-DE" sz="24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ph</a:t>
            </a:r>
            <a:r>
              <a:rPr kumimoji="0" lang="de-DE"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a:t>
            </a:r>
            <a:endParaRPr kumimoji="0" lang="en-US" sz="24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7631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58671" y="594622"/>
            <a:ext cx="7310911" cy="1196997"/>
          </a:xfrm>
        </p:spPr>
        <p:txBody>
          <a:bodyPr/>
          <a:lstStyle/>
          <a:p>
            <a:r>
              <a:rPr lang="en-US" sz="2400" dirty="0" smtClean="0">
                <a:solidFill>
                  <a:schemeClr val="tx1"/>
                </a:solidFill>
                <a:latin typeface="+mn-lt"/>
              </a:rPr>
              <a:t>Les prairies semi-</a:t>
            </a:r>
            <a:r>
              <a:rPr lang="en-US" sz="2400" dirty="0" err="1" smtClean="0">
                <a:solidFill>
                  <a:schemeClr val="tx1"/>
                </a:solidFill>
                <a:latin typeface="+mn-lt"/>
              </a:rPr>
              <a:t>naturelles</a:t>
            </a:r>
            <a:r>
              <a:rPr lang="en-US" sz="2400" dirty="0" smtClean="0">
                <a:solidFill>
                  <a:schemeClr val="tx1"/>
                </a:solidFill>
                <a:latin typeface="+mn-lt"/>
              </a:rPr>
              <a:t> </a:t>
            </a:r>
            <a:r>
              <a:rPr lang="en-US" sz="2400" dirty="0">
                <a:solidFill>
                  <a:schemeClr val="tx1"/>
                </a:solidFill>
                <a:latin typeface="+mn-lt"/>
              </a:rPr>
              <a:t>en Suède conviennent mieux aux races à viande plus légères, aux </a:t>
            </a:r>
            <a:r>
              <a:rPr lang="en-US" sz="2400" dirty="0" err="1" smtClean="0">
                <a:solidFill>
                  <a:schemeClr val="tx1"/>
                </a:solidFill>
                <a:latin typeface="+mn-lt"/>
              </a:rPr>
              <a:t>génisses</a:t>
            </a:r>
            <a:r>
              <a:rPr lang="en-US" sz="2400" dirty="0" smtClean="0">
                <a:solidFill>
                  <a:schemeClr val="tx1"/>
                </a:solidFill>
                <a:latin typeface="+mn-lt"/>
              </a:rPr>
              <a:t>, </a:t>
            </a:r>
            <a:r>
              <a:rPr lang="en-US" sz="2400" dirty="0">
                <a:solidFill>
                  <a:schemeClr val="tx1"/>
                </a:solidFill>
                <a:latin typeface="+mn-lt"/>
              </a:rPr>
              <a:t>aux chevaux et aux moutons.</a:t>
            </a:r>
            <a:endParaRPr lang="es-ES" sz="2400" dirty="0">
              <a:solidFill>
                <a:schemeClr val="tx1"/>
              </a:solidFill>
              <a:latin typeface="+mn-lt"/>
            </a:endParaRPr>
          </a:p>
        </p:txBody>
      </p:sp>
      <p:pic>
        <p:nvPicPr>
          <p:cNvPr id="7" name="Bildobjekt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8102" y="1922165"/>
            <a:ext cx="6925558" cy="4537939"/>
          </a:xfrm>
          <a:prstGeom prst="rect">
            <a:avLst/>
          </a:prstGeom>
        </p:spPr>
      </p:pic>
      <p:sp>
        <p:nvSpPr>
          <p:cNvPr id="10" name="textruta 9"/>
          <p:cNvSpPr txBox="1"/>
          <p:nvPr/>
        </p:nvSpPr>
        <p:spPr>
          <a:xfrm>
            <a:off x="6764297" y="6083337"/>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20921409"/>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Pologne</a:t>
            </a:r>
            <a:endParaRPr lang="nl-NL" dirty="0"/>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49941302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00826" y="1629174"/>
            <a:ext cx="7925756" cy="1470025"/>
          </a:xfrm>
        </p:spPr>
        <p:txBody>
          <a:bodyPr/>
          <a:lstStyle/>
          <a:p>
            <a:pPr algn="l"/>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Utilisation efficace</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de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prairies permanentes dans l'</a:t>
            </a:r>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alimentation</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de </a:t>
            </a:r>
            <a:r>
              <a:rPr lang="en-US"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vaches laitières en Pologne </a:t>
            </a:r>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br>
            <a:endParaRPr lang="de-DE"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Untertitel 2"/>
          <p:cNvSpPr>
            <a:spLocks noGrp="1"/>
          </p:cNvSpPr>
          <p:nvPr>
            <p:ph type="subTitle" idx="1"/>
          </p:nvPr>
        </p:nvSpPr>
        <p:spPr>
          <a:xfrm>
            <a:off x="468313" y="4365104"/>
            <a:ext cx="7137832" cy="560854"/>
          </a:xfrm>
        </p:spPr>
        <p:txBody>
          <a:bodyPr/>
          <a:lstStyle/>
          <a:p>
            <a:r>
              <a:rPr lang="pl-PL" altLang="pl-PL" b="1" dirty="0">
                <a:solidFill>
                  <a:schemeClr val="tx1"/>
                </a:solidFill>
                <a:latin typeface="Tahoma" panose="020B0604030504040204" pitchFamily="34" charset="0"/>
              </a:rPr>
              <a:t>Piotr </a:t>
            </a:r>
            <a:r>
              <a:rPr lang="pl-PL" altLang="pl-PL" b="1" dirty="0" smtClean="0">
                <a:solidFill>
                  <a:schemeClr val="tx1"/>
                </a:solidFill>
                <a:latin typeface="Tahoma" panose="020B0604030504040204" pitchFamily="34" charset="0"/>
              </a:rPr>
              <a:t>Goliński</a:t>
            </a:r>
          </a:p>
          <a:p>
            <a:r>
              <a:rPr lang="pl-PL" altLang="pl-PL" b="1" dirty="0" smtClean="0">
                <a:solidFill>
                  <a:schemeClr val="tx1"/>
                </a:solidFill>
                <a:latin typeface="Tahoma" panose="020B0604030504040204" pitchFamily="34" charset="0"/>
              </a:rPr>
              <a:t>Barbara Golińska</a:t>
            </a:r>
            <a:endParaRPr lang="pl-PL" altLang="pl-PL" b="1" dirty="0">
              <a:solidFill>
                <a:schemeClr val="tx1"/>
              </a:solidFill>
              <a:latin typeface="Tahoma" panose="020B0604030504040204" pitchFamily="34" charset="0"/>
            </a:endParaRPr>
          </a:p>
          <a:p>
            <a:r>
              <a:rPr lang="pl-PL" altLang="pl-PL" b="1" dirty="0" smtClean="0">
                <a:solidFill>
                  <a:schemeClr val="tx1"/>
                </a:solidFill>
                <a:latin typeface="Tahoma" panose="020B0604030504040204" pitchFamily="34" charset="0"/>
              </a:rPr>
              <a:t>Artur Paszkowski</a:t>
            </a:r>
          </a:p>
          <a:p>
            <a:endParaRPr lang="pl-PL" altLang="pl-PL" b="1" baseline="30000" dirty="0">
              <a:solidFill>
                <a:schemeClr val="tx1"/>
              </a:solidFill>
              <a:latin typeface="Tahoma" panose="020B0604030504040204" pitchFamily="34" charset="0"/>
            </a:endParaRPr>
          </a:p>
          <a:p>
            <a:endParaRPr lang="de-DE" dirty="0"/>
          </a:p>
        </p:txBody>
      </p:sp>
      <p:sp>
        <p:nvSpPr>
          <p:cNvPr id="4" name="Text Box 3"/>
          <p:cNvSpPr txBox="1">
            <a:spLocks noChangeArrowheads="1"/>
          </p:cNvSpPr>
          <p:nvPr/>
        </p:nvSpPr>
        <p:spPr bwMode="auto">
          <a:xfrm>
            <a:off x="981413" y="116631"/>
            <a:ext cx="5102755" cy="943200"/>
          </a:xfrm>
          <a:prstGeom prst="rect">
            <a:avLst/>
          </a:prstGeom>
          <a:solidFill>
            <a:schemeClr val="accent1"/>
          </a:solidFill>
          <a:ln w="9525">
            <a:noFill/>
            <a:miter lim="800000"/>
            <a:headEnd/>
            <a:tailEnd/>
          </a:ln>
          <a:effectLst/>
        </p:spPr>
        <p:txBody>
          <a:bodyPr wrap="square">
            <a:noAutofit/>
          </a:bodyPr>
          <a:lstStyle/>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Département des </a:t>
            </a:r>
            <a:r>
              <a:rPr kumimoji="0" lang="en-US" sz="2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Prairies </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a:p>
            <a:pPr marL="0" marR="0" lvl="0" indent="0" algn="l" defTabSz="449263" rtl="0" eaLnBrk="1" fontAlgn="base" latinLnBrk="0" hangingPunct="1">
              <a:lnSpc>
                <a:spcPct val="93000"/>
              </a:lnSpc>
              <a:spcBef>
                <a:spcPct val="0"/>
              </a:spcBef>
              <a:spcAft>
                <a:spcPct val="0"/>
              </a:spcAft>
              <a:buClr>
                <a:srgbClr val="000000"/>
              </a:buClr>
              <a:buSzPct val="100000"/>
              <a:buFont typeface="Arial" charset="0"/>
              <a:buNone/>
              <a:tabLst/>
              <a:defRPr/>
            </a:pPr>
            <a:r>
              <a:rPr kumimoji="0" lang="en-US"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rPr>
              <a:t>et sciences naturelles du paysage</a:t>
            </a:r>
            <a:endParaRPr kumimoji="0" lang="pl-PL" sz="2800" b="0" i="1"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imes New Roman"/>
              <a:ea typeface="+mn-ea"/>
              <a:cs typeface="+mn-cs"/>
            </a:endParaRPr>
          </a:p>
        </p:txBody>
      </p:sp>
      <p:pic>
        <p:nvPicPr>
          <p:cNvPr id="5" name="Picture 11" descr="Logo%20anglojezycz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35052" y="1059831"/>
            <a:ext cx="1632351" cy="89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649112"/>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59631" y="116632"/>
            <a:ext cx="5544615" cy="936104"/>
          </a:xfrm>
        </p:spPr>
        <p:txBody>
          <a:bodyPr/>
          <a:lstStyle/>
          <a:p>
            <a:r>
              <a:rPr lang="pl-PL" altLang="pl-PL" sz="2800" b="1" dirty="0" err="1">
                <a:solidFill>
                  <a:srgbClr val="006600"/>
                </a:solidFill>
                <a:latin typeface="Tahoma" panose="020B0604030504040204" pitchFamily="34" charset="0"/>
              </a:rPr>
              <a:t>Superficie</a:t>
            </a:r>
            <a:r>
              <a:rPr lang="pl-PL" altLang="pl-PL" sz="2800" b="1" dirty="0" err="1" smtClean="0">
                <a:solidFill>
                  <a:srgbClr val="006600"/>
                </a:solidFill>
                <a:latin typeface="Tahoma" panose="020B0604030504040204" pitchFamily="34" charset="0"/>
              </a:rPr>
              <a:t> agricole utilisée</a:t>
            </a:r>
            <a:r>
              <a:rPr lang="pl-PL" altLang="pl-PL" sz="2800" b="1" dirty="0" smtClean="0">
                <a:solidFill>
                  <a:srgbClr val="006600"/>
                </a:solidFill>
                <a:latin typeface="Tahoma" panose="020B0604030504040204" pitchFamily="34" charset="0"/>
              </a:rPr>
              <a:t/>
            </a:r>
            <a:br>
              <a:rPr lang="pl-PL" altLang="pl-PL" sz="2800" b="1" dirty="0" smtClean="0">
                <a:solidFill>
                  <a:srgbClr val="006600"/>
                </a:solidFill>
                <a:latin typeface="Tahoma" panose="020B0604030504040204" pitchFamily="34" charset="0"/>
              </a:rPr>
            </a:br>
            <a:r>
              <a:rPr lang="pl-PL" altLang="pl-PL" sz="2800" b="1" dirty="0" smtClean="0">
                <a:solidFill>
                  <a:srgbClr val="006600"/>
                </a:solidFill>
                <a:latin typeface="Tahoma" panose="020B0604030504040204" pitchFamily="34" charset="0"/>
              </a:rPr>
              <a:t>en </a:t>
            </a:r>
            <a:r>
              <a:rPr lang="pl-PL" altLang="pl-PL" sz="2800" b="1" dirty="0">
                <a:solidFill>
                  <a:srgbClr val="006600"/>
                </a:solidFill>
                <a:latin typeface="Tahoma" panose="020B0604030504040204" pitchFamily="34" charset="0"/>
              </a:rPr>
              <a:t>Pologne </a:t>
            </a:r>
            <a:r>
              <a:rPr lang="pl-PL" altLang="pl-PL" sz="2800" b="1" dirty="0" smtClean="0">
                <a:solidFill>
                  <a:srgbClr val="006600"/>
                </a:solidFill>
                <a:latin typeface="Tahoma" panose="020B0604030504040204" pitchFamily="34" charset="0"/>
              </a:rPr>
              <a:t>(</a:t>
            </a:r>
            <a:r>
              <a:rPr lang="pl-PL" altLang="pl-PL" sz="2800" b="1" dirty="0" err="1">
                <a:solidFill>
                  <a:srgbClr val="006600"/>
                </a:solidFill>
                <a:latin typeface="Tahoma" panose="020B0604030504040204" pitchFamily="34" charset="0"/>
              </a:rPr>
              <a:t>milliers d'</a:t>
            </a:r>
            <a:r>
              <a:rPr lang="pl-PL" altLang="pl-PL" sz="2800" b="1" dirty="0">
                <a:solidFill>
                  <a:srgbClr val="006600"/>
                </a:solidFill>
                <a:latin typeface="Tahoma" panose="020B0604030504040204" pitchFamily="34" charset="0"/>
              </a:rPr>
              <a:t>ha)</a:t>
            </a:r>
            <a:endParaRPr lang="de-DE" sz="2800" dirty="0"/>
          </a:p>
        </p:txBody>
      </p:sp>
      <p:graphicFrame>
        <p:nvGraphicFramePr>
          <p:cNvPr id="6" name="Symbol zastępczy zawartości 5"/>
          <p:cNvGraphicFramePr>
            <a:graphicFrameLocks noGrp="1"/>
          </p:cNvGraphicFramePr>
          <p:nvPr>
            <p:ph idx="1"/>
            <p:extLst/>
          </p:nvPr>
        </p:nvGraphicFramePr>
        <p:xfrm>
          <a:off x="179512" y="1628800"/>
          <a:ext cx="8568952" cy="2743935"/>
        </p:xfrm>
        <a:graphic>
          <a:graphicData uri="http://schemas.openxmlformats.org/drawingml/2006/table">
            <a:tbl>
              <a:tblPr firstRow="1" firstCol="1" bandRow="1">
                <a:tableStyleId>{F5AB1C69-6EDB-4FF4-983F-18BD219EF322}</a:tableStyleId>
              </a:tblPr>
              <a:tblGrid>
                <a:gridCol w="3178042">
                  <a:extLst>
                    <a:ext uri="{9D8B030D-6E8A-4147-A177-3AD203B41FA5}">
                      <a16:colId xmlns:a16="http://schemas.microsoft.com/office/drawing/2014/main" val="20000"/>
                    </a:ext>
                  </a:extLst>
                </a:gridCol>
                <a:gridCol w="1078182">
                  <a:extLst>
                    <a:ext uri="{9D8B030D-6E8A-4147-A177-3AD203B41FA5}">
                      <a16:colId xmlns:a16="http://schemas.microsoft.com/office/drawing/2014/main" val="20001"/>
                    </a:ext>
                  </a:extLst>
                </a:gridCol>
                <a:gridCol w="1078182">
                  <a:extLst>
                    <a:ext uri="{9D8B030D-6E8A-4147-A177-3AD203B41FA5}">
                      <a16:colId xmlns:a16="http://schemas.microsoft.com/office/drawing/2014/main" val="20002"/>
                    </a:ext>
                  </a:extLst>
                </a:gridCol>
                <a:gridCol w="1078182">
                  <a:extLst>
                    <a:ext uri="{9D8B030D-6E8A-4147-A177-3AD203B41FA5}">
                      <a16:colId xmlns:a16="http://schemas.microsoft.com/office/drawing/2014/main" val="20003"/>
                    </a:ext>
                  </a:extLst>
                </a:gridCol>
                <a:gridCol w="1078182">
                  <a:extLst>
                    <a:ext uri="{9D8B030D-6E8A-4147-A177-3AD203B41FA5}">
                      <a16:colId xmlns:a16="http://schemas.microsoft.com/office/drawing/2014/main" val="20004"/>
                    </a:ext>
                  </a:extLst>
                </a:gridCol>
                <a:gridCol w="1078182">
                  <a:extLst>
                    <a:ext uri="{9D8B030D-6E8A-4147-A177-3AD203B41FA5}">
                      <a16:colId xmlns:a16="http://schemas.microsoft.com/office/drawing/2014/main" val="20005"/>
                    </a:ext>
                  </a:extLst>
                </a:gridCol>
              </a:tblGrid>
              <a:tr h="303001">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2005</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lvl1pPr marL="0" algn="l" defTabSz="914400" rtl="0" eaLnBrk="1" latinLnBrk="0" hangingPunct="1">
                        <a:defRPr sz="1800" b="1" kern="1200">
                          <a:solidFill>
                            <a:schemeClr val="lt1"/>
                          </a:solidFill>
                          <a:latin typeface="Times New Roman"/>
                        </a:defRPr>
                      </a:lvl1pPr>
                      <a:lvl2pPr marL="457200" algn="l" defTabSz="914400" rtl="0" eaLnBrk="1" latinLnBrk="0" hangingPunct="1">
                        <a:defRPr sz="1800" b="1" kern="1200">
                          <a:solidFill>
                            <a:schemeClr val="lt1"/>
                          </a:solidFill>
                          <a:latin typeface="Times New Roman"/>
                        </a:defRPr>
                      </a:lvl2pPr>
                      <a:lvl3pPr marL="914400" algn="l" defTabSz="914400" rtl="0" eaLnBrk="1" latinLnBrk="0" hangingPunct="1">
                        <a:defRPr sz="1800" b="1" kern="1200">
                          <a:solidFill>
                            <a:schemeClr val="lt1"/>
                          </a:solidFill>
                          <a:latin typeface="Times New Roman"/>
                        </a:defRPr>
                      </a:lvl3pPr>
                      <a:lvl4pPr marL="1371600" algn="l" defTabSz="914400" rtl="0" eaLnBrk="1" latinLnBrk="0" hangingPunct="1">
                        <a:defRPr sz="1800" b="1" kern="1200">
                          <a:solidFill>
                            <a:schemeClr val="lt1"/>
                          </a:solidFill>
                          <a:latin typeface="Times New Roman"/>
                        </a:defRPr>
                      </a:lvl4pPr>
                      <a:lvl5pPr marL="1828800" algn="l" defTabSz="914400" rtl="0" eaLnBrk="1" latinLnBrk="0" hangingPunct="1">
                        <a:defRPr sz="1800" b="1" kern="1200">
                          <a:solidFill>
                            <a:schemeClr val="lt1"/>
                          </a:solidFill>
                          <a:latin typeface="Times New Roman"/>
                        </a:defRPr>
                      </a:lvl5pPr>
                      <a:lvl6pPr marL="2286000" algn="l" defTabSz="914400" rtl="0" eaLnBrk="1" latinLnBrk="0" hangingPunct="1">
                        <a:defRPr sz="1800" b="1" kern="1200">
                          <a:solidFill>
                            <a:schemeClr val="lt1"/>
                          </a:solidFill>
                          <a:latin typeface="Times New Roman"/>
                        </a:defRPr>
                      </a:lvl6pPr>
                      <a:lvl7pPr marL="2743200" algn="l" defTabSz="914400" rtl="0" eaLnBrk="1" latinLnBrk="0" hangingPunct="1">
                        <a:defRPr sz="1800" b="1" kern="1200">
                          <a:solidFill>
                            <a:schemeClr val="lt1"/>
                          </a:solidFill>
                          <a:latin typeface="Times New Roman"/>
                        </a:defRPr>
                      </a:lvl7pPr>
                      <a:lvl8pPr marL="3200400" algn="l" defTabSz="914400" rtl="0" eaLnBrk="1" latinLnBrk="0" hangingPunct="1">
                        <a:defRPr sz="1800" b="1" kern="1200">
                          <a:solidFill>
                            <a:schemeClr val="lt1"/>
                          </a:solidFill>
                          <a:latin typeface="Times New Roman"/>
                        </a:defRPr>
                      </a:lvl8pPr>
                      <a:lvl9pPr marL="3657600" algn="l" defTabSz="914400" rtl="0" eaLnBrk="1" latinLnBrk="0" hangingPunct="1">
                        <a:defRPr sz="1800" b="1" kern="1200">
                          <a:solidFill>
                            <a:schemeClr val="lt1"/>
                          </a:solidFill>
                          <a:latin typeface="Times New Roman"/>
                        </a:defRPr>
                      </a:lvl9p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b="1"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sz="2400" kern="1200" dirty="0" smtClean="0">
                          <a:ln>
                            <a:noFill/>
                          </a:ln>
                        </a:rPr>
                        <a:t>Terres</a:t>
                      </a:r>
                      <a:r>
                        <a:rPr lang="pl-PL" sz="2400" kern="1200" dirty="0" err="1" smtClean="0">
                          <a:ln>
                            <a:noFill/>
                          </a:ln>
                        </a:rPr>
                        <a:t> arables</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14388</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13940</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12220</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10428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10757</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409943">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r>
                        <a:rPr lang="pl-PL" altLang="pl-PL" sz="1200" kern="1200" baseline="0" dirty="0" err="1" smtClean="0">
                          <a:ln>
                            <a:noFill/>
                          </a:ln>
                        </a:rPr>
                        <a:t>dont</a:t>
                      </a:r>
                      <a:r>
                        <a:rPr lang="pl-PL" altLang="pl-PL" sz="2400" kern="1200" dirty="0" smtClean="0">
                          <a:ln>
                            <a:noFill/>
                          </a:ln>
                        </a:rPr>
                        <a:t/>
                      </a:r>
                      <a:br>
                        <a:rPr lang="pl-PL" altLang="pl-PL" sz="2400" kern="1200" dirty="0" smtClean="0">
                          <a:ln>
                            <a:noFill/>
                          </a:ln>
                        </a:rPr>
                      </a:br>
                      <a:r>
                        <a:rPr lang="pl-PL" sz="2400" baseline="0" dirty="0" err="1" smtClean="0">
                          <a:ln>
                            <a:noFill/>
                          </a:ln>
                        </a:rPr>
                        <a:t> Prairies</a:t>
                      </a:r>
                      <a:r>
                        <a:rPr lang="pl-PL" sz="2400" dirty="0" err="1" smtClean="0">
                          <a:ln>
                            <a:noFill/>
                          </a:ln>
                        </a:rPr>
                        <a:t> temporaires</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fr-BE" sz="2800" dirty="0" err="1" smtClean="0">
                          <a:ln>
                            <a:noFill/>
                          </a:ln>
                        </a:rPr>
                        <a:t>n.d</a:t>
                      </a:r>
                      <a:r>
                        <a:rPr lang="fr-BE" sz="2800" dirty="0" smtClean="0">
                          <a:ln>
                            <a:noFill/>
                          </a:ln>
                        </a:rPr>
                        <a:t>.</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fr-BE" sz="2800" dirty="0" err="1" smtClean="0">
                          <a:ln>
                            <a:noFill/>
                          </a:ln>
                        </a:rPr>
                        <a:t>n.d</a:t>
                      </a:r>
                      <a:r>
                        <a:rPr lang="fr-BE" sz="2800" dirty="0" smtClean="0">
                          <a:ln>
                            <a:noFill/>
                          </a:ln>
                        </a:rPr>
                        <a:t>.</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fr-BE" sz="2800" kern="1200" dirty="0" err="1" smtClean="0">
                          <a:ln>
                            <a:noFill/>
                          </a:ln>
                        </a:rPr>
                        <a:t>n.d</a:t>
                      </a:r>
                      <a:r>
                        <a:rPr lang="fr-BE" sz="2800" kern="1200" dirty="0" smtClean="0">
                          <a:ln>
                            <a:noFill/>
                          </a:ln>
                        </a:rPr>
                        <a:t>.</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fr-BE" sz="2800" kern="1200" dirty="0" err="1" smtClean="0">
                          <a:ln>
                            <a:noFill/>
                          </a:ln>
                        </a:rPr>
                        <a:t>n.d</a:t>
                      </a:r>
                      <a:r>
                        <a:rPr lang="fr-BE" sz="2800" kern="1200" dirty="0" smtClean="0">
                          <a:ln>
                            <a:noFill/>
                          </a:ln>
                        </a:rPr>
                        <a:t>.</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414</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lgn="l" defTabSz="914400" rtl="0" eaLnBrk="1" latinLnBrk="0" hangingPunct="1"/>
                      <a:r>
                        <a:rPr lang="pl-PL" sz="2400" kern="1200" dirty="0" err="1" smtClean="0">
                          <a:ln>
                            <a:noFill/>
                          </a:ln>
                        </a:rPr>
                        <a:t>Prairies</a:t>
                      </a:r>
                      <a:r>
                        <a:rPr lang="pl-PL" sz="2400" kern="1200" dirty="0" smtClean="0">
                          <a:ln>
                            <a:noFill/>
                          </a:ln>
                        </a:rPr>
                        <a:t> permanentes</a:t>
                      </a:r>
                      <a:endParaRPr lang="pl-PL" sz="24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2475</a:t>
                      </a:r>
                      <a:endParaRPr lang="pl-PL" sz="2800" dirty="0" smtClean="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2503</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2528</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2629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2796</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r h="303001">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marL="0" indent="0"/>
                      <a:r>
                        <a:rPr lang="pl-PL" sz="2400" dirty="0" err="1" smtClean="0">
                          <a:ln>
                            <a:noFill/>
                          </a:ln>
                        </a:rPr>
                        <a:t>Pâturages</a:t>
                      </a:r>
                      <a:r>
                        <a:rPr lang="pl-PL" sz="2400" dirty="0" smtClean="0">
                          <a:ln>
                            <a:noFill/>
                          </a:ln>
                        </a:rPr>
                        <a:t> permanents</a:t>
                      </a:r>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1585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a:r>
                        <a:rPr lang="pl-PL" sz="2800" dirty="0" smtClean="0">
                          <a:ln>
                            <a:noFill/>
                          </a:ln>
                        </a:rPr>
                        <a:t>1369</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859</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800" kern="1200" dirty="0" smtClean="0">
                          <a:ln>
                            <a:noFill/>
                          </a:ln>
                        </a:rPr>
                        <a:t>654</a:t>
                      </a:r>
                      <a:endParaRPr lang="pl-PL" sz="2800" kern="1200" dirty="0">
                        <a:ln>
                          <a:noFill/>
                        </a:ln>
                        <a:solidFill>
                          <a:schemeClr val="dk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800" dirty="0" smtClean="0">
                          <a:ln>
                            <a:noFill/>
                          </a:ln>
                        </a:rPr>
                        <a:t>375</a:t>
                      </a:r>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4"/>
                  </a:ext>
                </a:extLst>
              </a:tr>
            </a:tbl>
          </a:graphicData>
        </a:graphic>
      </p:graphicFrame>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a:t>
            </a:r>
            <a:r>
              <a:rPr kumimoji="0" lang="fr-B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é</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sur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8722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igure 4_righ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3567" y="935447"/>
            <a:ext cx="5544617" cy="522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1041339" y="44624"/>
            <a:ext cx="7160552" cy="707886"/>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Localisation</a:t>
            </a:r>
            <a:r>
              <a:rPr kumimoji="0" 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des</a:t>
            </a:r>
            <a:r>
              <a:rPr kumimoji="0" lang="en-US"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prairies permanentes </a:t>
            </a:r>
            <a:r>
              <a:rPr kumimoji="0" 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fr-BE"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en Pologne </a:t>
            </a:r>
            <a:endParaRPr kumimoji="0" 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basé sur</a:t>
            </a:r>
            <a:r>
              <a:rPr kumimoji="0" lang="en-US"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la télédétection</a:t>
            </a:r>
            <a:endParaRPr kumimoji="0" lang="pl-PL" sz="20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pole tekstowe 4"/>
          <p:cNvSpPr txBox="1"/>
          <p:nvPr/>
        </p:nvSpPr>
        <p:spPr>
          <a:xfrm>
            <a:off x="6228184" y="839034"/>
            <a:ext cx="2915815" cy="861774"/>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Superficie de P</a:t>
            </a:r>
            <a:r>
              <a:rPr kumimoji="0" lang="fr-BE"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3,17 millions ha ha</a:t>
            </a: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pole tekstowe 5"/>
          <p:cNvSpPr txBox="1"/>
          <p:nvPr/>
        </p:nvSpPr>
        <p:spPr>
          <a:xfrm>
            <a:off x="6442364" y="1744360"/>
            <a:ext cx="2701635" cy="83099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Part de </a:t>
            </a: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fr-BE"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a:t>
            </a:r>
            <a:r>
              <a:rPr kumimoji="0" lang="en-US"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dans les </a:t>
            </a:r>
            <a:r>
              <a:rPr kumimoji="0" lang="fr-BE"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SAU</a:t>
            </a:r>
            <a:r>
              <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21,7</a:t>
            </a:r>
            <a:r>
              <a:rPr kumimoji="0" lang="fr-BE"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18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449263"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GUS, 2018</a:t>
            </a:r>
            <a:endParaRPr kumimoji="0" lang="pl-PL"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pole tekstowe 6"/>
          <p:cNvSpPr txBox="1"/>
          <p:nvPr/>
        </p:nvSpPr>
        <p:spPr>
          <a:xfrm>
            <a:off x="6442365" y="2708920"/>
            <a:ext cx="2701636" cy="1077218"/>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Habitat et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diversité</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physiographique</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élevés,</a:t>
            </a:r>
            <a:endPar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limit</a:t>
            </a:r>
            <a:r>
              <a:rPr kumimoji="0" lang="fr-BE" sz="1600" b="1" i="0" u="none" strike="noStrike" kern="1200" cap="none" spc="0" normalizeH="0" baseline="0" noProof="0" dirty="0" err="1"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ant</a:t>
            </a:r>
            <a:r>
              <a:rPr kumimoji="0" lang="pl-PL"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 l'</a:t>
            </a:r>
            <a:r>
              <a:rPr kumimoji="0" lang="en-US" sz="1600" b="1" i="0" u="none" strike="noStrike" kern="1200" cap="none" spc="0" normalizeH="0" baseline="0" noProof="0" dirty="0" smtClean="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intensité de leur utilisation</a:t>
            </a:r>
            <a:endParaRPr kumimoji="0" lang="pl-PL" sz="16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6442364" y="4149080"/>
            <a:ext cx="2718572" cy="193899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Production intensive</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pour la </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production de fourrage de qualité</a:t>
            </a:r>
            <a:r>
              <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environ 50 % de la superficie. </a:t>
            </a:r>
            <a:endParaRPr kumimoji="0" lang="pl-PL" sz="15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500" b="1" i="0" u="none" strike="noStrike" kern="1200" cap="none" spc="0" normalizeH="0" baseline="0" noProof="0" dirty="0" err="1"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Vastes</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prairies et pâturages naturels et semi-naturels</a:t>
            </a:r>
            <a:r>
              <a:rPr kumimoji="0" lang="pl-PL"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5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environ 50 % de la superficie.</a:t>
            </a:r>
            <a:endParaRPr kumimoji="0" lang="pl-PL" sz="1500" b="1" i="0" u="none" strike="noStrike" kern="120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 Box 2"/>
          <p:cNvSpPr txBox="1">
            <a:spLocks noChangeArrowheads="1"/>
          </p:cNvSpPr>
          <p:nvPr/>
        </p:nvSpPr>
        <p:spPr bwMode="auto">
          <a:xfrm>
            <a:off x="323528" y="5949860"/>
            <a:ext cx="3528392" cy="215444"/>
          </a:xfrm>
          <a:prstGeom prst="rect">
            <a:avLst/>
          </a:prstGeom>
          <a:noFill/>
          <a:ln>
            <a:noFill/>
          </a:ln>
          <a:extLst/>
        </p:spPr>
        <p:txBody>
          <a:bodyPr wrap="square" lIns="0" tIns="0" rIns="0" bIns="0">
            <a:spAutoFit/>
          </a:bodyPr>
          <a:lstStyle>
            <a:lvl1pPr marL="342900" indent="-342900">
              <a:spcBef>
                <a:spcPct val="20000"/>
              </a:spcBef>
              <a:buChar char="•"/>
              <a:defRPr sz="3200">
                <a:solidFill>
                  <a:schemeClr val="tx1"/>
                </a:solidFill>
                <a:latin typeface="Times New Roman" panose="02020603050405020304" pitchFamily="18" charset="0"/>
              </a:defRPr>
            </a:lvl1pPr>
            <a:lvl2pPr marL="812800" indent="-8128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812800" marR="0" lvl="1" indent="-812800" algn="l" defTabSz="914400" rtl="0" eaLnBrk="0" fontAlgn="base" latinLnBrk="0" hangingPunct="0">
              <a:lnSpc>
                <a:spcPct val="100000"/>
              </a:lnSpc>
              <a:spcBef>
                <a:spcPct val="4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Dąbrowska-Zielińska et al, 2015 </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2135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115616" y="188640"/>
            <a:ext cx="6310420" cy="936104"/>
          </a:xfrm>
        </p:spPr>
        <p:txBody>
          <a:bodyPr/>
          <a:lstStyle/>
          <a:p>
            <a:pPr algn="l"/>
            <a:r>
              <a:rPr lang="en-US" altLang="pl-PL" sz="2800" b="1" kern="1200" dirty="0" smtClean="0">
                <a:solidFill>
                  <a:srgbClr val="006600"/>
                </a:solidFill>
                <a:latin typeface="Tahoma" panose="020B0604030504040204" pitchFamily="34" charset="0"/>
                <a:ea typeface="+mn-ea"/>
                <a:cs typeface="+mn-cs"/>
              </a:rPr>
              <a:t>Part de prairies permanentes</a:t>
            </a:r>
            <a:r>
              <a:rPr lang="pl-PL" altLang="pl-PL" sz="2800" b="1" kern="1200" dirty="0" smtClean="0">
                <a:solidFill>
                  <a:srgbClr val="006600"/>
                </a:solidFill>
                <a:latin typeface="Tahoma" panose="020B0604030504040204" pitchFamily="34" charset="0"/>
                <a:ea typeface="+mn-ea"/>
                <a:cs typeface="+mn-cs"/>
              </a:rPr>
              <a:t/>
            </a:r>
            <a:br>
              <a:rPr lang="pl-PL" altLang="pl-PL" sz="2800" b="1" kern="1200" dirty="0" smtClean="0">
                <a:solidFill>
                  <a:srgbClr val="006600"/>
                </a:solidFill>
                <a:latin typeface="Tahoma" panose="020B0604030504040204" pitchFamily="34" charset="0"/>
                <a:ea typeface="+mn-ea"/>
                <a:cs typeface="+mn-cs"/>
              </a:rPr>
            </a:br>
            <a:r>
              <a:rPr lang="en-US" altLang="pl-PL" sz="2800" b="1" kern="1200" dirty="0" err="1" smtClean="0">
                <a:solidFill>
                  <a:srgbClr val="006600"/>
                </a:solidFill>
                <a:latin typeface="Tahoma" panose="020B0604030504040204" pitchFamily="34" charset="0"/>
                <a:ea typeface="+mn-ea"/>
                <a:cs typeface="+mn-cs"/>
              </a:rPr>
              <a:t>dans</a:t>
            </a:r>
            <a:r>
              <a:rPr lang="en-US" altLang="pl-PL" sz="2800" dirty="0">
                <a:solidFill>
                  <a:srgbClr val="006600"/>
                </a:solidFill>
                <a:latin typeface="Tahoma" panose="020B0604030504040204" pitchFamily="34" charset="0"/>
                <a:ea typeface="+mn-ea"/>
                <a:cs typeface="+mn-cs"/>
              </a:rPr>
              <a:t> </a:t>
            </a:r>
            <a:r>
              <a:rPr lang="en-US" altLang="pl-PL" sz="2800" b="1" kern="1200" dirty="0" smtClean="0">
                <a:solidFill>
                  <a:srgbClr val="006600"/>
                </a:solidFill>
                <a:latin typeface="Tahoma" panose="020B0604030504040204" pitchFamily="34" charset="0"/>
                <a:ea typeface="+mn-ea"/>
                <a:cs typeface="+mn-cs"/>
              </a:rPr>
              <a:t>la </a:t>
            </a:r>
            <a:r>
              <a:rPr lang="pl-PL" altLang="pl-PL" sz="2800" b="1" kern="1200" dirty="0" smtClean="0">
                <a:solidFill>
                  <a:srgbClr val="006600"/>
                </a:solidFill>
                <a:latin typeface="Tahoma" panose="020B0604030504040204" pitchFamily="34" charset="0"/>
                <a:ea typeface="+mn-ea"/>
                <a:cs typeface="+mn-cs"/>
              </a:rPr>
              <a:t>SAU</a:t>
            </a:r>
            <a:r>
              <a:rPr lang="en-US" altLang="pl-PL" sz="2800" b="1" kern="1200" dirty="0" smtClean="0">
                <a:solidFill>
                  <a:srgbClr val="006600"/>
                </a:solidFill>
                <a:latin typeface="Tahoma" panose="020B0604030504040204" pitchFamily="34" charset="0"/>
                <a:ea typeface="+mn-ea"/>
                <a:cs typeface="+mn-cs"/>
              </a:rPr>
              <a:t> de </a:t>
            </a:r>
            <a:r>
              <a:rPr lang="en-US" altLang="pl-PL" sz="2800" b="1" kern="1200" dirty="0" err="1" smtClean="0">
                <a:solidFill>
                  <a:srgbClr val="006600"/>
                </a:solidFill>
                <a:latin typeface="Tahoma" panose="020B0604030504040204" pitchFamily="34" charset="0"/>
                <a:ea typeface="+mn-ea"/>
                <a:cs typeface="+mn-cs"/>
              </a:rPr>
              <a:t>certaines</a:t>
            </a:r>
            <a:r>
              <a:rPr lang="en-US" altLang="pl-PL" sz="2800" b="1" kern="1200" dirty="0" smtClean="0">
                <a:solidFill>
                  <a:srgbClr val="006600"/>
                </a:solidFill>
                <a:latin typeface="Tahoma" panose="020B0604030504040204" pitchFamily="34" charset="0"/>
                <a:ea typeface="+mn-ea"/>
                <a:cs typeface="+mn-cs"/>
              </a:rPr>
              <a:t> provinces</a:t>
            </a:r>
            <a:r>
              <a:rPr lang="pl-PL" altLang="pl-PL" sz="2800" b="1" kern="1200" dirty="0" smtClean="0">
                <a:solidFill>
                  <a:srgbClr val="006600"/>
                </a:solidFill>
                <a:latin typeface="Tahoma" panose="020B0604030504040204" pitchFamily="34" charset="0"/>
                <a:ea typeface="+mn-ea"/>
                <a:cs typeface="+mn-cs"/>
              </a:rPr>
              <a:t> (%)</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1507" name="Object 3"/>
          <p:cNvGraphicFramePr>
            <a:graphicFrameLocks noGrp="1" noChangeAspect="1"/>
          </p:cNvGraphicFramePr>
          <p:nvPr>
            <p:ph idx="1"/>
            <p:extLst/>
          </p:nvPr>
        </p:nvGraphicFramePr>
        <p:xfrm>
          <a:off x="702469" y="1874837"/>
          <a:ext cx="7431881" cy="3868160"/>
        </p:xfrm>
        <a:graphic>
          <a:graphicData uri="http://schemas.openxmlformats.org/presentationml/2006/ole">
            <mc:AlternateContent xmlns:mc="http://schemas.openxmlformats.org/markup-compatibility/2006">
              <mc:Choice xmlns:v="urn:schemas-microsoft-com:vml" Requires="v">
                <p:oleObj spid="_x0000_s26628" name="Chart" r:id="rId4" imgW="9882431" imgH="5143500" progId="MSGraph.Chart.8">
                  <p:embed followColorScheme="full"/>
                </p:oleObj>
              </mc:Choice>
              <mc:Fallback>
                <p:oleObj name="Chart" r:id="rId4" imgW="9882431" imgH="5143500" progId="MSGraph.Chart.8">
                  <p:embed followColorScheme="full"/>
                  <p:pic>
                    <p:nvPicPr>
                      <p:cNvPr id="21507" name="Object 3"/>
                      <p:cNvPicPr>
                        <a:picLocks noGrp="1" noChangeAspect="1" noChangeArrowheads="1"/>
                      </p:cNvPicPr>
                      <p:nvPr/>
                    </p:nvPicPr>
                    <p:blipFill>
                      <a:blip r:embed="rId5"/>
                      <a:srcRect/>
                      <a:stretch>
                        <a:fillRect/>
                      </a:stretch>
                    </p:blipFill>
                    <p:spPr bwMode="auto">
                      <a:xfrm>
                        <a:off x="702469" y="1874837"/>
                        <a:ext cx="7431881" cy="3868160"/>
                      </a:xfrm>
                      <a:prstGeom prst="rect">
                        <a:avLst/>
                      </a:prstGeom>
                      <a:noFill/>
                      <a:extLst/>
                    </p:spPr>
                  </p:pic>
                </p:oleObj>
              </mc:Fallback>
            </mc:AlternateContent>
          </a:graphicData>
        </a:graphic>
      </p:graphicFrame>
      <p:pic>
        <p:nvPicPr>
          <p:cNvPr id="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basé sur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397179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15616" y="143085"/>
            <a:ext cx="6462820" cy="936104"/>
          </a:xfrm>
        </p:spPr>
        <p:txBody>
          <a:bodyPr/>
          <a:lstStyle/>
          <a:p>
            <a:pPr algn="l"/>
            <a:r>
              <a:rPr lang="en-US" altLang="pl-PL" sz="2800" dirty="0" err="1" smtClean="0">
                <a:solidFill>
                  <a:srgbClr val="006600"/>
                </a:solidFill>
                <a:latin typeface="Tahoma" panose="020B0604030504040204" pitchFamily="34" charset="0"/>
                <a:ea typeface="+mn-ea"/>
                <a:cs typeface="+mn-cs"/>
              </a:rPr>
              <a:t>Nombre</a:t>
            </a:r>
            <a:r>
              <a:rPr lang="en-US" altLang="pl-PL" sz="2800" b="1" kern="1200" dirty="0" smtClean="0">
                <a:solidFill>
                  <a:srgbClr val="006600"/>
                </a:solidFill>
                <a:latin typeface="Tahoma" panose="020B0604030504040204" pitchFamily="34" charset="0"/>
                <a:ea typeface="+mn-ea"/>
                <a:cs typeface="+mn-cs"/>
              </a:rPr>
              <a:t> de bovins et de vaches laitières en </a:t>
            </a:r>
            <a:r>
              <a:rPr lang="en-US" altLang="pl-PL" sz="2800" b="1" kern="1200" dirty="0" err="1" smtClean="0">
                <a:solidFill>
                  <a:srgbClr val="006600"/>
                </a:solidFill>
                <a:latin typeface="Tahoma" panose="020B0604030504040204" pitchFamily="34" charset="0"/>
                <a:ea typeface="+mn-ea"/>
                <a:cs typeface="+mn-cs"/>
              </a:rPr>
              <a:t>Pologne</a:t>
            </a:r>
            <a:r>
              <a:rPr lang="en-US" altLang="pl-PL" sz="2800" b="1" kern="1200" dirty="0" smtClean="0">
                <a:solidFill>
                  <a:srgbClr val="006600"/>
                </a:solidFill>
                <a:latin typeface="Tahoma" panose="020B0604030504040204" pitchFamily="34" charset="0"/>
                <a:ea typeface="+mn-ea"/>
                <a:cs typeface="+mn-cs"/>
              </a:rPr>
              <a:t> (</a:t>
            </a:r>
            <a:r>
              <a:rPr lang="en-US" altLang="pl-PL" sz="2800" b="1" kern="1200" dirty="0" err="1" smtClean="0">
                <a:solidFill>
                  <a:srgbClr val="006600"/>
                </a:solidFill>
                <a:latin typeface="Tahoma" panose="020B0604030504040204" pitchFamily="34" charset="0"/>
                <a:ea typeface="+mn-ea"/>
                <a:cs typeface="+mn-cs"/>
              </a:rPr>
              <a:t>en</a:t>
            </a:r>
            <a:r>
              <a:rPr lang="en-US" altLang="pl-PL" sz="2800" b="1" kern="1200" dirty="0" smtClean="0">
                <a:solidFill>
                  <a:srgbClr val="006600"/>
                </a:solidFill>
                <a:latin typeface="Tahoma" panose="020B0604030504040204" pitchFamily="34" charset="0"/>
                <a:ea typeface="+mn-ea"/>
                <a:cs typeface="+mn-cs"/>
              </a:rPr>
              <a:t> </a:t>
            </a:r>
            <a:r>
              <a:rPr lang="en-US" altLang="pl-PL" sz="2800" b="1" kern="1200" dirty="0" err="1" smtClean="0">
                <a:solidFill>
                  <a:srgbClr val="006600"/>
                </a:solidFill>
                <a:latin typeface="Tahoma" panose="020B0604030504040204" pitchFamily="34" charset="0"/>
                <a:ea typeface="+mn-ea"/>
                <a:cs typeface="+mn-cs"/>
              </a:rPr>
              <a:t>milliers</a:t>
            </a:r>
            <a:r>
              <a:rPr lang="en-US" altLang="pl-PL" sz="2800" b="1" kern="1200" dirty="0" smtClean="0">
                <a:solidFill>
                  <a:srgbClr val="006600"/>
                </a:solidFill>
                <a:latin typeface="Tahoma" panose="020B0604030504040204" pitchFamily="34" charset="0"/>
                <a:ea typeface="+mn-ea"/>
                <a:cs typeface="+mn-cs"/>
              </a:rPr>
              <a:t>)</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nvPr>
        </p:nvGraphicFramePr>
        <p:xfrm>
          <a:off x="78663" y="2350368"/>
          <a:ext cx="8917800" cy="1859280"/>
        </p:xfrm>
        <a:graphic>
          <a:graphicData uri="http://schemas.openxmlformats.org/drawingml/2006/table">
            <a:tbl>
              <a:tblPr firstRow="1" firstCol="1" bandRow="1">
                <a:tableStyleId>{F5AB1C69-6EDB-4FF4-983F-18BD219EF322}</a:tableStyleId>
              </a:tblPr>
              <a:tblGrid>
                <a:gridCol w="2850263">
                  <a:extLst>
                    <a:ext uri="{9D8B030D-6E8A-4147-A177-3AD203B41FA5}">
                      <a16:colId xmlns:a16="http://schemas.microsoft.com/office/drawing/2014/main" val="20000"/>
                    </a:ext>
                  </a:extLst>
                </a:gridCol>
                <a:gridCol w="1719485">
                  <a:extLst>
                    <a:ext uri="{9D8B030D-6E8A-4147-A177-3AD203B41FA5}">
                      <a16:colId xmlns:a16="http://schemas.microsoft.com/office/drawing/2014/main" val="20001"/>
                    </a:ext>
                  </a:extLst>
                </a:gridCol>
                <a:gridCol w="1072999">
                  <a:extLst>
                    <a:ext uri="{9D8B030D-6E8A-4147-A177-3AD203B41FA5}">
                      <a16:colId xmlns:a16="http://schemas.microsoft.com/office/drawing/2014/main" val="20002"/>
                    </a:ext>
                  </a:extLst>
                </a:gridCol>
                <a:gridCol w="1072999">
                  <a:extLst>
                    <a:ext uri="{9D8B030D-6E8A-4147-A177-3AD203B41FA5}">
                      <a16:colId xmlns:a16="http://schemas.microsoft.com/office/drawing/2014/main" val="20003"/>
                    </a:ext>
                  </a:extLst>
                </a:gridCol>
                <a:gridCol w="1101027">
                  <a:extLst>
                    <a:ext uri="{9D8B030D-6E8A-4147-A177-3AD203B41FA5}">
                      <a16:colId xmlns:a16="http://schemas.microsoft.com/office/drawing/2014/main" val="20004"/>
                    </a:ext>
                  </a:extLst>
                </a:gridCol>
                <a:gridCol w="1101027">
                  <a:extLst>
                    <a:ext uri="{9D8B030D-6E8A-4147-A177-3AD203B41FA5}">
                      <a16:colId xmlns:a16="http://schemas.microsoft.com/office/drawing/2014/main" val="20005"/>
                    </a:ext>
                  </a:extLst>
                </a:gridCol>
              </a:tblGrid>
              <a:tr h="370840">
                <a:tc>
                  <a:txBody>
                    <a:bodyPr/>
                    <a:lstStyle/>
                    <a:p>
                      <a:endParaRPr lang="pl-PL" sz="28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800" dirty="0" smtClean="0">
                          <a:ln>
                            <a:noFill/>
                          </a:ln>
                        </a:rPr>
                        <a:t>1990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2005</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altLang="pl-PL" sz="2800" dirty="0" smtClean="0">
                          <a:ln>
                            <a:noFill/>
                          </a:ln>
                        </a:rPr>
                        <a:t>2010</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tc>
                  <a:txBody>
                    <a:bodyPr/>
                    <a:lstStyle/>
                    <a:p>
                      <a:pPr algn="ctr"/>
                      <a:r>
                        <a:rPr lang="pl-PL" sz="2800" dirty="0" smtClean="0">
                          <a:ln>
                            <a:noFill/>
                          </a:ln>
                        </a:rPr>
                        <a:t>2017</a:t>
                      </a:r>
                      <a:endParaRPr lang="pl-PL" sz="28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anchor="ctr"/>
                </a:tc>
                <a:extLst>
                  <a:ext uri="{0D108BD9-81ED-4DB2-BD59-A6C34878D82A}">
                    <a16:rowId xmlns:a16="http://schemas.microsoft.com/office/drawing/2014/main" val="10000"/>
                  </a:ext>
                </a:extLst>
              </a:tr>
              <a:tr h="370840">
                <a:tc>
                  <a:txBody>
                    <a:bodyPr/>
                    <a:lstStyle/>
                    <a:p>
                      <a:pPr marL="0" indent="174625" algn="l" defTabSz="914400" rtl="0" eaLnBrk="1" latinLnBrk="0" hangingPunct="1"/>
                      <a:r>
                        <a:rPr lang="en-US" altLang="pl-PL" sz="2800" kern="1200" dirty="0" err="1" smtClean="0">
                          <a:ln>
                            <a:noFill/>
                          </a:ln>
                        </a:rPr>
                        <a:t>Bovins</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dirty="0">
                          <a:ln>
                            <a:noFill/>
                          </a:ln>
                        </a:rPr>
                        <a:t>10049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6083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5483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5742</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a:ln>
                            <a:noFill/>
                          </a:ln>
                        </a:rPr>
                        <a:t>6143</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1"/>
                  </a:ext>
                </a:extLst>
              </a:tr>
              <a:tr h="370840">
                <a:tc>
                  <a:txBody>
                    <a:bodyPr/>
                    <a:lstStyle/>
                    <a:p>
                      <a:pPr marL="0" indent="174625" algn="l" defTabSz="914400" rtl="0" eaLnBrk="1" latinLnBrk="0" hangingPunct="1"/>
                      <a:r>
                        <a:rPr lang="pl-PL" altLang="pl-PL" sz="2000" kern="1200" baseline="0" dirty="0" err="1" smtClean="0">
                          <a:ln>
                            <a:noFill/>
                          </a:ln>
                        </a:rPr>
                        <a:t>dont</a:t>
                      </a:r>
                      <a:r>
                        <a:rPr lang="pl-PL" altLang="pl-PL" sz="2800" kern="1200" dirty="0" smtClean="0">
                          <a:ln>
                            <a:noFill/>
                          </a:ln>
                        </a:rPr>
                        <a:t/>
                      </a:r>
                      <a:br>
                        <a:rPr lang="pl-PL" altLang="pl-PL" sz="2800" kern="1200" dirty="0" smtClean="0">
                          <a:ln>
                            <a:noFill/>
                          </a:ln>
                        </a:rPr>
                      </a:br>
                      <a:r>
                        <a:rPr lang="pl-PL" altLang="pl-PL" sz="2800" kern="1200" dirty="0" err="1" smtClean="0">
                          <a:ln>
                            <a:noFill/>
                          </a:ln>
                        </a:rPr>
                        <a:t> Vaches laitières</a:t>
                      </a:r>
                      <a:endParaRPr lang="pl-PL" alt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en-GB" sz="2800" kern="1200">
                          <a:ln>
                            <a:noFill/>
                          </a:ln>
                        </a:rPr>
                        <a:t>4919</a:t>
                      </a:r>
                      <a:endParaRPr lang="pl-PL" sz="28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3098</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2755</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2529</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tc>
                  <a:txBody>
                    <a:bodyPr/>
                    <a:lstStyle/>
                    <a:p>
                      <a:pPr algn="ctr">
                        <a:lnSpc>
                          <a:spcPct val="107000"/>
                        </a:lnSpc>
                        <a:spcAft>
                          <a:spcPts val="0"/>
                        </a:spcAft>
                      </a:pPr>
                      <a:r>
                        <a:rPr lang="en-GB" sz="2800" kern="1200" dirty="0">
                          <a:ln>
                            <a:noFill/>
                          </a:ln>
                        </a:rPr>
                        <a:t>2153</a:t>
                      </a:r>
                      <a:endParaRPr lang="pl-PL" sz="28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0" marB="0" anchor="ctr"/>
                </a:tc>
                <a:extLst>
                  <a:ext uri="{0D108BD9-81ED-4DB2-BD59-A6C34878D82A}">
                    <a16:rowId xmlns:a16="http://schemas.microsoft.com/office/drawing/2014/main" val="10002"/>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basé sur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2680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136072" y="169540"/>
            <a:ext cx="5753677" cy="936104"/>
          </a:xfrm>
        </p:spPr>
        <p:txBody>
          <a:bodyPr/>
          <a:lstStyle/>
          <a:p>
            <a:pPr algn="l"/>
            <a:r>
              <a:rPr lang="pl-PL" altLang="pl-PL" sz="2800" b="1" kern="1200" dirty="0" err="1" smtClean="0">
                <a:solidFill>
                  <a:srgbClr val="006600"/>
                </a:solidFill>
                <a:latin typeface="Tahoma" panose="020B0604030504040204" pitchFamily="34" charset="0"/>
                <a:ea typeface="+mn-ea"/>
                <a:cs typeface="+mn-cs"/>
              </a:rPr>
              <a:t>Production de lait de vache </a:t>
            </a:r>
            <a:r>
              <a:rPr lang="pl-PL" altLang="pl-PL" sz="2800" b="1" kern="1200" dirty="0" smtClean="0">
                <a:solidFill>
                  <a:srgbClr val="006600"/>
                </a:solidFill>
                <a:latin typeface="Tahoma" panose="020B0604030504040204" pitchFamily="34" charset="0"/>
                <a:ea typeface="+mn-ea"/>
                <a:cs typeface="+mn-cs"/>
              </a:rPr>
              <a:t/>
            </a:r>
            <a:br>
              <a:rPr lang="pl-PL" altLang="pl-PL" sz="2800" b="1" kern="1200" dirty="0" smtClean="0">
                <a:solidFill>
                  <a:srgbClr val="006600"/>
                </a:solidFill>
                <a:latin typeface="Tahoma" panose="020B0604030504040204" pitchFamily="34" charset="0"/>
                <a:ea typeface="+mn-ea"/>
                <a:cs typeface="+mn-cs"/>
              </a:rPr>
            </a:br>
            <a:r>
              <a:rPr lang="pl-PL" altLang="pl-PL" sz="2800" b="1" kern="1200" dirty="0" smtClean="0">
                <a:solidFill>
                  <a:srgbClr val="006600"/>
                </a:solidFill>
                <a:latin typeface="Tahoma" panose="020B0604030504040204" pitchFamily="34" charset="0"/>
                <a:ea typeface="+mn-ea"/>
                <a:cs typeface="+mn-cs"/>
              </a:rPr>
              <a:t>en Pologne</a:t>
            </a:r>
            <a:endParaRPr lang="pl-PL" altLang="pl-PL" sz="2800" b="1" kern="1200" dirty="0">
              <a:solidFill>
                <a:srgbClr val="006600"/>
              </a:solidFill>
              <a:latin typeface="Tahoma" panose="020B0604030504040204" pitchFamily="34" charset="0"/>
              <a:ea typeface="+mn-ea"/>
              <a:cs typeface="+mn-cs"/>
            </a:endParaRPr>
          </a:p>
        </p:txBody>
      </p:sp>
      <p:graphicFrame>
        <p:nvGraphicFramePr>
          <p:cNvPr id="2" name="Tabela 1"/>
          <p:cNvGraphicFramePr>
            <a:graphicFrameLocks noGrp="1"/>
          </p:cNvGraphicFramePr>
          <p:nvPr>
            <p:extLst/>
          </p:nvPr>
        </p:nvGraphicFramePr>
        <p:xfrm>
          <a:off x="113100" y="1844824"/>
          <a:ext cx="8923397" cy="2926080"/>
        </p:xfrm>
        <a:graphic>
          <a:graphicData uri="http://schemas.openxmlformats.org/drawingml/2006/table">
            <a:tbl>
              <a:tblPr firstRow="1" firstCol="1" bandRow="1">
                <a:tableStyleId>{F5AB1C69-6EDB-4FF4-983F-18BD219EF322}</a:tableStyleId>
              </a:tblPr>
              <a:tblGrid>
                <a:gridCol w="330677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1008113">
                  <a:extLst>
                    <a:ext uri="{9D8B030D-6E8A-4147-A177-3AD203B41FA5}">
                      <a16:colId xmlns:a16="http://schemas.microsoft.com/office/drawing/2014/main" val="20005"/>
                    </a:ext>
                  </a:extLst>
                </a:gridCol>
              </a:tblGrid>
              <a:tr h="370840">
                <a:tc>
                  <a:txBody>
                    <a:bodyPr/>
                    <a:lstStyle/>
                    <a:p>
                      <a:endParaRPr lang="pl-PL" sz="2400" dirty="0">
                        <a:ln>
                          <a:noFill/>
                        </a:ln>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r>
                        <a:rPr lang="pl-PL" altLang="pl-PL" sz="2400" dirty="0" smtClean="0">
                          <a:ln>
                            <a:noFill/>
                          </a:ln>
                        </a:rPr>
                        <a:t>1991-95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2000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sz="2400" dirty="0" smtClean="0">
                          <a:ln>
                            <a:noFill/>
                          </a:ln>
                        </a:rPr>
                        <a:t>2005</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2010</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r>
                        <a:rPr lang="pl-PL" altLang="pl-PL" sz="2400" dirty="0" smtClean="0">
                          <a:ln>
                            <a:noFill/>
                          </a:ln>
                        </a:rPr>
                        <a:t>2017</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0"/>
                  </a:ext>
                </a:extLst>
              </a:tr>
              <a:tr h="370840">
                <a:tc>
                  <a:txBody>
                    <a:bodyPr/>
                    <a:lstStyle/>
                    <a:p>
                      <a:r>
                        <a:rPr lang="pl-PL" altLang="pl-PL" sz="2400" kern="1200" dirty="0" err="1" smtClean="0">
                          <a:ln>
                            <a:noFill/>
                          </a:ln>
                        </a:rPr>
                        <a:t>Production de lait</a:t>
                      </a:r>
                      <a:r>
                        <a:rPr lang="pl-PL" altLang="pl-PL" sz="2400" kern="1200" dirty="0" smtClean="0">
                          <a:ln>
                            <a:noFill/>
                          </a:ln>
                        </a:rPr>
                        <a:t> (en</a:t>
                      </a:r>
                      <a:r>
                        <a:rPr lang="pl-PL" altLang="pl-PL" sz="2400" kern="1200" dirty="0" err="1" smtClean="0">
                          <a:ln>
                            <a:noFill/>
                          </a:ln>
                        </a:rPr>
                        <a:t> milliards de</a:t>
                      </a:r>
                      <a:r>
                        <a:rPr lang="pl-PL" altLang="pl-PL" sz="2400" kern="1200" dirty="0" smtClean="0">
                          <a:ln>
                            <a:noFill/>
                          </a:ln>
                        </a:rPr>
                        <a:t> kg</a:t>
                      </a:r>
                      <a:r>
                        <a:rPr lang="pl-PL" altLang="pl-PL" sz="2400" dirty="0" smtClean="0">
                          <a:ln>
                            <a:noFill/>
                          </a:ln>
                        </a:rPr>
                        <a:t>)</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dirty="0">
                          <a:ln>
                            <a:noFill/>
                          </a:ln>
                        </a:rPr>
                        <a:t>15.40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11.49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11.58</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11.92</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13.31</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1"/>
                  </a:ext>
                </a:extLst>
              </a:tr>
              <a:tr h="370840">
                <a:tc>
                  <a:txBody>
                    <a:bodyPr/>
                    <a:lstStyle/>
                    <a:p>
                      <a:r>
                        <a:rPr lang="pl-PL" altLang="pl-PL" sz="2400" baseline="0" dirty="0" smtClean="0">
                          <a:ln>
                            <a:noFill/>
                          </a:ln>
                        </a:rPr>
                        <a:t>Quantité</a:t>
                      </a:r>
                      <a:r>
                        <a:rPr lang="pl-PL" altLang="pl-PL" sz="2400" dirty="0" smtClean="0">
                          <a:ln>
                            <a:noFill/>
                          </a:ln>
                        </a:rPr>
                        <a:t> annuelle </a:t>
                      </a:r>
                      <a:r>
                        <a:rPr lang="pl-PL" altLang="pl-PL" sz="2400" baseline="0" dirty="0" smtClean="0">
                          <a:ln>
                            <a:noFill/>
                          </a:ln>
                        </a:rPr>
                        <a:t>de </a:t>
                      </a:r>
                      <a:r>
                        <a:rPr lang="pl-PL" altLang="pl-PL" sz="2400" dirty="0" smtClean="0">
                          <a:ln>
                            <a:noFill/>
                          </a:ln>
                        </a:rPr>
                        <a:t>lait</a:t>
                      </a:r>
                      <a:r>
                        <a:rPr lang="pl-PL" altLang="pl-PL" sz="2400" baseline="0" dirty="0" smtClean="0">
                          <a:ln>
                            <a:noFill/>
                          </a:ln>
                        </a:rPr>
                        <a:t> par vache (kg)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R="36000" anchor="ctr"/>
                </a:tc>
                <a:tc>
                  <a:txBody>
                    <a:bodyPr/>
                    <a:lstStyle/>
                    <a:p>
                      <a:pPr algn="ctr">
                        <a:lnSpc>
                          <a:spcPct val="107000"/>
                        </a:lnSpc>
                        <a:spcAft>
                          <a:spcPts val="0"/>
                        </a:spcAft>
                      </a:pPr>
                      <a:r>
                        <a:rPr lang="pl-PL" sz="2400" kern="1200">
                          <a:ln>
                            <a:noFill/>
                          </a:ln>
                        </a:rPr>
                        <a:t>3083</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3828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4147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4487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5687</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2"/>
                  </a:ext>
                </a:extLst>
              </a:tr>
              <a:tr h="370840">
                <a:tc>
                  <a:txBody>
                    <a:bodyPr/>
                    <a:lstStyle/>
                    <a:p>
                      <a:pPr marL="268288" indent="0" algn="l"/>
                      <a:r>
                        <a:rPr lang="fr-BE" altLang="pl-PL" sz="2400" dirty="0" smtClean="0">
                          <a:ln>
                            <a:noFill/>
                          </a:ln>
                        </a:rPr>
                        <a:t>Avec contrôle laitier</a:t>
                      </a:r>
                      <a:r>
                        <a:rPr lang="pl-PL" altLang="pl-PL" sz="2400" dirty="0" smtClean="0">
                          <a:ln>
                            <a:noFill/>
                          </a:ln>
                        </a:rPr>
                        <a:t>(kg)</a:t>
                      </a:r>
                      <a:endParaRPr lang="pl-PL" sz="24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algn="ctr">
                        <a:lnSpc>
                          <a:spcPct val="107000"/>
                        </a:lnSpc>
                        <a:spcAft>
                          <a:spcPts val="0"/>
                        </a:spcAft>
                      </a:pPr>
                      <a:r>
                        <a:rPr lang="pl-PL" sz="2400" kern="1200" dirty="0">
                          <a:ln>
                            <a:noFill/>
                          </a:ln>
                        </a:rPr>
                        <a:t>4209</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5379</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a:ln>
                            <a:noFill/>
                          </a:ln>
                        </a:rPr>
                        <a:t>6508</a:t>
                      </a:r>
                      <a:endParaRPr lang="pl-PL" sz="2400" kern="120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6980</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tc>
                  <a:txBody>
                    <a:bodyPr/>
                    <a:lstStyle/>
                    <a:p>
                      <a:pPr algn="ctr">
                        <a:lnSpc>
                          <a:spcPct val="107000"/>
                        </a:lnSpc>
                        <a:spcAft>
                          <a:spcPts val="0"/>
                        </a:spcAft>
                      </a:pPr>
                      <a:r>
                        <a:rPr lang="pl-PL" sz="2400" kern="1200" dirty="0">
                          <a:ln>
                            <a:noFill/>
                          </a:ln>
                        </a:rPr>
                        <a:t>7771</a:t>
                      </a:r>
                      <a:endParaRPr lang="pl-PL" sz="2400" kern="1200" dirty="0">
                        <a:ln>
                          <a:noFill/>
                        </a:ln>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marL="36000" marR="36000" marT="36000" marB="36000" anchor="ctr"/>
                </a:tc>
                <a:extLst>
                  <a:ext uri="{0D108BD9-81ED-4DB2-BD59-A6C34878D82A}">
                    <a16:rowId xmlns:a16="http://schemas.microsoft.com/office/drawing/2014/main" val="10003"/>
                  </a:ext>
                </a:extLst>
              </a:tr>
            </a:tbl>
          </a:graphicData>
        </a:graphic>
      </p:graphicFrame>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basé sur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87690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87622" y="126738"/>
            <a:ext cx="7097395" cy="915892"/>
          </a:xfrm>
        </p:spPr>
        <p:txBody>
          <a:bodyPr wrap="square">
            <a:spAutoFit/>
          </a:bodyPr>
          <a:lstStyle/>
          <a:p>
            <a:pPr algn="l" defTabSz="449263" eaLnBrk="1" hangingPunct="1">
              <a:lnSpc>
                <a:spcPct val="93000"/>
              </a:lnSpc>
              <a:buClr>
                <a:srgbClr val="000000"/>
              </a:buClr>
              <a:buSzPct val="100000"/>
              <a:defRPr/>
            </a:pPr>
            <a:r>
              <a:rPr lang="en-US" sz="3200" b="1" kern="1200" dirty="0" err="1" smtClean="0">
                <a:solidFill>
                  <a:srgbClr val="006600"/>
                </a:solidFill>
                <a:latin typeface="Tahoma" pitchFamily="34" charset="0"/>
                <a:ea typeface="+mn-ea"/>
                <a:cs typeface="+mn-cs"/>
              </a:rPr>
              <a:t>Répartition</a:t>
            </a:r>
            <a:r>
              <a:rPr lang="en-US" sz="3200" b="1" kern="1200" dirty="0" smtClean="0">
                <a:solidFill>
                  <a:srgbClr val="006600"/>
                </a:solidFill>
                <a:latin typeface="Tahoma" pitchFamily="34" charset="0"/>
                <a:ea typeface="+mn-ea"/>
                <a:cs typeface="+mn-cs"/>
              </a:rPr>
              <a:t> de la </a:t>
            </a:r>
            <a:r>
              <a:rPr lang="en-US" sz="3200" b="1" kern="1200" dirty="0" err="1" smtClean="0">
                <a:solidFill>
                  <a:srgbClr val="006600"/>
                </a:solidFill>
                <a:latin typeface="Tahoma" pitchFamily="34" charset="0"/>
                <a:ea typeface="+mn-ea"/>
                <a:cs typeface="+mn-cs"/>
              </a:rPr>
              <a:t>superficie</a:t>
            </a:r>
            <a:r>
              <a:rPr lang="en-US" sz="3200" b="1" kern="1200" dirty="0" smtClean="0">
                <a:solidFill>
                  <a:srgbClr val="006600"/>
                </a:solidFill>
                <a:latin typeface="Tahoma" pitchFamily="34" charset="0"/>
                <a:ea typeface="+mn-ea"/>
                <a:cs typeface="+mn-cs"/>
              </a:rPr>
              <a:t> </a:t>
            </a:r>
            <a:r>
              <a:rPr lang="en-US" sz="3200" b="1" kern="1200" dirty="0" err="1" smtClean="0">
                <a:solidFill>
                  <a:srgbClr val="006600"/>
                </a:solidFill>
                <a:latin typeface="Tahoma" pitchFamily="34" charset="0"/>
                <a:ea typeface="+mn-ea"/>
                <a:cs typeface="+mn-cs"/>
              </a:rPr>
              <a:t>fourragère</a:t>
            </a:r>
            <a:r>
              <a:rPr lang="fr-BE" sz="3200" dirty="0">
                <a:solidFill>
                  <a:srgbClr val="006600"/>
                </a:solidFill>
                <a:latin typeface="Tahoma" pitchFamily="34" charset="0"/>
                <a:ea typeface="+mn-ea"/>
                <a:cs typeface="+mn-cs"/>
              </a:rPr>
              <a:t> </a:t>
            </a:r>
            <a:r>
              <a:rPr lang="en-US" sz="3200" b="1" kern="1200" dirty="0" err="1" smtClean="0">
                <a:solidFill>
                  <a:srgbClr val="006600"/>
                </a:solidFill>
                <a:latin typeface="Tahoma" pitchFamily="34" charset="0"/>
                <a:ea typeface="+mn-ea"/>
                <a:cs typeface="+mn-cs"/>
              </a:rPr>
              <a:t>en</a:t>
            </a:r>
            <a:r>
              <a:rPr lang="en-US" sz="3200" b="1" kern="1200" dirty="0" smtClean="0">
                <a:solidFill>
                  <a:srgbClr val="006600"/>
                </a:solidFill>
                <a:latin typeface="Tahoma" pitchFamily="34" charset="0"/>
                <a:ea typeface="+mn-ea"/>
                <a:cs typeface="+mn-cs"/>
              </a:rPr>
              <a:t> Pologne</a:t>
            </a:r>
            <a:r>
              <a:rPr lang="pl-PL" sz="3200" b="1" kern="1200" dirty="0" smtClean="0">
                <a:solidFill>
                  <a:srgbClr val="006600"/>
                </a:solidFill>
                <a:latin typeface="Tahoma" pitchFamily="34" charset="0"/>
                <a:ea typeface="+mn-ea"/>
                <a:cs typeface="+mn-cs"/>
              </a:rPr>
              <a:t> (%)</a:t>
            </a:r>
            <a:endParaRPr lang="pl-PL" sz="3200" b="1" kern="1200" dirty="0">
              <a:solidFill>
                <a:srgbClr val="006600"/>
              </a:solidFill>
              <a:latin typeface="Tahoma" pitchFamily="34" charset="0"/>
              <a:ea typeface="+mn-ea"/>
              <a:cs typeface="+mn-cs"/>
            </a:endParaRPr>
          </a:p>
        </p:txBody>
      </p:sp>
      <p:graphicFrame>
        <p:nvGraphicFramePr>
          <p:cNvPr id="7" name="Wykres 6"/>
          <p:cNvGraphicFramePr/>
          <p:nvPr>
            <p:extLst/>
          </p:nvPr>
        </p:nvGraphicFramePr>
        <p:xfrm>
          <a:off x="1043607" y="1397000"/>
          <a:ext cx="7465393" cy="41529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basé sur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56065477"/>
      </p:ext>
    </p:extLst>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6" y="121134"/>
            <a:ext cx="5616624" cy="926976"/>
          </a:xfrm>
          <a:solidFill>
            <a:schemeClr val="bg1"/>
          </a:solidFill>
        </p:spPr>
        <p:txBody>
          <a:bodyPr/>
          <a:lstStyle/>
          <a:p>
            <a:pPr>
              <a:defRPr/>
            </a:pPr>
            <a:r>
              <a:rPr lang="en-US" sz="2800" b="1" kern="1200" dirty="0" smtClean="0">
                <a:solidFill>
                  <a:srgbClr val="006600"/>
                </a:solidFill>
                <a:latin typeface="Tahoma" panose="020B0604030504040204" pitchFamily="34" charset="0"/>
                <a:ea typeface="+mn-ea"/>
                <a:cs typeface="+mn-cs"/>
              </a:rPr>
              <a:t>Production et rendement des prairies permanentes</a:t>
            </a:r>
            <a:r>
              <a:rPr lang="pl-PL" sz="2800" b="1" kern="1200" dirty="0" smtClean="0">
                <a:solidFill>
                  <a:srgbClr val="006600"/>
                </a:solidFill>
                <a:latin typeface="Tahoma" panose="020B0604030504040204" pitchFamily="34" charset="0"/>
                <a:ea typeface="+mn-ea"/>
                <a:cs typeface="+mn-cs"/>
              </a:rPr>
              <a:t> (2017)</a:t>
            </a:r>
            <a:endParaRPr lang="pl-PL" sz="28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755576" y="1844824"/>
            <a:ext cx="7543800" cy="3455665"/>
          </a:xfrm>
          <a:gradFill rotWithShape="1">
            <a:gsLst>
              <a:gs pos="0">
                <a:srgbClr val="99CC00">
                  <a:alpha val="50999"/>
                </a:srgbClr>
              </a:gs>
              <a:gs pos="100000">
                <a:srgbClr val="CCFF66">
                  <a:alpha val="66000"/>
                </a:srgbClr>
              </a:gs>
            </a:gsLst>
            <a:lin ang="5400000" scaled="1"/>
          </a:gradFill>
        </p:spPr>
        <p:txBody>
          <a:bodyPr/>
          <a:lstStyle/>
          <a:p>
            <a:pPr>
              <a:lnSpc>
                <a:spcPct val="80000"/>
              </a:lnSpc>
              <a:buFont typeface="Arial" charset="0"/>
              <a:buChar char="•"/>
              <a:defRPr/>
            </a:pPr>
            <a:endParaRPr lang="pl-PL"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Prairies</a:t>
            </a:r>
            <a:r>
              <a:rPr lang="pl-PL" sz="2800" kern="1200" dirty="0">
                <a:latin typeface="Tahoma" panose="020B0604030504040204" pitchFamily="34" charset="0"/>
                <a:ea typeface="Tahoma" panose="020B0604030504040204" pitchFamily="34" charset="0"/>
                <a:cs typeface="Tahoma" panose="020B0604030504040204" pitchFamily="34" charset="0"/>
              </a:rPr>
              <a:t> - </a:t>
            </a:r>
            <a:r>
              <a:rPr lang="pl-PL" sz="2800" kern="1200" dirty="0" smtClean="0">
                <a:latin typeface="Tahoma" panose="020B0604030504040204" pitchFamily="34" charset="0"/>
                <a:ea typeface="Tahoma" panose="020B0604030504040204" pitchFamily="34" charset="0"/>
                <a:cs typeface="Tahoma" panose="020B0604030504040204" pitchFamily="34" charset="0"/>
              </a:rPr>
              <a:t>15,15 </a:t>
            </a:r>
            <a:r>
              <a:rPr lang="pl-PL" sz="2800" kern="1200" dirty="0" err="1" smtClean="0">
                <a:latin typeface="Tahoma" panose="020B0604030504040204" pitchFamily="34" charset="0"/>
                <a:ea typeface="Tahoma" panose="020B0604030504040204" pitchFamily="34" charset="0"/>
                <a:cs typeface="Tahoma" panose="020B0604030504040204" pitchFamily="34" charset="0"/>
              </a:rPr>
              <a:t>mille</a:t>
            </a:r>
            <a:r>
              <a:rPr lang="pl-PL" sz="2800" kern="1200" dirty="0" smtClean="0">
                <a:latin typeface="Tahoma" panose="020B0604030504040204" pitchFamily="34" charset="0"/>
                <a:ea typeface="Tahoma" panose="020B0604030504040204" pitchFamily="34" charset="0"/>
                <a:cs typeface="Tahoma" panose="020B0604030504040204" pitchFamily="34" charset="0"/>
              </a:rPr>
              <a:t> t de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foin</a:t>
            </a: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Pâturages</a:t>
            </a:r>
            <a:r>
              <a:rPr lang="pl-PL" sz="2800" kern="1200" dirty="0" smtClean="0">
                <a:latin typeface="Tahoma" panose="020B0604030504040204" pitchFamily="34" charset="0"/>
                <a:ea typeface="Tahoma" panose="020B0604030504040204" pitchFamily="34" charset="0"/>
                <a:cs typeface="Tahoma" panose="020B0604030504040204" pitchFamily="34" charset="0"/>
              </a:rPr>
              <a:t> - 1,37 </a:t>
            </a:r>
            <a:r>
              <a:rPr lang="pl-PL" sz="2800" kern="1200" dirty="0" err="1" smtClean="0">
                <a:latin typeface="Tahoma" panose="020B0604030504040204" pitchFamily="34" charset="0"/>
                <a:ea typeface="Tahoma" panose="020B0604030504040204" pitchFamily="34" charset="0"/>
                <a:cs typeface="Tahoma" panose="020B0604030504040204" pitchFamily="34" charset="0"/>
              </a:rPr>
              <a:t>mille</a:t>
            </a:r>
            <a:r>
              <a:rPr lang="pl-PL" sz="2800" kern="1200" dirty="0" smtClean="0">
                <a:latin typeface="Tahoma" panose="020B0604030504040204" pitchFamily="34" charset="0"/>
                <a:ea typeface="Tahoma" panose="020B0604030504040204" pitchFamily="34" charset="0"/>
                <a:cs typeface="Tahoma" panose="020B0604030504040204" pitchFamily="34" charset="0"/>
              </a:rPr>
              <a:t> tonnes de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foin</a:t>
            </a: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pl-PL" sz="2800" kern="1200" dirty="0" err="1" smtClean="0">
                <a:latin typeface="Tahoma" panose="020B0604030504040204" pitchFamily="34" charset="0"/>
                <a:ea typeface="Tahoma" panose="020B0604030504040204" pitchFamily="34" charset="0"/>
                <a:cs typeface="Tahoma" panose="020B0604030504040204" pitchFamily="34" charset="0"/>
              </a:rPr>
              <a:t>Rendement moyen</a:t>
            </a:r>
            <a:r>
              <a:rPr lang="pl-PL" sz="2800" kern="1200" dirty="0" smtClean="0">
                <a:latin typeface="Tahoma" panose="020B0604030504040204" pitchFamily="34" charset="0"/>
                <a:ea typeface="Tahoma" panose="020B0604030504040204" pitchFamily="34" charset="0"/>
                <a:cs typeface="Tahoma" panose="020B0604030504040204" pitchFamily="34" charset="0"/>
              </a:rPr>
              <a:t> - </a:t>
            </a:r>
            <a:r>
              <a:rPr lang="pl-PL" sz="2800" dirty="0" smtClean="0">
                <a:latin typeface="Tahoma" panose="020B0604030504040204" pitchFamily="34" charset="0"/>
                <a:ea typeface="Tahoma" panose="020B0604030504040204" pitchFamily="34" charset="0"/>
                <a:cs typeface="Tahoma" panose="020B0604030504040204" pitchFamily="34" charset="0"/>
              </a:rPr>
              <a:t>5</a:t>
            </a:r>
            <a:r>
              <a:rPr lang="pl-PL" sz="2800" kern="1200" dirty="0" smtClean="0">
                <a:latin typeface="Tahoma" panose="020B0604030504040204" pitchFamily="34" charset="0"/>
                <a:ea typeface="Tahoma" panose="020B0604030504040204" pitchFamily="34" charset="0"/>
                <a:cs typeface="Tahoma" panose="020B0604030504040204" pitchFamily="34" charset="0"/>
              </a:rPr>
              <a:t>,21 </a:t>
            </a:r>
            <a:r>
              <a:rPr lang="pl-PL" sz="2800" kern="1200" dirty="0">
                <a:latin typeface="Tahoma" panose="020B0604030504040204" pitchFamily="34" charset="0"/>
                <a:ea typeface="Tahoma" panose="020B0604030504040204" pitchFamily="34" charset="0"/>
                <a:cs typeface="Tahoma" panose="020B0604030504040204" pitchFamily="34" charset="0"/>
              </a:rPr>
              <a:t>t de </a:t>
            </a:r>
            <a:r>
              <a:rPr lang="pl-PL" sz="2800" kern="1200" dirty="0" err="1" smtClean="0">
                <a:latin typeface="Tahoma" panose="020B0604030504040204" pitchFamily="34" charset="0"/>
                <a:ea typeface="Tahoma" panose="020B0604030504040204" pitchFamily="34" charset="0"/>
                <a:cs typeface="Tahoma" panose="020B0604030504040204" pitchFamily="34" charset="0"/>
              </a:rPr>
              <a:t>foin</a:t>
            </a:r>
            <a:r>
              <a:rPr lang="pl-PL" sz="2800" kern="1200" dirty="0" smtClean="0">
                <a:latin typeface="Tahoma" panose="020B0604030504040204" pitchFamily="34" charset="0"/>
                <a:ea typeface="Tahoma" panose="020B0604030504040204" pitchFamily="34" charset="0"/>
                <a:cs typeface="Tahoma" panose="020B0604030504040204" pitchFamily="34" charset="0"/>
              </a:rPr>
              <a:t> par </a:t>
            </a:r>
            <a:r>
              <a:rPr lang="pl-PL" sz="2800" kern="1200" dirty="0">
                <a:latin typeface="Tahoma" panose="020B0604030504040204" pitchFamily="34" charset="0"/>
                <a:ea typeface="Tahoma" panose="020B0604030504040204" pitchFamily="34" charset="0"/>
                <a:cs typeface="Tahoma" panose="020B0604030504040204" pitchFamily="34" charset="0"/>
              </a:rPr>
              <a:t>ha</a:t>
            </a:r>
          </a:p>
          <a:p>
            <a:pPr>
              <a:lnSpc>
                <a:spcPct val="80000"/>
              </a:lnSpc>
              <a:buFont typeface="Arial" charset="0"/>
              <a:buChar char="•"/>
              <a:defRPr/>
            </a:pPr>
            <a:endParaRPr lang="pl-PL" sz="2800" kern="1200" dirty="0">
              <a:latin typeface="Tahoma" panose="020B0604030504040204" pitchFamily="34" charset="0"/>
              <a:ea typeface="Tahoma" panose="020B0604030504040204" pitchFamily="34" charset="0"/>
              <a:cs typeface="Tahoma" panose="020B0604030504040204" pitchFamily="34" charset="0"/>
            </a:endParaRPr>
          </a:p>
          <a:p>
            <a:pPr>
              <a:lnSpc>
                <a:spcPct val="80000"/>
              </a:lnSpc>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Production de foin à partir de la première coupe &gt; 60%.</a:t>
            </a:r>
            <a:r>
              <a:rPr lang="pl-PL" sz="2800" kern="1200" dirty="0" smtClean="0">
                <a:latin typeface="Tahoma" panose="020B0604030504040204" pitchFamily="34" charset="0"/>
                <a:ea typeface="Tahoma" panose="020B0604030504040204" pitchFamily="34" charset="0"/>
                <a:cs typeface="Tahoma" panose="020B0604030504040204" pitchFamily="34" charset="0"/>
              </a:rPr>
              <a:t/>
            </a:r>
            <a:br>
              <a:rPr lang="pl-PL" sz="2800" kern="1200" dirty="0" smtClean="0">
                <a:latin typeface="Tahoma" panose="020B0604030504040204" pitchFamily="34" charset="0"/>
                <a:ea typeface="Tahoma" panose="020B0604030504040204" pitchFamily="34" charset="0"/>
                <a:cs typeface="Tahoma" panose="020B0604030504040204" pitchFamily="34" charset="0"/>
              </a:rPr>
            </a:br>
            <a:r>
              <a:rPr lang="pl-PL" sz="2800" kern="1200" dirty="0" smtClean="0">
                <a:latin typeface="Tahoma" panose="020B0604030504040204" pitchFamily="34" charset="0"/>
                <a:ea typeface="Tahoma" panose="020B0604030504040204" pitchFamily="34" charset="0"/>
                <a:cs typeface="Tahoma" panose="020B0604030504040204" pitchFamily="34" charset="0"/>
              </a:rPr>
              <a:t>et à partir de la </a:t>
            </a:r>
            <a:r>
              <a:rPr lang="pl-PL" sz="2800" kern="1200" dirty="0" err="1" smtClean="0">
                <a:latin typeface="Tahoma" panose="020B0604030504040204" pitchFamily="34" charset="0"/>
                <a:ea typeface="Tahoma" panose="020B0604030504040204" pitchFamily="34" charset="0"/>
                <a:cs typeface="Tahoma" panose="020B0604030504040204" pitchFamily="34" charset="0"/>
              </a:rPr>
              <a:t>seconde</a:t>
            </a:r>
            <a:r>
              <a:rPr lang="en-US" sz="2800" kern="1200" dirty="0">
                <a:latin typeface="Tahoma" panose="020B0604030504040204" pitchFamily="34" charset="0"/>
                <a:ea typeface="Tahoma" panose="020B0604030504040204" pitchFamily="34" charset="0"/>
                <a:cs typeface="Tahoma" panose="020B0604030504040204" pitchFamily="34" charset="0"/>
              </a:rPr>
              <a:t> &gt; 50%. </a:t>
            </a:r>
          </a:p>
          <a:p>
            <a:pPr>
              <a:lnSpc>
                <a:spcPct val="80000"/>
              </a:lnSpc>
              <a:buFont typeface="Arial" charset="0"/>
              <a:buChar char="•"/>
              <a:defRPr/>
            </a:pPr>
            <a:endParaRPr lang="en-US" kern="1200" dirty="0" smtClean="0">
              <a:latin typeface="Tahoma" panose="020B0604030504040204" pitchFamily="34" charset="0"/>
              <a:ea typeface="Tahoma" panose="020B0604030504040204" pitchFamily="34" charset="0"/>
              <a:cs typeface="Tahoma" panose="020B0604030504040204" pitchFamily="34" charset="0"/>
            </a:endParaRPr>
          </a:p>
        </p:txBody>
      </p:sp>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179512" y="5877272"/>
            <a:ext cx="3672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a:t>
            </a:r>
            <a:r>
              <a:rPr kumimoji="0" lang="fr-BE"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é</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sur GUS, 2018</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0448524"/>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Symbol zastępczy zawartości 5"/>
          <p:cNvGraphicFramePr>
            <a:graphicFrameLocks noGrp="1"/>
          </p:cNvGraphicFramePr>
          <p:nvPr>
            <p:ph idx="4294967295"/>
            <p:extLst/>
          </p:nvPr>
        </p:nvGraphicFramePr>
        <p:xfrm>
          <a:off x="294497" y="1105471"/>
          <a:ext cx="4114800" cy="485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Symbol zastępczy zawartości 5"/>
          <p:cNvGraphicFramePr>
            <a:graphicFrameLocks/>
          </p:cNvGraphicFramePr>
          <p:nvPr>
            <p:extLst/>
          </p:nvPr>
        </p:nvGraphicFramePr>
        <p:xfrm>
          <a:off x="4644008" y="1105644"/>
          <a:ext cx="4114800" cy="485740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2"/>
          <p:cNvSpPr>
            <a:spLocks noGrp="1"/>
          </p:cNvSpPr>
          <p:nvPr>
            <p:ph type="title" idx="4294967295"/>
          </p:nvPr>
        </p:nvSpPr>
        <p:spPr>
          <a:xfrm>
            <a:off x="1187624" y="133884"/>
            <a:ext cx="5860876" cy="971760"/>
          </a:xfrm>
          <a:solidFill>
            <a:schemeClr val="bg1"/>
          </a:solidFill>
        </p:spPr>
        <p:txBody>
          <a:bodyPr/>
          <a:lstStyle/>
          <a:p>
            <a:pPr algn="l">
              <a:defRPr/>
            </a:pPr>
            <a:r>
              <a:rPr lang="pl-PL" sz="2800" b="1" kern="1200" dirty="0" smtClean="0">
                <a:solidFill>
                  <a:srgbClr val="006600"/>
                </a:solidFill>
                <a:latin typeface="Tahoma" panose="020B0604030504040204" pitchFamily="34" charset="0"/>
                <a:ea typeface="+mn-ea"/>
                <a:cs typeface="+mn-cs"/>
              </a:rPr>
              <a:t>Rendements</a:t>
            </a:r>
            <a:r>
              <a:rPr lang="en-US" sz="2800" b="1" kern="1200" dirty="0" smtClean="0">
                <a:solidFill>
                  <a:srgbClr val="006600"/>
                </a:solidFill>
                <a:latin typeface="Tahoma" panose="020B0604030504040204" pitchFamily="34" charset="0"/>
                <a:ea typeface="+mn-ea"/>
                <a:cs typeface="+mn-cs"/>
              </a:rPr>
              <a:t> potentiels des prairies </a:t>
            </a:r>
            <a:r>
              <a:rPr lang="en-US" sz="2800" b="1" kern="1200" dirty="0" err="1" smtClean="0">
                <a:solidFill>
                  <a:srgbClr val="006600"/>
                </a:solidFill>
                <a:latin typeface="Tahoma" panose="020B0604030504040204" pitchFamily="34" charset="0"/>
                <a:ea typeface="+mn-ea"/>
                <a:cs typeface="+mn-cs"/>
              </a:rPr>
              <a:t>en</a:t>
            </a:r>
            <a:r>
              <a:rPr lang="en-US" sz="2800" b="1" kern="1200" dirty="0" smtClean="0">
                <a:solidFill>
                  <a:srgbClr val="006600"/>
                </a:solidFill>
                <a:latin typeface="Tahoma" panose="020B0604030504040204" pitchFamily="34" charset="0"/>
                <a:ea typeface="+mn-ea"/>
                <a:cs typeface="+mn-cs"/>
              </a:rPr>
              <a:t> Pologne</a:t>
            </a:r>
            <a:endParaRPr lang="pl-PL" sz="2800" b="1" kern="1200" dirty="0">
              <a:solidFill>
                <a:srgbClr val="006600"/>
              </a:solidFill>
              <a:latin typeface="Tahoma" panose="020B0604030504040204" pitchFamily="34" charset="0"/>
              <a:ea typeface="+mn-ea"/>
              <a:cs typeface="+mn-cs"/>
            </a:endParaRPr>
          </a:p>
        </p:txBody>
      </p:sp>
      <p:sp>
        <p:nvSpPr>
          <p:cNvPr id="12" name="Text Box 4"/>
          <p:cNvSpPr txBox="1">
            <a:spLocks noChangeArrowheads="1"/>
          </p:cNvSpPr>
          <p:nvPr/>
        </p:nvSpPr>
        <p:spPr bwMode="auto">
          <a:xfrm>
            <a:off x="179512" y="5877272"/>
            <a:ext cx="532859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basé sur</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la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recherche</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pluriannuelle PULS</a:t>
            </a:r>
          </a:p>
        </p:txBody>
      </p:sp>
    </p:spTree>
    <p:extLst>
      <p:ext uri="{BB962C8B-B14F-4D97-AF65-F5344CB8AC3E}">
        <p14:creationId xmlns:p14="http://schemas.microsoft.com/office/powerpoint/2010/main" val="3297584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6" y="710630"/>
            <a:ext cx="6984269" cy="479995"/>
          </a:xfrm>
        </p:spPr>
        <p:txBody>
          <a:bodyPr/>
          <a:lstStyle/>
          <a:p>
            <a:r>
              <a:rPr lang="en-US" sz="2400" dirty="0">
                <a:solidFill>
                  <a:schemeClr val="tx1"/>
                </a:solidFill>
                <a:latin typeface="+mn-lt"/>
              </a:rPr>
              <a:t>La législation suédoise exige le </a:t>
            </a:r>
            <a:r>
              <a:rPr lang="en-US" sz="2400" dirty="0" smtClean="0">
                <a:solidFill>
                  <a:schemeClr val="tx1"/>
                </a:solidFill>
                <a:latin typeface="+mn-lt"/>
              </a:rPr>
              <a:t>pâturage pendant l'été</a:t>
            </a:r>
            <a:endParaRPr lang="es-ES" sz="2400" dirty="0">
              <a:solidFill>
                <a:schemeClr val="tx1"/>
              </a:solidFill>
              <a:latin typeface="+mn-lt"/>
            </a:endParaRPr>
          </a:p>
        </p:txBody>
      </p:sp>
      <p:sp>
        <p:nvSpPr>
          <p:cNvPr id="3" name="Rectangle 7"/>
          <p:cNvSpPr>
            <a:spLocks noChangeArrowheads="1"/>
          </p:cNvSpPr>
          <p:nvPr/>
        </p:nvSpPr>
        <p:spPr bwMode="auto">
          <a:xfrm>
            <a:off x="611188" y="1255299"/>
            <a:ext cx="7858551" cy="377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Les vaches laitières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doivent avoir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accès</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au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pâturage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pendant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au moins 6 heures par jour.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Les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autres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bovins</a:t>
            </a:r>
            <a:r>
              <a:rPr kumimoji="0" lang="en-US" altLang="sv-SE" sz="2200" b="0" i="0" u="none" strike="noStrike" kern="1200" cap="none" spc="0" normalizeH="0" baseline="30000" noProof="0" dirty="0" smtClean="0">
                <a:ln>
                  <a:noFill/>
                </a:ln>
                <a:solidFill>
                  <a:prstClr val="black"/>
                </a:solidFill>
                <a:effectLst/>
                <a:uLnTx/>
                <a:uFillTx/>
                <a:latin typeface="Calibri"/>
                <a:ea typeface="+mn-ea"/>
                <a:cs typeface="+mn-cs"/>
              </a:rPr>
              <a:t>1</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et ovins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doivent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être gardés au pâturage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pendant 24 heures par jour </a:t>
            </a:r>
          </a:p>
          <a:p>
            <a:pPr marL="0" marR="0" lvl="1" algn="l" defTabSz="457200" rtl="0" eaLnBrk="1" fontAlgn="auto" latinLnBrk="0" hangingPunct="1">
              <a:lnSpc>
                <a:spcPct val="100000"/>
              </a:lnSpc>
              <a:spcBef>
                <a:spcPct val="20000"/>
              </a:spcBef>
              <a:spcAft>
                <a:spcPts val="0"/>
              </a:spcAft>
              <a:buClrTx/>
              <a:buSzPct val="130000"/>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Exceptions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taureaux et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veaux</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(moins de 6 mois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La durée de pâturage requise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est de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60 jours dans le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nord de la Suède et de 120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jours dans le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sud du pays.</a:t>
            </a:r>
            <a:endPar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fr-FR" altLang="sv-SE" sz="2000" b="0" i="0" u="none" strike="noStrike" kern="1200" cap="none" spc="0" normalizeH="0" baseline="0" noProof="0" dirty="0">
              <a:ln>
                <a:noFill/>
              </a:ln>
              <a:solidFill>
                <a:srgbClr val="FFCC99"/>
              </a:solidFill>
              <a:effectLst/>
              <a:uLnTx/>
              <a:uFillTx/>
              <a:latin typeface="Comic Sans MS" pitchFamily="66"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de-DE" sz="2000" b="0" i="0" u="none" strike="noStrike" kern="1200" cap="none" spc="0" normalizeH="0" baseline="30000" noProof="0" dirty="0" smtClean="0">
                <a:ln>
                  <a:noFill/>
                </a:ln>
                <a:solidFill>
                  <a:prstClr val="black"/>
                </a:solidFill>
                <a:effectLst/>
                <a:uLnTx/>
                <a:uFillTx/>
                <a:latin typeface="Calibri" pitchFamily="34" charset="0"/>
                <a:ea typeface="+mn-ea"/>
                <a:cs typeface="+mn-cs"/>
              </a:rPr>
              <a:t>1</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Vaches</a:t>
            </a:r>
            <a:r>
              <a:rPr kumimoji="0" lang="de-DE" sz="2000" b="0" i="0" u="none" strike="noStrike" kern="1200" cap="none" spc="0" normalizeH="0" baseline="30000" noProof="0" dirty="0" smtClean="0">
                <a:ln>
                  <a:noFill/>
                </a:ln>
                <a:solidFill>
                  <a:prstClr val="black"/>
                </a:solidFill>
                <a:effectLst/>
                <a:uLnTx/>
                <a:uFillTx/>
                <a:latin typeface="Calibri" pitchFamily="34" charset="0"/>
                <a:ea typeface="+mn-ea"/>
                <a:cs typeface="+mn-cs"/>
              </a:rPr>
              <a:t> </a:t>
            </a:r>
            <a:r>
              <a:rPr kumimoji="0" lang="de-DE" sz="2000" b="0" i="0" u="none" strike="noStrike" kern="1200" cap="none" spc="0" normalizeH="0" noProof="0" dirty="0" smtClean="0">
                <a:ln>
                  <a:noFill/>
                </a:ln>
                <a:solidFill>
                  <a:prstClr val="black"/>
                </a:solidFill>
                <a:effectLst/>
                <a:uLnTx/>
                <a:uFillTx/>
                <a:latin typeface="Calibri" pitchFamily="34" charset="0"/>
                <a:ea typeface="+mn-ea"/>
                <a:cs typeface="+mn-cs"/>
              </a:rPr>
              <a:t>allaitantes</a:t>
            </a:r>
            <a:r>
              <a:rPr kumimoji="0" lang="de-DE" sz="2000" b="0" i="0" u="none" strike="noStrike" kern="1200" cap="none" spc="0" normalizeH="0" baseline="0" noProof="0" dirty="0">
                <a:ln>
                  <a:noFill/>
                </a:ln>
                <a:solidFill>
                  <a:prstClr val="black"/>
                </a:solidFill>
                <a:effectLst/>
                <a:uLnTx/>
                <a:uFillTx/>
                <a:latin typeface="Calibri" pitchFamily="34" charset="0"/>
                <a:ea typeface="+mn-ea"/>
                <a:cs typeface="+mn-cs"/>
              </a:rPr>
              <a:t> et </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leurs veaux, </a:t>
            </a:r>
            <a:r>
              <a:rPr kumimoji="0" lang="de-DE"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génisses</a:t>
            </a:r>
            <a:r>
              <a:rPr kumimoji="0" lang="de-DE"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de-DE" sz="2000" b="0" i="0" u="none" strike="noStrike" kern="1200" cap="none" spc="0" normalizeH="0" baseline="0" noProof="0" dirty="0">
                <a:ln>
                  <a:noFill/>
                </a:ln>
                <a:solidFill>
                  <a:prstClr val="black"/>
                </a:solidFill>
                <a:effectLst/>
                <a:uLnTx/>
                <a:uFillTx/>
                <a:latin typeface="Calibri" pitchFamily="34" charset="0"/>
                <a:ea typeface="+mn-ea"/>
                <a:cs typeface="+mn-cs"/>
              </a:rPr>
              <a:t>vaches taries, etc.</a:t>
            </a:r>
            <a:endParaRPr kumimoji="0" lang="de-DE" sz="2000" b="0" i="0" u="none" strike="noStrike" kern="1200" cap="none" spc="0" normalizeH="0" baseline="30000" noProof="0" dirty="0">
              <a:ln>
                <a:noFill/>
              </a:ln>
              <a:solidFill>
                <a:prstClr val="black"/>
              </a:solidFill>
              <a:effectLst/>
              <a:uLnTx/>
              <a:uFillTx/>
              <a:latin typeface="Calibri" pitchFamily="34" charset="0"/>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6797" y="4800600"/>
            <a:ext cx="1794494" cy="1762592"/>
          </a:xfrm>
          <a:prstGeom prst="rect">
            <a:avLst/>
          </a:prstGeom>
          <a:ln>
            <a:noFill/>
          </a:ln>
          <a:effectLst>
            <a:outerShdw blurRad="292100" dist="139700" dir="2700000" algn="tl" rotWithShape="0">
              <a:srgbClr val="333333">
                <a:alpha val="65000"/>
              </a:srgbClr>
            </a:outerShdw>
          </a:effectLst>
        </p:spPr>
      </p:pic>
      <p:sp>
        <p:nvSpPr>
          <p:cNvPr id="5" name="textruta 4"/>
          <p:cNvSpPr txBox="1"/>
          <p:nvPr/>
        </p:nvSpPr>
        <p:spPr>
          <a:xfrm>
            <a:off x="5201066" y="6224638"/>
            <a:ext cx="326867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(Office suédois de l'agriculture, 2016)</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073241"/>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0750" cy="936104"/>
          </a:xfrm>
        </p:spPr>
        <p:txBody>
          <a:bodyPr/>
          <a:lstStyle/>
          <a:p>
            <a:pPr algn="l"/>
            <a:r>
              <a:rPr lang="en-US" sz="2600" b="1" dirty="0">
                <a:solidFill>
                  <a:srgbClr val="006600"/>
                </a:solidFill>
                <a:latin typeface="Tahoma" pitchFamily="34" charset="0"/>
              </a:rPr>
              <a:t>Modèles de production laitière </a:t>
            </a:r>
            <a:r>
              <a:rPr lang="en-US" sz="2600" b="1" dirty="0" err="1">
                <a:solidFill>
                  <a:srgbClr val="006600"/>
                </a:solidFill>
                <a:latin typeface="Tahoma" pitchFamily="34" charset="0"/>
              </a:rPr>
              <a:t>en</a:t>
            </a:r>
            <a:r>
              <a:rPr lang="en-US" sz="2600" b="1" dirty="0">
                <a:solidFill>
                  <a:srgbClr val="006600"/>
                </a:solidFill>
                <a:latin typeface="Tahoma" pitchFamily="34" charset="0"/>
              </a:rPr>
              <a:t> </a:t>
            </a:r>
            <a:r>
              <a:rPr lang="en-US" sz="2600" b="1" dirty="0" err="1" smtClean="0">
                <a:solidFill>
                  <a:srgbClr val="006600"/>
                </a:solidFill>
                <a:latin typeface="Tahoma" pitchFamily="34" charset="0"/>
              </a:rPr>
              <a:t>terme</a:t>
            </a:r>
            <a:r>
              <a:rPr lang="en-US" sz="2600" b="1" dirty="0" smtClean="0">
                <a:solidFill>
                  <a:srgbClr val="006600"/>
                </a:solidFill>
                <a:latin typeface="Tahoma" pitchFamily="34" charset="0"/>
              </a:rPr>
              <a:t> de </a:t>
            </a:r>
            <a:r>
              <a:rPr lang="fr-BE" sz="2600" b="1" dirty="0" smtClean="0">
                <a:solidFill>
                  <a:srgbClr val="006600"/>
                </a:solidFill>
                <a:latin typeface="Tahoma" pitchFamily="34" charset="0"/>
              </a:rPr>
              <a:t>valorisation </a:t>
            </a:r>
            <a:r>
              <a:rPr lang="en-US" sz="2600" b="1" dirty="0" smtClean="0">
                <a:solidFill>
                  <a:srgbClr val="006600"/>
                </a:solidFill>
                <a:latin typeface="Tahoma" pitchFamily="34" charset="0"/>
              </a:rPr>
              <a:t>des prairies</a:t>
            </a:r>
            <a:endParaRPr lang="pl-PL" sz="2600" dirty="0">
              <a:solidFill>
                <a:srgbClr val="006600"/>
              </a:solidFill>
            </a:endParaRPr>
          </a:p>
        </p:txBody>
      </p:sp>
      <p:sp>
        <p:nvSpPr>
          <p:cNvPr id="4" name="Symbol zastępczy zawartości 3"/>
          <p:cNvSpPr>
            <a:spLocks noGrp="1"/>
          </p:cNvSpPr>
          <p:nvPr>
            <p:ph idx="1"/>
          </p:nvPr>
        </p:nvSpPr>
        <p:spPr>
          <a:xfrm>
            <a:off x="107504" y="1317402"/>
            <a:ext cx="6264696" cy="4248472"/>
          </a:xfrm>
        </p:spPr>
        <p:txBody>
          <a:bodyPr/>
          <a:lstStyle/>
          <a:p>
            <a:pPr>
              <a:lnSpc>
                <a:spcPct val="93000"/>
              </a:lnSpc>
              <a:spcBef>
                <a:spcPts val="1800"/>
              </a:spcBef>
              <a:spcAft>
                <a:spcPts val="600"/>
              </a:spcAft>
              <a:buClr>
                <a:srgbClr val="000000"/>
              </a:buClr>
              <a:buSzPct val="100000"/>
            </a:pPr>
            <a:r>
              <a:rPr lang="en-US" altLang="pl-PL" sz="2000" dirty="0">
                <a:solidFill>
                  <a:srgbClr val="000000"/>
                </a:solidFill>
                <a:latin typeface="Tahoma" panose="020B0604030504040204" pitchFamily="34" charset="0"/>
              </a:rPr>
              <a:t>production laitière intensive </a:t>
            </a:r>
            <a:r>
              <a:rPr lang="pl-PL" altLang="pl-PL" sz="2000" dirty="0" err="1" smtClean="0">
                <a:solidFill>
                  <a:srgbClr val="000000"/>
                </a:solidFill>
                <a:latin typeface="Tahoma" panose="020B0604030504040204" pitchFamily="34" charset="0"/>
              </a:rPr>
              <a:t>utilisant le</a:t>
            </a:r>
            <a:r>
              <a:rPr lang="en-US" altLang="pl-PL" sz="2000" dirty="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système</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RTM/RPM </a:t>
            </a:r>
            <a:r>
              <a:rPr lang="en-US" altLang="pl-PL" sz="2000" dirty="0">
                <a:solidFill>
                  <a:srgbClr val="000000"/>
                </a:solidFill>
                <a:latin typeface="Tahoma" panose="020B0604030504040204" pitchFamily="34" charset="0"/>
              </a:rPr>
              <a:t>avec un rôle important </a:t>
            </a:r>
            <a:r>
              <a:rPr lang="en-US" altLang="pl-PL" sz="2000" dirty="0" err="1" smtClean="0">
                <a:solidFill>
                  <a:srgbClr val="000000"/>
                </a:solidFill>
                <a:latin typeface="Tahoma" panose="020B0604030504040204" pitchFamily="34" charset="0"/>
              </a:rPr>
              <a:t>d'ensilage</a:t>
            </a:r>
            <a:r>
              <a:rPr lang="en-US" altLang="pl-PL" sz="2000" dirty="0" smtClean="0">
                <a:solidFill>
                  <a:srgbClr val="000000"/>
                </a:solidFill>
                <a:latin typeface="Tahoma" panose="020B0604030504040204" pitchFamily="34" charset="0"/>
              </a:rPr>
              <a:t> des prairies permanentes/ temporaires (</a:t>
            </a:r>
            <a:r>
              <a:rPr lang="en-US" altLang="pl-PL" sz="2000" dirty="0">
                <a:solidFill>
                  <a:srgbClr val="000000"/>
                </a:solidFill>
                <a:latin typeface="Tahoma" panose="020B0604030504040204" pitchFamily="34" charset="0"/>
              </a:rPr>
              <a:t>rendement laitier de 10000-12000 kg par vache), race HF </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smtClean="0">
                <a:solidFill>
                  <a:srgbClr val="000000"/>
                </a:solidFill>
                <a:latin typeface="Tahoma" panose="020B0604030504040204" pitchFamily="34" charset="0"/>
              </a:rPr>
              <a:t>production </a:t>
            </a:r>
            <a:r>
              <a:rPr lang="en-US" altLang="pl-PL" sz="2000" dirty="0" err="1">
                <a:solidFill>
                  <a:srgbClr val="000000"/>
                </a:solidFill>
                <a:latin typeface="Tahoma" panose="020B0604030504040204" pitchFamily="34" charset="0"/>
              </a:rPr>
              <a:t>laitière</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low-cost avec </a:t>
            </a:r>
            <a:r>
              <a:rPr lang="en-US" altLang="pl-PL" sz="2000" dirty="0">
                <a:solidFill>
                  <a:srgbClr val="000000"/>
                </a:solidFill>
                <a:latin typeface="Tahoma" panose="020B0604030504040204" pitchFamily="34" charset="0"/>
              </a:rPr>
              <a:t>un rôle très important des pâturages et/ou de </a:t>
            </a:r>
            <a:r>
              <a:rPr lang="en-US" altLang="pl-PL" sz="2000" dirty="0" err="1" smtClean="0">
                <a:solidFill>
                  <a:srgbClr val="000000"/>
                </a:solidFill>
                <a:latin typeface="Tahoma" panose="020B0604030504040204" pitchFamily="34" charset="0"/>
              </a:rPr>
              <a:t>l'ensilage</a:t>
            </a:r>
            <a:r>
              <a:rPr lang="en-US" altLang="pl-PL" sz="2000" dirty="0" smtClean="0">
                <a:solidFill>
                  <a:srgbClr val="000000"/>
                </a:solidFill>
                <a:latin typeface="Tahoma" panose="020B0604030504040204" pitchFamily="34" charset="0"/>
              </a:rPr>
              <a:t> des </a:t>
            </a:r>
            <a:r>
              <a:rPr lang="en-US" altLang="pl-PL" sz="2000" dirty="0">
                <a:solidFill>
                  <a:srgbClr val="000000"/>
                </a:solidFill>
                <a:latin typeface="Tahoma" panose="020B0604030504040204" pitchFamily="34" charset="0"/>
              </a:rPr>
              <a:t>prairies permanentes/ temporaires (rendement laitier 7000-8000 kg par vache), de la race HF et/ou des races de bovins laitiers adaptées au pâturage</a:t>
            </a:r>
            <a:endParaRPr lang="pl-PL" altLang="pl-PL" sz="2000" dirty="0">
              <a:solidFill>
                <a:srgbClr val="000000"/>
              </a:solidFill>
              <a:latin typeface="Tahoma" panose="020B0604030504040204" pitchFamily="34" charset="0"/>
            </a:endParaRPr>
          </a:p>
          <a:p>
            <a:pPr>
              <a:lnSpc>
                <a:spcPct val="93000"/>
              </a:lnSpc>
              <a:spcBef>
                <a:spcPts val="1200"/>
              </a:spcBef>
              <a:spcAft>
                <a:spcPts val="600"/>
              </a:spcAft>
              <a:buClr>
                <a:srgbClr val="000000"/>
              </a:buClr>
              <a:buSzPct val="100000"/>
            </a:pPr>
            <a:r>
              <a:rPr lang="en-US" altLang="pl-PL" sz="2000" dirty="0">
                <a:solidFill>
                  <a:srgbClr val="000000"/>
                </a:solidFill>
                <a:latin typeface="Tahoma" panose="020B0604030504040204" pitchFamily="34" charset="0"/>
              </a:rPr>
              <a:t>production laitière</a:t>
            </a:r>
            <a:r>
              <a:rPr lang="en-US" altLang="pl-PL" sz="2000" dirty="0" smtClean="0">
                <a:solidFill>
                  <a:srgbClr val="000000"/>
                </a:solidFill>
                <a:latin typeface="Tahoma" panose="020B0604030504040204" pitchFamily="34" charset="0"/>
              </a:rPr>
              <a:t> pro-</a:t>
            </a:r>
            <a:r>
              <a:rPr lang="en-US" altLang="pl-PL" sz="2000" dirty="0" err="1" smtClean="0">
                <a:solidFill>
                  <a:srgbClr val="000000"/>
                </a:solidFill>
                <a:latin typeface="Tahoma" panose="020B0604030504040204" pitchFamily="34" charset="0"/>
              </a:rPr>
              <a:t>écologique</a:t>
            </a:r>
            <a:r>
              <a:rPr lang="en-US" altLang="pl-PL" sz="2000" dirty="0" smtClean="0">
                <a:solidFill>
                  <a:srgbClr val="000000"/>
                </a:solidFill>
                <a:latin typeface="Tahoma" panose="020B0604030504040204" pitchFamily="34" charset="0"/>
              </a:rPr>
              <a:t>/</a:t>
            </a:r>
            <a:r>
              <a:rPr lang="en-US" altLang="pl-PL" sz="2000" dirty="0" err="1" smtClean="0">
                <a:solidFill>
                  <a:srgbClr val="000000"/>
                </a:solidFill>
                <a:latin typeface="Tahoma" panose="020B0604030504040204" pitchFamily="34" charset="0"/>
              </a:rPr>
              <a:t>écologique</a:t>
            </a:r>
            <a:r>
              <a:rPr lang="en-US" altLang="pl-PL" sz="2000" dirty="0">
                <a:solidFill>
                  <a:srgbClr val="000000"/>
                </a:solidFill>
                <a:latin typeface="Tahoma" panose="020B0604030504040204" pitchFamily="34" charset="0"/>
              </a:rPr>
              <a:t> avec un rôle crucial de pâturage et/ou de foin provenant de prairies permanentes/temporaires - alimentation sans ensilage (rendement laitier de 5000-7000 kg par vache), races de </a:t>
            </a:r>
            <a:r>
              <a:rPr lang="en-US" altLang="pl-PL" sz="2000" dirty="0" err="1">
                <a:solidFill>
                  <a:srgbClr val="000000"/>
                </a:solidFill>
                <a:latin typeface="Tahoma" panose="020B0604030504040204" pitchFamily="34" charset="0"/>
              </a:rPr>
              <a:t>bovins</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laitiers</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adaptées au pâturage</a:t>
            </a:r>
            <a:endParaRPr lang="pl-PL" altLang="pl-PL" sz="2000" b="1" dirty="0">
              <a:solidFill>
                <a:srgbClr val="000000"/>
              </a:solidFill>
              <a:latin typeface="Tahoma" panose="020B0604030504040204" pitchFamily="34" charset="0"/>
              <a:cs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03798" y="1128264"/>
            <a:ext cx="2640202" cy="1880800"/>
          </a:xfrm>
          <a:prstGeom prst="rect">
            <a:avLst/>
          </a:prstGeom>
        </p:spPr>
      </p:pic>
      <p:pic>
        <p:nvPicPr>
          <p:cNvPr id="7" name="Picture 2" descr="F1000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13520" y="2891652"/>
            <a:ext cx="2630480" cy="181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 name="Obraz 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13520" y="4332773"/>
            <a:ext cx="2630480" cy="179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p:cNvSpPr txBox="1">
            <a:spLocks noChangeArrowheads="1"/>
          </p:cNvSpPr>
          <p:nvPr/>
        </p:nvSpPr>
        <p:spPr bwMode="auto">
          <a:xfrm>
            <a:off x="6873560" y="584707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061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1404" y="116632"/>
            <a:ext cx="6661596" cy="936104"/>
          </a:xfrm>
        </p:spPr>
        <p:txBody>
          <a:bodyPr/>
          <a:lstStyle/>
          <a:p>
            <a:pPr algn="l"/>
            <a:r>
              <a:rPr lang="en-US" sz="2800" b="1" dirty="0" err="1" smtClean="0">
                <a:solidFill>
                  <a:srgbClr val="006600"/>
                </a:solidFill>
                <a:latin typeface="Tahoma" pitchFamily="34" charset="0"/>
              </a:rPr>
              <a:t>Herbe</a:t>
            </a:r>
            <a:r>
              <a:rPr lang="en-US" sz="2800" b="1" dirty="0" smtClean="0">
                <a:solidFill>
                  <a:srgbClr val="006600"/>
                </a:solidFill>
                <a:latin typeface="Tahoma" pitchFamily="34" charset="0"/>
              </a:rPr>
              <a:t> </a:t>
            </a:r>
            <a:r>
              <a:rPr lang="en-US" sz="2800" b="1" dirty="0">
                <a:solidFill>
                  <a:srgbClr val="006600"/>
                </a:solidFill>
                <a:latin typeface="Tahoma" pitchFamily="34" charset="0"/>
              </a:rPr>
              <a:t>provenant des </a:t>
            </a:r>
            <a:r>
              <a:rPr lang="en-US" sz="2800" b="1" dirty="0" smtClean="0">
                <a:solidFill>
                  <a:srgbClr val="006600"/>
                </a:solidFill>
                <a:latin typeface="Tahoma" pitchFamily="34" charset="0"/>
              </a:rPr>
              <a:t>prairies</a:t>
            </a:r>
            <a:r>
              <a:rPr lang="pl-PL" sz="2800" b="1" dirty="0" smtClean="0">
                <a:solidFill>
                  <a:srgbClr val="006600"/>
                </a:solidFill>
                <a:latin typeface="Tahoma" pitchFamily="34" charset="0"/>
              </a:rPr>
              <a:t/>
            </a:r>
            <a:br>
              <a:rPr lang="pl-PL" sz="2800" b="1" dirty="0" smtClean="0">
                <a:solidFill>
                  <a:srgbClr val="006600"/>
                </a:solidFill>
                <a:latin typeface="Tahoma" pitchFamily="34" charset="0"/>
              </a:rPr>
            </a:br>
            <a:r>
              <a:rPr lang="en-US" sz="2800" b="1" dirty="0" smtClean="0">
                <a:solidFill>
                  <a:srgbClr val="006600"/>
                </a:solidFill>
                <a:latin typeface="Tahoma" pitchFamily="34" charset="0"/>
              </a:rPr>
              <a:t>dans </a:t>
            </a:r>
            <a:r>
              <a:rPr lang="pl-PL" sz="2800" b="1" dirty="0" smtClean="0">
                <a:solidFill>
                  <a:srgbClr val="006600"/>
                </a:solidFill>
                <a:latin typeface="Tahoma" pitchFamily="34" charset="0"/>
              </a:rPr>
              <a:t>la </a:t>
            </a:r>
            <a:r>
              <a:rPr lang="en-US" sz="2800" b="1" dirty="0">
                <a:solidFill>
                  <a:srgbClr val="006600"/>
                </a:solidFill>
                <a:latin typeface="Tahoma" pitchFamily="34" charset="0"/>
              </a:rPr>
              <a:t>production </a:t>
            </a:r>
            <a:r>
              <a:rPr lang="en-US" sz="2800" b="1" dirty="0" err="1" smtClean="0">
                <a:solidFill>
                  <a:srgbClr val="006600"/>
                </a:solidFill>
                <a:latin typeface="Tahoma" pitchFamily="34" charset="0"/>
              </a:rPr>
              <a:t>laitière</a:t>
            </a:r>
            <a:r>
              <a:rPr lang="en-US" sz="2800" dirty="0">
                <a:solidFill>
                  <a:srgbClr val="006600"/>
                </a:solidFill>
                <a:latin typeface="Tahoma" pitchFamily="34" charset="0"/>
              </a:rPr>
              <a:t> </a:t>
            </a:r>
            <a:r>
              <a:rPr lang="en-US" sz="2800" b="1" dirty="0" smtClean="0">
                <a:solidFill>
                  <a:srgbClr val="006600"/>
                </a:solidFill>
                <a:latin typeface="Tahoma" pitchFamily="34" charset="0"/>
              </a:rPr>
              <a:t>intensive</a:t>
            </a:r>
            <a:endParaRPr lang="pl-PL" sz="2800" dirty="0">
              <a:solidFill>
                <a:srgbClr val="006600"/>
              </a:solidFill>
            </a:endParaRPr>
          </a:p>
        </p:txBody>
      </p:sp>
      <p:sp>
        <p:nvSpPr>
          <p:cNvPr id="4" name="Symbol zastępczy zawartości 3"/>
          <p:cNvSpPr>
            <a:spLocks noGrp="1"/>
          </p:cNvSpPr>
          <p:nvPr>
            <p:ph idx="1"/>
          </p:nvPr>
        </p:nvSpPr>
        <p:spPr>
          <a:xfrm>
            <a:off x="380474" y="1484784"/>
            <a:ext cx="8223974" cy="4632515"/>
          </a:xfrm>
        </p:spPr>
        <p:txBody>
          <a:bodyPr/>
          <a:lstStyle/>
          <a:p>
            <a:pPr>
              <a:lnSpc>
                <a:spcPct val="93000"/>
              </a:lnSpc>
              <a:spcBef>
                <a:spcPts val="1800"/>
              </a:spcBef>
              <a:spcAft>
                <a:spcPts val="600"/>
              </a:spcAft>
              <a:buClr>
                <a:srgbClr val="000000"/>
              </a:buClr>
              <a:buSzPct val="100000"/>
            </a:pPr>
            <a:r>
              <a:rPr lang="en-US" altLang="pl-PL" sz="2400" dirty="0" err="1" smtClean="0">
                <a:solidFill>
                  <a:srgbClr val="000000"/>
                </a:solidFill>
                <a:latin typeface="Tahoma" panose="020B0604030504040204" pitchFamily="34" charset="0"/>
              </a:rPr>
              <a:t>Complémentation</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de la ration en </a:t>
            </a:r>
            <a:r>
              <a:rPr lang="pl-PL" altLang="pl-PL" sz="2400" dirty="0" smtClean="0">
                <a:solidFill>
                  <a:srgbClr val="000000"/>
                </a:solidFill>
                <a:latin typeface="Tahoma" panose="020B0604030504040204" pitchFamily="34" charset="0"/>
              </a:rPr>
              <a:t>utilisant</a:t>
            </a:r>
            <a:r>
              <a:rPr lang="en-US" altLang="pl-PL" sz="2400" dirty="0" smtClean="0">
                <a:solidFill>
                  <a:srgbClr val="000000"/>
                </a:solidFill>
                <a:latin typeface="Tahoma" panose="020B0604030504040204" pitchFamily="34" charset="0"/>
              </a:rPr>
              <a:t> </a:t>
            </a:r>
            <a:r>
              <a:rPr lang="en-US" altLang="pl-PL" sz="2400" dirty="0" err="1" smtClean="0">
                <a:solidFill>
                  <a:srgbClr val="000000"/>
                </a:solidFill>
                <a:latin typeface="Tahoma" panose="020B0604030504040204" pitchFamily="34" charset="0"/>
              </a:rPr>
              <a:t>système</a:t>
            </a:r>
            <a:r>
              <a:rPr lang="en-US" altLang="pl-PL" sz="2400" dirty="0" smtClean="0">
                <a:solidFill>
                  <a:srgbClr val="000000"/>
                </a:solidFill>
                <a:latin typeface="Tahoma" panose="020B0604030504040204" pitchFamily="34" charset="0"/>
              </a:rPr>
              <a:t> </a:t>
            </a:r>
            <a:r>
              <a:rPr lang="en-US" altLang="pl-PL" sz="2400" dirty="0" err="1">
                <a:solidFill>
                  <a:srgbClr val="000000"/>
                </a:solidFill>
                <a:latin typeface="Tahoma" panose="020B0604030504040204" pitchFamily="34" charset="0"/>
              </a:rPr>
              <a:t>d'alimentation</a:t>
            </a:r>
            <a:r>
              <a:rPr lang="en-US" altLang="pl-PL" sz="2400" dirty="0" smtClean="0">
                <a:solidFill>
                  <a:srgbClr val="000000"/>
                </a:solidFill>
                <a:latin typeface="Tahoma" panose="020B0604030504040204" pitchFamily="34" charset="0"/>
              </a:rPr>
              <a:t> </a:t>
            </a:r>
            <a:r>
              <a:rPr lang="fr-BE" altLang="pl-PL" sz="2400" dirty="0" smtClean="0">
                <a:solidFill>
                  <a:srgbClr val="000000"/>
                </a:solidFill>
                <a:latin typeface="Tahoma" panose="020B0604030504040204" pitchFamily="34" charset="0"/>
              </a:rPr>
              <a:t>RTM/RPM</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a:solidFill>
                  <a:srgbClr val="000000"/>
                </a:solidFill>
                <a:latin typeface="Tahoma" panose="020B0604030504040204" pitchFamily="34" charset="0"/>
              </a:rPr>
              <a:t>E</a:t>
            </a:r>
            <a:r>
              <a:rPr lang="en-US" altLang="pl-PL" sz="2400" dirty="0" smtClean="0">
                <a:solidFill>
                  <a:srgbClr val="000000"/>
                </a:solidFill>
                <a:latin typeface="Tahoma" panose="020B0604030504040204" pitchFamily="34" charset="0"/>
              </a:rPr>
              <a:t>nsilage </a:t>
            </a:r>
            <a:r>
              <a:rPr lang="en-US" altLang="pl-PL" sz="2400" dirty="0">
                <a:solidFill>
                  <a:srgbClr val="000000"/>
                </a:solidFill>
                <a:latin typeface="Tahoma" panose="020B0604030504040204" pitchFamily="34" charset="0"/>
              </a:rPr>
              <a:t>et ensilage de foin de haute qualité </a:t>
            </a:r>
            <a:r>
              <a:rPr lang="en-US" altLang="pl-PL" sz="2400" dirty="0" err="1">
                <a:solidFill>
                  <a:srgbClr val="000000"/>
                </a:solidFill>
                <a:latin typeface="Tahoma" panose="020B0604030504040204" pitchFamily="34" charset="0"/>
              </a:rPr>
              <a:t>provenant</a:t>
            </a:r>
            <a:r>
              <a:rPr lang="en-US" altLang="pl-PL" sz="2400" dirty="0">
                <a:solidFill>
                  <a:srgbClr val="000000"/>
                </a:solidFill>
                <a:latin typeface="Tahoma" panose="020B0604030504040204" pitchFamily="34" charset="0"/>
              </a:rPr>
              <a:t> </a:t>
            </a:r>
            <a:r>
              <a:rPr lang="en-US" altLang="pl-PL" sz="2400" dirty="0" smtClean="0">
                <a:solidFill>
                  <a:srgbClr val="000000"/>
                </a:solidFill>
                <a:latin typeface="Tahoma" panose="020B0604030504040204" pitchFamily="34" charset="0"/>
              </a:rPr>
              <a:t>des prairies permanentes ou temporaires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D</a:t>
            </a:r>
            <a:r>
              <a:rPr lang="en-US" altLang="pl-PL" sz="2400" dirty="0" err="1" smtClean="0">
                <a:solidFill>
                  <a:srgbClr val="000000"/>
                </a:solidFill>
                <a:latin typeface="Tahoma" panose="020B0604030504040204" pitchFamily="34" charset="0"/>
              </a:rPr>
              <a:t>épenses</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importantes pour la production de </a:t>
            </a:r>
            <a:r>
              <a:rPr lang="en-US" altLang="pl-PL" sz="2400" dirty="0" err="1">
                <a:solidFill>
                  <a:srgbClr val="000000"/>
                </a:solidFill>
                <a:latin typeface="Tahoma" panose="020B0604030504040204" pitchFamily="34" charset="0"/>
              </a:rPr>
              <a:t>fourrage</a:t>
            </a:r>
            <a:r>
              <a:rPr lang="en-US" altLang="pl-PL" sz="2400" dirty="0">
                <a:solidFill>
                  <a:srgbClr val="000000"/>
                </a:solidFill>
                <a:latin typeface="Tahoma" panose="020B0604030504040204" pitchFamily="34" charset="0"/>
              </a:rPr>
              <a:t> à</a:t>
            </a:r>
            <a:r>
              <a:rPr lang="pl-PL" altLang="pl-PL" sz="2400" dirty="0">
                <a:solidFill>
                  <a:srgbClr val="000000"/>
                </a:solidFill>
                <a:latin typeface="Tahoma" panose="020B0604030504040204" pitchFamily="34" charset="0"/>
              </a:rPr>
              <a:t> partir de</a:t>
            </a:r>
            <a:r>
              <a:rPr lang="en-US" altLang="pl-PL" sz="2400" dirty="0" smtClean="0">
                <a:solidFill>
                  <a:srgbClr val="000000"/>
                </a:solidFill>
                <a:latin typeface="Tahoma" panose="020B0604030504040204" pitchFamily="34" charset="0"/>
              </a:rPr>
              <a:t> prairies permanentes/temporaires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fr-BE" altLang="pl-PL" sz="2400" dirty="0">
                <a:solidFill>
                  <a:srgbClr val="000000"/>
                </a:solidFill>
                <a:latin typeface="Tahoma" panose="020B0604030504040204" pitchFamily="34" charset="0"/>
              </a:rPr>
              <a:t>R</a:t>
            </a:r>
            <a:r>
              <a:rPr lang="pl-PL" altLang="pl-PL" sz="2400" dirty="0" smtClean="0">
                <a:solidFill>
                  <a:srgbClr val="000000"/>
                </a:solidFill>
                <a:latin typeface="Tahoma" panose="020B0604030504040204" pitchFamily="34" charset="0"/>
              </a:rPr>
              <a:t>énovation régulière des</a:t>
            </a:r>
            <a:r>
              <a:rPr lang="en-US" altLang="pl-PL" sz="2400" dirty="0" smtClean="0">
                <a:solidFill>
                  <a:srgbClr val="000000"/>
                </a:solidFill>
                <a:latin typeface="Tahoma" panose="020B0604030504040204" pitchFamily="34" charset="0"/>
              </a:rPr>
              <a:t> prairies</a:t>
            </a:r>
            <a:r>
              <a:rPr lang="en-US" altLang="pl-PL" sz="2400" dirty="0">
                <a:solidFill>
                  <a:srgbClr val="000000"/>
                </a:solidFill>
                <a:latin typeface="Tahoma" panose="020B0604030504040204" pitchFamily="34" charset="0"/>
              </a:rPr>
              <a:t> permanentes</a:t>
            </a:r>
            <a:endParaRPr lang="pl-PL" altLang="pl-PL" sz="2400" dirty="0">
              <a:solidFill>
                <a:srgbClr val="000000"/>
              </a:solidFill>
              <a:latin typeface="Tahoma" panose="020B0604030504040204" pitchFamily="34" charset="0"/>
            </a:endParaRPr>
          </a:p>
          <a:p>
            <a:pPr marL="0" indent="0">
              <a:lnSpc>
                <a:spcPct val="93000"/>
              </a:lnSpc>
              <a:spcBef>
                <a:spcPts val="18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	Objectif</a:t>
            </a:r>
            <a:r>
              <a:rPr lang="pl-PL" altLang="pl-PL" sz="2400" b="1" dirty="0">
                <a:solidFill>
                  <a:srgbClr val="000000"/>
                </a:solidFill>
                <a:latin typeface="Tahoma" panose="020B0604030504040204" pitchFamily="34" charset="0"/>
              </a:rPr>
              <a:t> → </a:t>
            </a:r>
            <a:r>
              <a:rPr lang="pl-PL" altLang="pl-PL" sz="2400" b="1" dirty="0" err="1">
                <a:solidFill>
                  <a:srgbClr val="000000"/>
                </a:solidFill>
                <a:latin typeface="Tahoma" panose="020B0604030504040204" pitchFamily="34" charset="0"/>
              </a:rPr>
              <a:t>maximiser la</a:t>
            </a:r>
            <a:r>
              <a:rPr lang="pl-PL" altLang="pl-PL" sz="2400" b="1" dirty="0" err="1" smtClean="0">
                <a:solidFill>
                  <a:srgbClr val="000000"/>
                </a:solidFill>
                <a:latin typeface="Tahoma" panose="020B0604030504040204" pitchFamily="34" charset="0"/>
              </a:rPr>
              <a:t> production</a:t>
            </a:r>
            <a:r>
              <a:rPr lang="pl-PL" altLang="pl-PL" sz="2400" b="1" dirty="0" err="1">
                <a:solidFill>
                  <a:srgbClr val="000000"/>
                </a:solidFill>
                <a:latin typeface="Tahoma" panose="020B0604030504040204" pitchFamily="34" charset="0"/>
              </a:rPr>
              <a:t> laitière</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677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31404" y="116632"/>
            <a:ext cx="6830160" cy="936104"/>
          </a:xfrm>
        </p:spPr>
        <p:txBody>
          <a:bodyPr/>
          <a:lstStyle/>
          <a:p>
            <a:pPr algn="l"/>
            <a:r>
              <a:rPr lang="en-US" sz="2800" dirty="0" err="1" smtClean="0">
                <a:solidFill>
                  <a:srgbClr val="006600"/>
                </a:solidFill>
                <a:latin typeface="Tahoma" pitchFamily="34" charset="0"/>
              </a:rPr>
              <a:t>L’h</a:t>
            </a:r>
            <a:r>
              <a:rPr lang="en-US" sz="2800" b="1" dirty="0" err="1" smtClean="0">
                <a:solidFill>
                  <a:srgbClr val="006600"/>
                </a:solidFill>
                <a:latin typeface="Tahoma" pitchFamily="34" charset="0"/>
              </a:rPr>
              <a:t>erbe</a:t>
            </a:r>
            <a:r>
              <a:rPr lang="en-US" sz="2800" b="1" dirty="0" smtClean="0">
                <a:solidFill>
                  <a:srgbClr val="006600"/>
                </a:solidFill>
                <a:latin typeface="Tahoma" pitchFamily="34" charset="0"/>
              </a:rPr>
              <a:t> </a:t>
            </a:r>
            <a:r>
              <a:rPr lang="en-US" sz="2800" b="1" dirty="0" err="1" smtClean="0">
                <a:solidFill>
                  <a:srgbClr val="006600"/>
                </a:solidFill>
                <a:latin typeface="Tahoma" pitchFamily="34" charset="0"/>
              </a:rPr>
              <a:t>dans</a:t>
            </a:r>
            <a:r>
              <a:rPr lang="en-US" sz="2800" b="1" dirty="0" smtClean="0">
                <a:solidFill>
                  <a:srgbClr val="006600"/>
                </a:solidFill>
                <a:latin typeface="Tahoma" pitchFamily="34" charset="0"/>
              </a:rPr>
              <a:t> la </a:t>
            </a:r>
            <a:r>
              <a:rPr lang="en-US" sz="2800" b="1" dirty="0">
                <a:solidFill>
                  <a:srgbClr val="006600"/>
                </a:solidFill>
                <a:latin typeface="Tahoma" pitchFamily="34" charset="0"/>
              </a:rPr>
              <a:t>production de lait à</a:t>
            </a:r>
            <a:r>
              <a:rPr lang="en-US" sz="2800" b="1" dirty="0" smtClean="0">
                <a:solidFill>
                  <a:srgbClr val="006600"/>
                </a:solidFill>
                <a:latin typeface="Tahoma" pitchFamily="34" charset="0"/>
              </a:rPr>
              <a:t> faible coût</a:t>
            </a:r>
            <a:endParaRPr lang="pl-PL" sz="2800" dirty="0">
              <a:solidFill>
                <a:srgbClr val="006600"/>
              </a:solidFill>
            </a:endParaRPr>
          </a:p>
        </p:txBody>
      </p:sp>
      <p:sp>
        <p:nvSpPr>
          <p:cNvPr id="4" name="Symbol zastępczy zawartości 3"/>
          <p:cNvSpPr>
            <a:spLocks noGrp="1"/>
          </p:cNvSpPr>
          <p:nvPr>
            <p:ph idx="1"/>
          </p:nvPr>
        </p:nvSpPr>
        <p:spPr>
          <a:xfrm>
            <a:off x="380474" y="1484784"/>
            <a:ext cx="8592076" cy="4632515"/>
          </a:xfrm>
        </p:spPr>
        <p:txBody>
          <a:bodyPr/>
          <a:lstStyle/>
          <a:p>
            <a:pPr>
              <a:lnSpc>
                <a:spcPct val="93000"/>
              </a:lnSpc>
              <a:spcBef>
                <a:spcPts val="1800"/>
              </a:spcBef>
              <a:spcAft>
                <a:spcPts val="600"/>
              </a:spcAft>
              <a:buClr>
                <a:srgbClr val="000000"/>
              </a:buClr>
              <a:buSzPct val="100000"/>
            </a:pPr>
            <a:r>
              <a:rPr lang="en-US" altLang="pl-PL" sz="2400" dirty="0" smtClean="0">
                <a:solidFill>
                  <a:srgbClr val="000000"/>
                </a:solidFill>
                <a:latin typeface="Tahoma" panose="020B0604030504040204" pitchFamily="34" charset="0"/>
              </a:rPr>
              <a:t>Augmentation </a:t>
            </a:r>
            <a:r>
              <a:rPr lang="en-US" altLang="pl-PL" sz="2400" dirty="0">
                <a:solidFill>
                  <a:srgbClr val="000000"/>
                </a:solidFill>
                <a:latin typeface="Tahoma" panose="020B0604030504040204" pitchFamily="34" charset="0"/>
              </a:rPr>
              <a:t>de la part des pâturages et/ou de </a:t>
            </a:r>
            <a:r>
              <a:rPr lang="en-US" altLang="pl-PL" sz="2400" dirty="0" err="1">
                <a:solidFill>
                  <a:srgbClr val="000000"/>
                </a:solidFill>
                <a:latin typeface="Tahoma" panose="020B0604030504040204" pitchFamily="34" charset="0"/>
              </a:rPr>
              <a:t>l'ensilage</a:t>
            </a:r>
            <a:r>
              <a:rPr lang="en-US" altLang="pl-PL" sz="2400" dirty="0">
                <a:solidFill>
                  <a:srgbClr val="000000"/>
                </a:solidFill>
                <a:latin typeface="Tahoma" panose="020B0604030504040204" pitchFamily="34" charset="0"/>
              </a:rPr>
              <a:t> de </a:t>
            </a:r>
            <a:r>
              <a:rPr lang="en-US" altLang="pl-PL" sz="2400" dirty="0" err="1">
                <a:solidFill>
                  <a:srgbClr val="000000"/>
                </a:solidFill>
                <a:latin typeface="Tahoma" panose="020B0604030504040204" pitchFamily="34" charset="0"/>
              </a:rPr>
              <a:t>foin</a:t>
            </a:r>
            <a:r>
              <a:rPr lang="en-US" altLang="pl-PL" sz="2400" dirty="0">
                <a:solidFill>
                  <a:srgbClr val="000000"/>
                </a:solidFill>
                <a:latin typeface="Tahoma" panose="020B0604030504040204" pitchFamily="34" charset="0"/>
              </a:rPr>
              <a:t> provenant de </a:t>
            </a:r>
            <a:r>
              <a:rPr lang="en-US" altLang="pl-PL" sz="2400" dirty="0" smtClean="0">
                <a:solidFill>
                  <a:srgbClr val="000000"/>
                </a:solidFill>
                <a:latin typeface="Tahoma" panose="020B0604030504040204" pitchFamily="34" charset="0"/>
              </a:rPr>
              <a:t>prairies</a:t>
            </a:r>
            <a:r>
              <a:rPr lang="en-US" altLang="pl-PL" sz="2400" dirty="0">
                <a:solidFill>
                  <a:srgbClr val="000000"/>
                </a:solidFill>
                <a:latin typeface="Tahoma" panose="020B0604030504040204" pitchFamily="34" charset="0"/>
              </a:rPr>
              <a:t> permanentes/temporaires dans la ration alimentaire</a:t>
            </a: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R</a:t>
            </a:r>
            <a:r>
              <a:rPr lang="en-US" altLang="pl-PL" sz="2400" dirty="0" err="1" smtClean="0">
                <a:solidFill>
                  <a:srgbClr val="000000"/>
                </a:solidFill>
                <a:latin typeface="Tahoma" panose="020B0604030504040204" pitchFamily="34" charset="0"/>
              </a:rPr>
              <a:t>éduction</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des </a:t>
            </a:r>
            <a:r>
              <a:rPr lang="en-US" altLang="pl-PL" sz="2400" dirty="0" smtClean="0">
                <a:solidFill>
                  <a:srgbClr val="000000"/>
                </a:solidFill>
                <a:latin typeface="Tahoma" panose="020B0604030504040204" pitchFamily="34" charset="0"/>
              </a:rPr>
              <a:t>concentrés dans </a:t>
            </a:r>
            <a:r>
              <a:rPr lang="en-US" altLang="pl-PL" sz="2400" dirty="0">
                <a:solidFill>
                  <a:srgbClr val="000000"/>
                </a:solidFill>
                <a:latin typeface="Tahoma" panose="020B0604030504040204" pitchFamily="34" charset="0"/>
              </a:rPr>
              <a:t>la </a:t>
            </a:r>
            <a:r>
              <a:rPr lang="pl-PL" altLang="pl-PL" sz="2400" dirty="0" err="1" smtClean="0">
                <a:solidFill>
                  <a:srgbClr val="000000"/>
                </a:solidFill>
                <a:latin typeface="Tahoma" panose="020B0604030504040204" pitchFamily="34" charset="0"/>
              </a:rPr>
              <a:t>ration alimentaire </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O</a:t>
            </a:r>
            <a:r>
              <a:rPr lang="en-US" altLang="pl-PL" sz="2400" dirty="0" err="1" smtClean="0">
                <a:solidFill>
                  <a:srgbClr val="000000"/>
                </a:solidFill>
                <a:latin typeface="Tahoma" panose="020B0604030504040204" pitchFamily="34" charset="0"/>
              </a:rPr>
              <a:t>ptimisation</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des intrants pour la production d'</a:t>
            </a:r>
            <a:r>
              <a:rPr lang="en-US" altLang="pl-PL" sz="2400" dirty="0" smtClean="0">
                <a:solidFill>
                  <a:srgbClr val="000000"/>
                </a:solidFill>
                <a:latin typeface="Tahoma" panose="020B0604030504040204" pitchFamily="34" charset="0"/>
              </a:rPr>
              <a:t>aliments de</a:t>
            </a:r>
            <a:r>
              <a:rPr lang="pl-PL" altLang="pl-PL" sz="2400" dirty="0" err="1" smtClean="0">
                <a:solidFill>
                  <a:srgbClr val="000000"/>
                </a:solidFill>
                <a:latin typeface="Tahoma" panose="020B0604030504040204" pitchFamily="34" charset="0"/>
              </a:rPr>
              <a:t> haute qualité à</a:t>
            </a:r>
            <a:r>
              <a:rPr lang="en-US" altLang="pl-PL" sz="2400" dirty="0">
                <a:solidFill>
                  <a:srgbClr val="000000"/>
                </a:solidFill>
                <a:latin typeface="Tahoma" panose="020B0604030504040204" pitchFamily="34" charset="0"/>
              </a:rPr>
              <a:t> partir de </a:t>
            </a:r>
            <a:r>
              <a:rPr lang="en-US" altLang="pl-PL" sz="2400" dirty="0" smtClean="0">
                <a:solidFill>
                  <a:srgbClr val="000000"/>
                </a:solidFill>
                <a:latin typeface="Tahoma" panose="020B0604030504040204" pitchFamily="34" charset="0"/>
              </a:rPr>
              <a:t>prairies permanentes/temporaires</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fr-BE" altLang="pl-PL" sz="2400" dirty="0">
                <a:solidFill>
                  <a:srgbClr val="000000"/>
                </a:solidFill>
                <a:latin typeface="Tahoma" panose="020B0604030504040204" pitchFamily="34" charset="0"/>
              </a:rPr>
              <a:t>R</a:t>
            </a:r>
            <a:r>
              <a:rPr lang="pl-PL" altLang="pl-PL" sz="2400" dirty="0" smtClean="0">
                <a:solidFill>
                  <a:srgbClr val="000000"/>
                </a:solidFill>
                <a:latin typeface="Tahoma" panose="020B0604030504040204" pitchFamily="34" charset="0"/>
              </a:rPr>
              <a:t>énovation régulière</a:t>
            </a:r>
            <a:r>
              <a:rPr lang="pl-PL" altLang="pl-PL" sz="2400" dirty="0">
                <a:solidFill>
                  <a:srgbClr val="000000"/>
                </a:solidFill>
                <a:latin typeface="Tahoma" panose="020B0604030504040204" pitchFamily="34" charset="0"/>
              </a:rPr>
              <a:t> des</a:t>
            </a:r>
            <a:r>
              <a:rPr lang="en-US" altLang="pl-PL" sz="2400" dirty="0">
                <a:solidFill>
                  <a:srgbClr val="000000"/>
                </a:solidFill>
                <a:latin typeface="Tahoma" panose="020B0604030504040204" pitchFamily="34" charset="0"/>
              </a:rPr>
              <a:t> prairies permanentes</a:t>
            </a:r>
          </a:p>
          <a:p>
            <a:pPr marL="174625" indent="0">
              <a:lnSpc>
                <a:spcPct val="93000"/>
              </a:lnSpc>
              <a:spcBef>
                <a:spcPts val="24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	Objectif</a:t>
            </a:r>
            <a:r>
              <a:rPr lang="pl-PL" altLang="pl-PL" sz="2400" b="1" dirty="0">
                <a:solidFill>
                  <a:srgbClr val="000000"/>
                </a:solidFill>
                <a:latin typeface="Tahoma" panose="020B0604030504040204" pitchFamily="34" charset="0"/>
              </a:rPr>
              <a:t> → </a:t>
            </a:r>
            <a:r>
              <a:rPr lang="en-US" altLang="pl-PL" sz="2400" b="1" dirty="0">
                <a:solidFill>
                  <a:srgbClr val="000000"/>
                </a:solidFill>
                <a:latin typeface="Tahoma" panose="020B0604030504040204" pitchFamily="34" charset="0"/>
              </a:rPr>
              <a:t>réduire les coûts unitaires de la </a:t>
            </a:r>
            <a:r>
              <a:rPr lang="en-US" altLang="pl-PL" sz="2400" b="1" dirty="0" smtClean="0">
                <a:solidFill>
                  <a:srgbClr val="000000"/>
                </a:solidFill>
                <a:latin typeface="Tahoma" panose="020B0604030504040204" pitchFamily="34" charset="0"/>
              </a:rPr>
              <a:t>production </a:t>
            </a:r>
            <a:r>
              <a:rPr lang="en-US" altLang="pl-PL" sz="2400" b="1" dirty="0">
                <a:solidFill>
                  <a:srgbClr val="000000"/>
                </a:solidFill>
                <a:latin typeface="Tahoma" panose="020B0604030504040204" pitchFamily="34" charset="0"/>
              </a:rPr>
              <a:t>laitière</a:t>
            </a:r>
            <a:endParaRPr lang="pl-PL" altLang="pl-PL" sz="24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6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8443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08712" cy="936104"/>
          </a:xfrm>
        </p:spPr>
        <p:txBody>
          <a:bodyPr/>
          <a:lstStyle/>
          <a:p>
            <a:pPr algn="l"/>
            <a:r>
              <a:rPr lang="en-US" sz="2800" b="1" dirty="0" err="1" smtClean="0">
                <a:solidFill>
                  <a:srgbClr val="006600"/>
                </a:solidFill>
                <a:latin typeface="Tahoma" pitchFamily="34" charset="0"/>
              </a:rPr>
              <a:t>L’herbe</a:t>
            </a:r>
            <a:r>
              <a:rPr lang="en-US" sz="2800" b="1" dirty="0" smtClean="0">
                <a:solidFill>
                  <a:srgbClr val="006600"/>
                </a:solidFill>
                <a:latin typeface="Tahoma" pitchFamily="34" charset="0"/>
              </a:rPr>
              <a:t> </a:t>
            </a:r>
            <a:r>
              <a:rPr lang="en-US" sz="2800" b="1" dirty="0" err="1" smtClean="0">
                <a:solidFill>
                  <a:srgbClr val="006600"/>
                </a:solidFill>
                <a:latin typeface="Tahoma" pitchFamily="34" charset="0"/>
              </a:rPr>
              <a:t>dans</a:t>
            </a:r>
            <a:r>
              <a:rPr lang="en-US" sz="2800" b="1" dirty="0" smtClean="0">
                <a:solidFill>
                  <a:srgbClr val="006600"/>
                </a:solidFill>
                <a:latin typeface="Tahoma" pitchFamily="34" charset="0"/>
              </a:rPr>
              <a:t> la production</a:t>
            </a:r>
            <a:r>
              <a:rPr lang="pl-PL" sz="2800" b="1" dirty="0" err="1" smtClean="0">
                <a:solidFill>
                  <a:srgbClr val="006600"/>
                </a:solidFill>
                <a:latin typeface="Tahoma" pitchFamily="34" charset="0"/>
              </a:rPr>
              <a:t> laitière</a:t>
            </a:r>
            <a:r>
              <a:rPr lang="en-US" sz="2800" b="1" dirty="0" smtClean="0">
                <a:solidFill>
                  <a:srgbClr val="006600"/>
                </a:solidFill>
                <a:latin typeface="Tahoma" pitchFamily="34" charset="0"/>
              </a:rPr>
              <a:t> pro-écologique</a:t>
            </a:r>
            <a:endParaRPr lang="pl-PL" sz="2800" dirty="0">
              <a:solidFill>
                <a:srgbClr val="006600"/>
              </a:solidFill>
            </a:endParaRPr>
          </a:p>
        </p:txBody>
      </p:sp>
      <p:sp>
        <p:nvSpPr>
          <p:cNvPr id="4" name="Symbol zastępczy zawartości 3"/>
          <p:cNvSpPr>
            <a:spLocks noGrp="1"/>
          </p:cNvSpPr>
          <p:nvPr>
            <p:ph idx="1"/>
          </p:nvPr>
        </p:nvSpPr>
        <p:spPr>
          <a:xfrm>
            <a:off x="395536" y="1556792"/>
            <a:ext cx="8223974" cy="4104457"/>
          </a:xfrm>
        </p:spPr>
        <p:txBody>
          <a:bodyPr/>
          <a:lstStyle/>
          <a:p>
            <a:pPr>
              <a:lnSpc>
                <a:spcPct val="93000"/>
              </a:lnSpc>
              <a:spcBef>
                <a:spcPts val="1800"/>
              </a:spcBef>
              <a:spcAft>
                <a:spcPts val="600"/>
              </a:spcAft>
              <a:buClr>
                <a:srgbClr val="000000"/>
              </a:buClr>
              <a:buSzPct val="100000"/>
            </a:pPr>
            <a:r>
              <a:rPr lang="fr-BE" altLang="pl-PL" sz="2400" dirty="0" err="1">
                <a:solidFill>
                  <a:srgbClr val="000000"/>
                </a:solidFill>
                <a:latin typeface="Tahoma" panose="020B0604030504040204" pitchFamily="34" charset="0"/>
              </a:rPr>
              <a:t>L</a:t>
            </a:r>
            <a:r>
              <a:rPr lang="pl-PL" altLang="pl-PL" sz="2400" dirty="0" smtClean="0">
                <a:solidFill>
                  <a:srgbClr val="000000"/>
                </a:solidFill>
                <a:latin typeface="Tahoma" panose="020B0604030504040204" pitchFamily="34" charset="0"/>
              </a:rPr>
              <a:t>es prairies </a:t>
            </a:r>
            <a:r>
              <a:rPr lang="fr-BE" altLang="pl-PL" sz="2400" dirty="0" smtClean="0">
                <a:solidFill>
                  <a:srgbClr val="000000"/>
                </a:solidFill>
                <a:latin typeface="Tahoma" panose="020B0604030504040204" pitchFamily="34" charset="0"/>
              </a:rPr>
              <a:t>sont la</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source</a:t>
            </a:r>
            <a:r>
              <a:rPr lang="en-US" altLang="pl-PL" sz="2400" dirty="0" smtClean="0">
                <a:solidFill>
                  <a:srgbClr val="000000"/>
                </a:solidFill>
                <a:latin typeface="Tahoma" panose="020B0604030504040204" pitchFamily="34" charset="0"/>
              </a:rPr>
              <a:t> exclusive</a:t>
            </a:r>
            <a:r>
              <a:rPr lang="pl-PL" altLang="pl-PL" sz="2400" dirty="0" smtClean="0">
                <a:solidFill>
                  <a:srgbClr val="000000"/>
                </a:solidFill>
                <a:latin typeface="Tahoma" panose="020B0604030504040204" pitchFamily="34" charset="0"/>
              </a:rPr>
              <a:t> et </a:t>
            </a:r>
            <a:r>
              <a:rPr lang="pl-PL" altLang="pl-PL" sz="2400" dirty="0" err="1" smtClean="0">
                <a:solidFill>
                  <a:srgbClr val="000000"/>
                </a:solidFill>
                <a:latin typeface="Tahoma" panose="020B0604030504040204" pitchFamily="34" charset="0"/>
              </a:rPr>
              <a:t>unique</a:t>
            </a:r>
            <a:r>
              <a:rPr lang="en-US" altLang="pl-PL" sz="2400" dirty="0">
                <a:solidFill>
                  <a:srgbClr val="000000"/>
                </a:solidFill>
                <a:latin typeface="Tahoma" panose="020B0604030504040204" pitchFamily="34" charset="0"/>
              </a:rPr>
              <a:t> de fourrage grossier dans la ration</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en-US" altLang="pl-PL" sz="2400" dirty="0" err="1">
                <a:solidFill>
                  <a:srgbClr val="000000"/>
                </a:solidFill>
                <a:latin typeface="Tahoma" panose="020B0604030504040204" pitchFamily="34" charset="0"/>
              </a:rPr>
              <a:t>R</a:t>
            </a:r>
            <a:r>
              <a:rPr lang="en-US" altLang="pl-PL" sz="2400" dirty="0" err="1" smtClean="0">
                <a:solidFill>
                  <a:srgbClr val="000000"/>
                </a:solidFill>
                <a:latin typeface="Tahoma" panose="020B0604030504040204" pitchFamily="34" charset="0"/>
              </a:rPr>
              <a:t>ôle</a:t>
            </a:r>
            <a:r>
              <a:rPr lang="en-US" altLang="pl-PL" sz="2400" dirty="0" smtClean="0">
                <a:solidFill>
                  <a:srgbClr val="000000"/>
                </a:solidFill>
                <a:latin typeface="Tahoma" panose="020B0604030504040204" pitchFamily="34" charset="0"/>
              </a:rPr>
              <a:t> </a:t>
            </a:r>
            <a:r>
              <a:rPr lang="en-US" altLang="pl-PL" sz="2400" dirty="0">
                <a:solidFill>
                  <a:srgbClr val="000000"/>
                </a:solidFill>
                <a:latin typeface="Tahoma" panose="020B0604030504040204" pitchFamily="34" charset="0"/>
              </a:rPr>
              <a:t>clé des pâturages et/ou du foin </a:t>
            </a:r>
            <a:r>
              <a:rPr lang="pl-PL" altLang="pl-PL" sz="2400" dirty="0" smtClean="0">
                <a:solidFill>
                  <a:srgbClr val="000000"/>
                </a:solidFill>
                <a:latin typeface="Tahoma" panose="020B0604030504040204" pitchFamily="34" charset="0"/>
              </a:rPr>
              <a:t>provenant de</a:t>
            </a:r>
            <a:r>
              <a:rPr lang="en-US" altLang="pl-PL" sz="2400" dirty="0" smtClean="0">
                <a:solidFill>
                  <a:srgbClr val="000000"/>
                </a:solidFill>
                <a:latin typeface="Tahoma" panose="020B0604030504040204" pitchFamily="34" charset="0"/>
              </a:rPr>
              <a:t> prairies permanentes/temporaires (</a:t>
            </a:r>
            <a:r>
              <a:rPr lang="pl-PL" altLang="pl-PL" sz="2400" dirty="0" err="1" smtClean="0">
                <a:solidFill>
                  <a:srgbClr val="000000"/>
                </a:solidFill>
                <a:latin typeface="Tahoma" panose="020B0604030504040204" pitchFamily="34" charset="0"/>
              </a:rPr>
              <a:t>alimentation sans</a:t>
            </a:r>
            <a:r>
              <a:rPr lang="en-US" altLang="pl-PL" sz="2400" dirty="0" smtClean="0">
                <a:solidFill>
                  <a:srgbClr val="000000"/>
                </a:solidFill>
                <a:latin typeface="Tahoma" panose="020B0604030504040204" pitchFamily="34" charset="0"/>
              </a:rPr>
              <a:t> ensilage</a:t>
            </a:r>
            <a:r>
              <a:rPr lang="en-US" altLang="pl-PL" sz="2400" dirty="0">
                <a:solidFill>
                  <a:srgbClr val="000000"/>
                </a:solidFill>
                <a:latin typeface="Tahoma" panose="020B0604030504040204" pitchFamily="34" charset="0"/>
              </a:rPr>
              <a:t>)</a:t>
            </a:r>
            <a:endParaRPr lang="pl-PL" altLang="pl-PL" sz="2400"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r>
              <a:rPr lang="fr-BE" altLang="pl-PL" sz="2400" dirty="0">
                <a:solidFill>
                  <a:srgbClr val="000000"/>
                </a:solidFill>
                <a:latin typeface="Tahoma" panose="020B0604030504040204" pitchFamily="34" charset="0"/>
              </a:rPr>
              <a:t>R</a:t>
            </a:r>
            <a:r>
              <a:rPr lang="pl-PL" altLang="pl-PL" sz="2400" dirty="0" smtClean="0">
                <a:solidFill>
                  <a:srgbClr val="000000"/>
                </a:solidFill>
                <a:latin typeface="Tahoma" panose="020B0604030504040204" pitchFamily="34" charset="0"/>
              </a:rPr>
              <a:t>énovation régulière</a:t>
            </a:r>
            <a:r>
              <a:rPr lang="pl-PL" altLang="pl-PL" sz="2400" dirty="0">
                <a:solidFill>
                  <a:srgbClr val="000000"/>
                </a:solidFill>
                <a:latin typeface="Tahoma" panose="020B0604030504040204" pitchFamily="34" charset="0"/>
              </a:rPr>
              <a:t> des</a:t>
            </a:r>
            <a:r>
              <a:rPr lang="en-US" altLang="pl-PL" sz="2400" dirty="0">
                <a:solidFill>
                  <a:srgbClr val="000000"/>
                </a:solidFill>
                <a:latin typeface="Tahoma" panose="020B0604030504040204" pitchFamily="34" charset="0"/>
              </a:rPr>
              <a:t> prairies permanentes</a:t>
            </a:r>
          </a:p>
          <a:p>
            <a:pPr marL="174625" indent="0">
              <a:lnSpc>
                <a:spcPct val="93000"/>
              </a:lnSpc>
              <a:spcBef>
                <a:spcPts val="2400"/>
              </a:spcBef>
              <a:spcAft>
                <a:spcPts val="600"/>
              </a:spcAft>
              <a:buClr>
                <a:srgbClr val="000000"/>
              </a:buClr>
              <a:buSzPct val="100000"/>
              <a:buNone/>
            </a:pPr>
            <a:r>
              <a:rPr lang="pl-PL" altLang="pl-PL" sz="2400" b="1" dirty="0" err="1" smtClean="0">
                <a:solidFill>
                  <a:srgbClr val="000000"/>
                </a:solidFill>
                <a:latin typeface="Tahoma" panose="020B0604030504040204" pitchFamily="34" charset="0"/>
              </a:rPr>
              <a:t>Objectif</a:t>
            </a:r>
            <a:r>
              <a:rPr lang="pl-PL" altLang="pl-PL" sz="2400" b="1" dirty="0">
                <a:solidFill>
                  <a:srgbClr val="000000"/>
                </a:solidFill>
                <a:latin typeface="Tahoma" panose="020B0604030504040204" pitchFamily="34" charset="0"/>
              </a:rPr>
              <a:t> → </a:t>
            </a:r>
            <a:r>
              <a:rPr lang="en-US" altLang="pl-PL" sz="2400" b="1" dirty="0">
                <a:solidFill>
                  <a:srgbClr val="000000"/>
                </a:solidFill>
                <a:latin typeface="Tahoma" panose="020B0604030504040204" pitchFamily="34" charset="0"/>
              </a:rPr>
              <a:t>Matière première de haute qualité (</a:t>
            </a:r>
            <a:r>
              <a:rPr lang="en-US" altLang="pl-PL" sz="2400" b="1" dirty="0" smtClean="0">
                <a:solidFill>
                  <a:srgbClr val="000000"/>
                </a:solidFill>
                <a:latin typeface="Tahoma" panose="020B0604030504040204" pitchFamily="34" charset="0"/>
              </a:rPr>
              <a:t>lait de</a:t>
            </a:r>
            <a:r>
              <a:rPr lang="en-US" altLang="pl-PL" sz="2400" b="1" dirty="0">
                <a:solidFill>
                  <a:srgbClr val="000000"/>
                </a:solidFill>
                <a:latin typeface="Tahoma" panose="020B0604030504040204" pitchFamily="34" charset="0"/>
              </a:rPr>
              <a:t> foin) </a:t>
            </a:r>
            <a:r>
              <a:rPr lang="en-US" altLang="pl-PL" sz="2400" b="1" dirty="0" smtClean="0">
                <a:solidFill>
                  <a:srgbClr val="000000"/>
                </a:solidFill>
                <a:latin typeface="Tahoma" panose="020B0604030504040204" pitchFamily="34" charset="0"/>
              </a:rPr>
              <a:t>pour sa </a:t>
            </a:r>
            <a:r>
              <a:rPr lang="en-US" altLang="pl-PL" sz="2400" b="1" dirty="0">
                <a:solidFill>
                  <a:srgbClr val="000000"/>
                </a:solidFill>
                <a:latin typeface="Tahoma" panose="020B0604030504040204" pitchFamily="34" charset="0"/>
              </a:rPr>
              <a:t>transformation en </a:t>
            </a:r>
            <a:r>
              <a:rPr lang="en-US" altLang="pl-PL" sz="2400" b="1" dirty="0" smtClean="0">
                <a:solidFill>
                  <a:srgbClr val="000000"/>
                </a:solidFill>
                <a:latin typeface="Tahoma" panose="020B0604030504040204" pitchFamily="34" charset="0"/>
              </a:rPr>
              <a:t>produits laitiers d'</a:t>
            </a:r>
            <a:r>
              <a:rPr lang="en-US" altLang="pl-PL" sz="2400" b="1" dirty="0">
                <a:solidFill>
                  <a:srgbClr val="000000"/>
                </a:solidFill>
                <a:latin typeface="Tahoma" panose="020B0604030504040204" pitchFamily="34" charset="0"/>
              </a:rPr>
              <a:t>excellente </a:t>
            </a:r>
            <a:r>
              <a:rPr lang="pl-PL" altLang="pl-PL" sz="2400" b="1" dirty="0" err="1" smtClean="0">
                <a:solidFill>
                  <a:srgbClr val="000000"/>
                </a:solidFill>
                <a:latin typeface="Tahoma" panose="020B0604030504040204" pitchFamily="34" charset="0"/>
              </a:rPr>
              <a:t>qualité</a:t>
            </a:r>
            <a:r>
              <a:rPr lang="en-US" altLang="pl-PL" sz="2400" b="1" dirty="0" smtClean="0">
                <a:solidFill>
                  <a:srgbClr val="000000"/>
                </a:solidFill>
                <a:latin typeface="Tahoma" panose="020B0604030504040204" pitchFamily="34" charset="0"/>
              </a:rPr>
              <a:t> (par ex</a:t>
            </a:r>
            <a:r>
              <a:rPr lang="pl-PL" altLang="pl-PL" sz="2400" b="1" dirty="0" smtClean="0">
                <a:solidFill>
                  <a:srgbClr val="000000"/>
                </a:solidFill>
                <a:latin typeface="Tahoma" panose="020B0604030504040204" pitchFamily="34" charset="0"/>
              </a:rPr>
              <a:t>.</a:t>
            </a:r>
            <a:r>
              <a:rPr lang="en-US" altLang="pl-PL" sz="2400" b="1" dirty="0">
                <a:solidFill>
                  <a:srgbClr val="000000"/>
                </a:solidFill>
                <a:latin typeface="Tahoma" panose="020B0604030504040204" pitchFamily="34" charset="0"/>
              </a:rPr>
              <a:t> produits AOP</a:t>
            </a:r>
            <a:r>
              <a:rPr lang="en-US" altLang="pl-PL" sz="2400" b="1" dirty="0" smtClean="0">
                <a:solidFill>
                  <a:srgbClr val="000000"/>
                </a:solidFill>
                <a:latin typeface="Tahoma" panose="020B0604030504040204" pitchFamily="34" charset="0"/>
              </a:rPr>
              <a:t>)</a:t>
            </a:r>
            <a:r>
              <a:rPr lang="pl-PL" altLang="pl-PL" sz="2400" b="1" dirty="0" smtClean="0">
                <a:solidFill>
                  <a:srgbClr val="000000"/>
                </a:solidFill>
                <a:latin typeface="Tahoma" panose="020B0604030504040204" pitchFamily="34" charset="0"/>
              </a:rPr>
              <a:t>.</a:t>
            </a: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533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599" y="117604"/>
            <a:ext cx="6565273" cy="936104"/>
          </a:xfrm>
        </p:spPr>
        <p:txBody>
          <a:bodyPr/>
          <a:lstStyle/>
          <a:p>
            <a:pPr algn="l"/>
            <a:r>
              <a:rPr lang="pl-PL" sz="2600" b="1" dirty="0" err="1" smtClean="0">
                <a:solidFill>
                  <a:srgbClr val="006600"/>
                </a:solidFill>
                <a:latin typeface="Tahoma" pitchFamily="34" charset="0"/>
              </a:rPr>
              <a:t>L'herbe de pâturage est</a:t>
            </a:r>
            <a:r>
              <a:rPr lang="en-US" sz="2600" b="1" dirty="0" smtClean="0">
                <a:solidFill>
                  <a:srgbClr val="006600"/>
                </a:solidFill>
                <a:latin typeface="Tahoma" pitchFamily="34" charset="0"/>
              </a:rPr>
              <a:t> la </a:t>
            </a:r>
            <a:r>
              <a:rPr lang="en-US" sz="2600" b="1" dirty="0" err="1" smtClean="0">
                <a:solidFill>
                  <a:srgbClr val="006600"/>
                </a:solidFill>
                <a:latin typeface="Tahoma" pitchFamily="34" charset="0"/>
              </a:rPr>
              <a:t>meilleure</a:t>
            </a:r>
            <a:r>
              <a:rPr lang="en-US" sz="2600" b="1" dirty="0" smtClean="0">
                <a:solidFill>
                  <a:srgbClr val="006600"/>
                </a:solidFill>
                <a:latin typeface="Tahoma" pitchFamily="34" charset="0"/>
              </a:rPr>
              <a:t> </a:t>
            </a:r>
            <a:r>
              <a:rPr lang="en-US" sz="2600" b="1" dirty="0" err="1" smtClean="0">
                <a:solidFill>
                  <a:srgbClr val="006600"/>
                </a:solidFill>
                <a:latin typeface="Tahoma" pitchFamily="34" charset="0"/>
              </a:rPr>
              <a:t>nourriture</a:t>
            </a:r>
            <a:r>
              <a:rPr lang="fr-BE" sz="2600" dirty="0">
                <a:solidFill>
                  <a:srgbClr val="006600"/>
                </a:solidFill>
                <a:latin typeface="Tahoma" pitchFamily="34" charset="0"/>
              </a:rPr>
              <a:t> </a:t>
            </a:r>
            <a:r>
              <a:rPr lang="en-US" sz="2600" b="1" dirty="0" err="1" smtClean="0">
                <a:solidFill>
                  <a:srgbClr val="006600"/>
                </a:solidFill>
                <a:latin typeface="Tahoma" pitchFamily="34" charset="0"/>
              </a:rPr>
              <a:t>dans</a:t>
            </a:r>
            <a:r>
              <a:rPr lang="en-US" sz="2600" b="1" dirty="0" smtClean="0">
                <a:solidFill>
                  <a:srgbClr val="006600"/>
                </a:solidFill>
                <a:latin typeface="Tahoma" pitchFamily="34" charset="0"/>
              </a:rPr>
              <a:t> l'</a:t>
            </a:r>
            <a:r>
              <a:rPr lang="pl-PL" sz="2600" b="1" dirty="0" err="1" smtClean="0">
                <a:solidFill>
                  <a:srgbClr val="006600"/>
                </a:solidFill>
                <a:latin typeface="Tahoma" pitchFamily="34" charset="0"/>
              </a:rPr>
              <a:t>alimentation du</a:t>
            </a:r>
            <a:r>
              <a:rPr lang="en-US" sz="2600" b="1" dirty="0">
                <a:solidFill>
                  <a:srgbClr val="006600"/>
                </a:solidFill>
                <a:latin typeface="Tahoma" pitchFamily="34" charset="0"/>
              </a:rPr>
              <a:t> bétail </a:t>
            </a:r>
            <a:r>
              <a:rPr lang="pl-PL" sz="2600" b="1" dirty="0" smtClean="0">
                <a:solidFill>
                  <a:srgbClr val="006600"/>
                </a:solidFill>
                <a:latin typeface="Tahoma" pitchFamily="34" charset="0"/>
              </a:rPr>
              <a:t>en termes</a:t>
            </a:r>
            <a:r>
              <a:rPr lang="en-US" sz="2600" b="1" dirty="0">
                <a:solidFill>
                  <a:srgbClr val="006600"/>
                </a:solidFill>
                <a:latin typeface="Tahoma" pitchFamily="34" charset="0"/>
              </a:rPr>
              <a:t> </a:t>
            </a:r>
            <a:r>
              <a:rPr lang="en-US" sz="2600" b="1" dirty="0" smtClean="0">
                <a:solidFill>
                  <a:srgbClr val="006600"/>
                </a:solidFill>
                <a:latin typeface="Tahoma" pitchFamily="34" charset="0"/>
              </a:rPr>
              <a:t>d’</a:t>
            </a:r>
            <a:r>
              <a:rPr lang="fr-BE" sz="2600" dirty="0" smtClean="0">
                <a:solidFill>
                  <a:srgbClr val="006600"/>
                </a:solidFill>
                <a:latin typeface="Tahoma" pitchFamily="34" charset="0"/>
              </a:rPr>
              <a:t>ALC</a:t>
            </a:r>
            <a:endParaRPr lang="pl-PL" sz="2600" dirty="0">
              <a:solidFill>
                <a:srgbClr val="006600"/>
              </a:solidFill>
            </a:endParaRPr>
          </a:p>
        </p:txBody>
      </p:sp>
      <p:sp>
        <p:nvSpPr>
          <p:cNvPr id="4" name="Symbol zastępczy zawartości 3"/>
          <p:cNvSpPr>
            <a:spLocks noGrp="1"/>
          </p:cNvSpPr>
          <p:nvPr>
            <p:ph idx="1"/>
          </p:nvPr>
        </p:nvSpPr>
        <p:spPr>
          <a:xfrm>
            <a:off x="395536" y="1397000"/>
            <a:ext cx="8223974" cy="4624288"/>
          </a:xfrm>
        </p:spPr>
        <p:txBody>
          <a:bodyPr/>
          <a:lstStyle/>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la teneur en matière grasse brute </a:t>
            </a:r>
            <a:r>
              <a:rPr lang="en-US" altLang="pl-PL" sz="2000" dirty="0" err="1">
                <a:solidFill>
                  <a:srgbClr val="000000"/>
                </a:solidFill>
                <a:latin typeface="Tahoma" panose="020B0604030504040204" pitchFamily="34" charset="0"/>
              </a:rPr>
              <a:t>dans</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l’herbe</a:t>
            </a:r>
            <a:r>
              <a:rPr lang="en-US" altLang="pl-PL" sz="2000" dirty="0" smtClean="0">
                <a:solidFill>
                  <a:srgbClr val="000000"/>
                </a:solidFill>
                <a:latin typeface="Tahoma" panose="020B0604030504040204" pitchFamily="34" charset="0"/>
              </a:rPr>
              <a:t> </a:t>
            </a:r>
            <a:r>
              <a:rPr lang="pl-PL" altLang="pl-PL" sz="2000" dirty="0" smtClean="0">
                <a:solidFill>
                  <a:srgbClr val="000000"/>
                </a:solidFill>
                <a:latin typeface="Tahoma" panose="020B0604030504040204" pitchFamily="34" charset="0"/>
              </a:rPr>
              <a:t>est de</a:t>
            </a:r>
            <a:r>
              <a:rPr lang="en-US" altLang="pl-PL" sz="2000" dirty="0" smtClean="0">
                <a:solidFill>
                  <a:srgbClr val="000000"/>
                </a:solidFill>
                <a:latin typeface="Tahoma" panose="020B0604030504040204" pitchFamily="34" charset="0"/>
              </a:rPr>
              <a:t> 3 à 5 %</a:t>
            </a:r>
            <a:r>
              <a:rPr lang="pl-PL" altLang="pl-PL" sz="2000" dirty="0" smtClean="0">
                <a:solidFill>
                  <a:srgbClr val="000000"/>
                </a:solidFill>
                <a:latin typeface="Tahoma" panose="020B0604030504040204" pitchFamily="34" charset="0"/>
              </a:rPr>
              <a:t> de MS</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la graisse </a:t>
            </a:r>
            <a:r>
              <a:rPr lang="en-US" altLang="pl-PL" sz="2000" dirty="0" smtClean="0">
                <a:solidFill>
                  <a:srgbClr val="000000"/>
                </a:solidFill>
                <a:latin typeface="Tahoma" panose="020B0604030504040204" pitchFamily="34" charset="0"/>
              </a:rPr>
              <a:t>est </a:t>
            </a:r>
            <a:r>
              <a:rPr lang="en-US" altLang="pl-PL" sz="2000" dirty="0">
                <a:solidFill>
                  <a:srgbClr val="000000"/>
                </a:solidFill>
                <a:latin typeface="Tahoma" panose="020B0604030504040204" pitchFamily="34" charset="0"/>
              </a:rPr>
              <a:t>composée d'</a:t>
            </a:r>
            <a:r>
              <a:rPr lang="pl-PL" altLang="pl-PL" sz="2000" dirty="0" smtClean="0">
                <a:solidFill>
                  <a:srgbClr val="000000"/>
                </a:solidFill>
                <a:latin typeface="Tahoma" panose="020B0604030504040204" pitchFamily="34" charset="0"/>
              </a:rPr>
              <a:t>AGPI</a:t>
            </a:r>
            <a:r>
              <a:rPr lang="en-US" altLang="pl-PL" sz="2000" dirty="0" smtClean="0">
                <a:solidFill>
                  <a:srgbClr val="000000"/>
                </a:solidFill>
                <a:latin typeface="Tahoma" panose="020B0604030504040204" pitchFamily="34" charset="0"/>
              </a:rPr>
              <a:t> soumis </a:t>
            </a:r>
            <a:r>
              <a:rPr lang="en-US" altLang="pl-PL" sz="2000" dirty="0">
                <a:solidFill>
                  <a:srgbClr val="000000"/>
                </a:solidFill>
                <a:latin typeface="Tahoma" panose="020B0604030504040204" pitchFamily="34" charset="0"/>
              </a:rPr>
              <a:t>à</a:t>
            </a:r>
            <a:r>
              <a:rPr lang="pl-PL" altLang="pl-PL" sz="2000" dirty="0" err="1" smtClean="0">
                <a:solidFill>
                  <a:srgbClr val="000000"/>
                </a:solidFill>
                <a:latin typeface="Tahoma" panose="020B0604030504040204" pitchFamily="34" charset="0"/>
              </a:rPr>
              <a:t> une</a:t>
            </a:r>
            <a:r>
              <a:rPr lang="en-US" altLang="pl-PL" sz="2000" dirty="0">
                <a:solidFill>
                  <a:srgbClr val="000000"/>
                </a:solidFill>
                <a:latin typeface="Tahoma" panose="020B0604030504040204" pitchFamily="34" charset="0"/>
              </a:rPr>
              <a:t> isomérisation dans le rumen</a:t>
            </a:r>
            <a:r>
              <a:rPr lang="pl-PL" altLang="pl-PL" sz="2000" dirty="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cs typeface="Tahoma" panose="020B0604030504040204" pitchFamily="34" charset="0"/>
              </a:rPr>
              <a:t>acides</a:t>
            </a:r>
            <a:r>
              <a:rPr lang="pl-PL" altLang="pl-PL" sz="2000" dirty="0" err="1" smtClean="0">
                <a:solidFill>
                  <a:srgbClr val="000000"/>
                </a:solidFill>
                <a:latin typeface="Tahoma" panose="020B0604030504040204" pitchFamily="34" charset="0"/>
              </a:rPr>
              <a:t> linoléique</a:t>
            </a:r>
            <a:r>
              <a:rPr lang="pl-PL" altLang="pl-PL" sz="2000" dirty="0" smtClean="0">
                <a:solidFill>
                  <a:srgbClr val="000000"/>
                </a:solidFill>
                <a:latin typeface="Tahoma" panose="020B0604030504040204" pitchFamily="34" charset="0"/>
              </a:rPr>
              <a:t>, </a:t>
            </a:r>
            <a:r>
              <a:rPr lang="el-GR" altLang="pl-PL" sz="2000" dirty="0" smtClean="0">
                <a:solidFill>
                  <a:srgbClr val="000000"/>
                </a:solidFill>
                <a:latin typeface="Tahoma" panose="020B0604030504040204" pitchFamily="34" charset="0"/>
              </a:rPr>
              <a:t>linolénique</a:t>
            </a:r>
            <a:r>
              <a:rPr lang="pl-PL" altLang="pl-PL" sz="2000" dirty="0" smtClean="0">
                <a:solidFill>
                  <a:srgbClr val="000000"/>
                </a:solidFill>
                <a:latin typeface="Tahoma" panose="020B0604030504040204" pitchFamily="34" charset="0"/>
                <a:cs typeface="Tahoma" panose="020B0604030504040204" pitchFamily="34" charset="0"/>
              </a:rPr>
              <a:t>, oléique, </a:t>
            </a:r>
            <a:r>
              <a:rPr lang="el-GR" altLang="pl-PL" sz="2000" dirty="0" smtClean="0">
                <a:solidFill>
                  <a:srgbClr val="000000"/>
                </a:solidFill>
                <a:latin typeface="Tahoma" panose="020B0604030504040204" pitchFamily="34" charset="0"/>
              </a:rPr>
              <a:t>α-linolénique</a:t>
            </a:r>
            <a:r>
              <a:rPr lang="pl-PL" altLang="pl-PL" sz="2000" dirty="0" smtClean="0">
                <a:solidFill>
                  <a:srgbClr val="000000"/>
                </a:solidFill>
                <a:latin typeface="Tahoma" panose="020B0604030504040204" pitchFamily="34" charset="0"/>
                <a:cs typeface="Tahoma" panose="020B0604030504040204" pitchFamily="34" charset="0"/>
              </a:rPr>
              <a:t>) </a:t>
            </a:r>
            <a:r>
              <a:rPr lang="en-US" altLang="pl-PL" sz="2000" dirty="0">
                <a:solidFill>
                  <a:srgbClr val="000000"/>
                </a:solidFill>
                <a:latin typeface="Tahoma" panose="020B0604030504040204" pitchFamily="34" charset="0"/>
                <a:cs typeface="Tahoma" panose="020B0604030504040204" pitchFamily="34" charset="0"/>
              </a:rPr>
              <a:t>avec la participation de </a:t>
            </a:r>
            <a:r>
              <a:rPr lang="en-US" altLang="pl-PL" sz="2000" dirty="0" err="1" smtClean="0">
                <a:solidFill>
                  <a:srgbClr val="000000"/>
                </a:solidFill>
                <a:latin typeface="Tahoma" panose="020B0604030504040204" pitchFamily="34" charset="0"/>
                <a:cs typeface="Tahoma" panose="020B0604030504040204" pitchFamily="34" charset="0"/>
              </a:rPr>
              <a:t>bactéries</a:t>
            </a:r>
            <a:r>
              <a:rPr lang="en-US" altLang="pl-PL" sz="2000" dirty="0" smtClean="0">
                <a:solidFill>
                  <a:srgbClr val="000000"/>
                </a:solidFill>
                <a:latin typeface="Tahoma" panose="020B0604030504040204" pitchFamily="34" charset="0"/>
                <a:cs typeface="Tahoma" panose="020B0604030504040204" pitchFamily="34" charset="0"/>
              </a:rPr>
              <a:t>, </a:t>
            </a:r>
            <a:r>
              <a:rPr lang="pl-PL" altLang="pl-PL" sz="2000" dirty="0" err="1" smtClean="0">
                <a:solidFill>
                  <a:srgbClr val="000000"/>
                </a:solidFill>
                <a:latin typeface="Tahoma" panose="020B0604030504040204" pitchFamily="34" charset="0"/>
                <a:cs typeface="Tahoma" panose="020B0604030504040204" pitchFamily="34" charset="0"/>
              </a:rPr>
              <a:t>par exemple</a:t>
            </a:r>
            <a:r>
              <a:rPr lang="pl-PL" altLang="pl-PL" sz="2000" i="1" dirty="0" err="1">
                <a:solidFill>
                  <a:srgbClr val="000000"/>
                </a:solidFill>
                <a:latin typeface="Tahoma" panose="020B0604030504040204" pitchFamily="34" charset="0"/>
                <a:cs typeface="Tahoma" panose="020B0604030504040204" pitchFamily="34" charset="0"/>
              </a:rPr>
              <a:t> Butyrivibrio fibrisolvens</a:t>
            </a:r>
            <a:r>
              <a:rPr lang="pl-PL" altLang="pl-PL" sz="2000" dirty="0" smtClean="0">
                <a:solidFill>
                  <a:srgbClr val="000000"/>
                </a:solidFill>
                <a:latin typeface="Tahoma" panose="020B0604030504040204" pitchFamily="34" charset="0"/>
                <a:cs typeface="Tahoma" panose="020B0604030504040204" pitchFamily="34" charset="0"/>
              </a:rPr>
              <a:t>.</a:t>
            </a:r>
            <a:endParaRPr lang="pl-PL" altLang="pl-PL" sz="2000" i="1" dirty="0">
              <a:solidFill>
                <a:srgbClr val="000000"/>
              </a:solidFill>
              <a:latin typeface="Times New Roman" panose="02020603050405020304" pitchFamily="18" charset="0"/>
            </a:endParaRPr>
          </a:p>
          <a:p>
            <a:pPr>
              <a:lnSpc>
                <a:spcPct val="93000"/>
              </a:lnSpc>
              <a:spcBef>
                <a:spcPct val="40000"/>
              </a:spcBef>
              <a:buClr>
                <a:srgbClr val="000000"/>
              </a:buClr>
              <a:buSzPct val="100000"/>
            </a:pPr>
            <a:r>
              <a:rPr lang="en-US" altLang="pl-PL" sz="2000" dirty="0">
                <a:solidFill>
                  <a:srgbClr val="000000"/>
                </a:solidFill>
                <a:latin typeface="Tahoma" panose="020B0604030504040204" pitchFamily="34" charset="0"/>
              </a:rPr>
              <a:t>la meilleure composition d'</a:t>
            </a:r>
            <a:r>
              <a:rPr lang="pl-PL" altLang="pl-PL" sz="2000" dirty="0" smtClean="0">
                <a:solidFill>
                  <a:srgbClr val="000000"/>
                </a:solidFill>
                <a:latin typeface="Tahoma" panose="020B0604030504040204" pitchFamily="34" charset="0"/>
              </a:rPr>
              <a:t>AGPI</a:t>
            </a:r>
            <a:r>
              <a:rPr lang="en-US" altLang="pl-PL" sz="2000" dirty="0">
                <a:solidFill>
                  <a:srgbClr val="000000"/>
                </a:solidFill>
                <a:latin typeface="Tahoma" panose="020B0604030504040204" pitchFamily="34" charset="0"/>
              </a:rPr>
              <a:t> se produit en été</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dirty="0" err="1">
                <a:solidFill>
                  <a:srgbClr val="000000"/>
                </a:solidFill>
                <a:latin typeface="Tahoma" panose="020B0604030504040204" pitchFamily="34" charset="0"/>
              </a:rPr>
              <a:t>dans</a:t>
            </a:r>
            <a:r>
              <a:rPr lang="en-US" altLang="pl-PL" sz="2000" dirty="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l‘herbe</a:t>
            </a:r>
            <a:r>
              <a:rPr lang="en-US" altLang="pl-PL" sz="2000" dirty="0" smtClean="0">
                <a:solidFill>
                  <a:srgbClr val="000000"/>
                </a:solidFill>
                <a:latin typeface="Tahoma" panose="020B0604030504040204" pitchFamily="34" charset="0"/>
              </a:rPr>
              <a:t> fraiche, </a:t>
            </a:r>
            <a:r>
              <a:rPr lang="en-US" altLang="pl-PL" sz="2000" dirty="0" err="1">
                <a:solidFill>
                  <a:srgbClr val="000000"/>
                </a:solidFill>
                <a:latin typeface="Tahoma" panose="020B0604030504040204" pitchFamily="34" charset="0"/>
              </a:rPr>
              <a:t>l'activité</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des Δ9-insaturé augmente, </a:t>
            </a:r>
            <a:r>
              <a:rPr lang="en-US" altLang="pl-PL" sz="2000" dirty="0">
                <a:solidFill>
                  <a:srgbClr val="000000"/>
                </a:solidFill>
                <a:latin typeface="Tahoma" panose="020B0604030504040204" pitchFamily="34" charset="0"/>
              </a:rPr>
              <a:t>ce qui, à partir de l'acide </a:t>
            </a:r>
            <a:r>
              <a:rPr lang="en-US" altLang="pl-PL" sz="2000" dirty="0" err="1">
                <a:solidFill>
                  <a:srgbClr val="000000"/>
                </a:solidFill>
                <a:latin typeface="Tahoma" panose="020B0604030504040204" pitchFamily="34" charset="0"/>
              </a:rPr>
              <a:t>vaccénique</a:t>
            </a:r>
            <a:r>
              <a:rPr lang="en-US" altLang="pl-PL" sz="2000" dirty="0">
                <a:solidFill>
                  <a:srgbClr val="000000"/>
                </a:solidFill>
                <a:latin typeface="Tahoma" panose="020B0604030504040204" pitchFamily="34" charset="0"/>
              </a:rPr>
              <a:t>, intensifie la </a:t>
            </a:r>
            <a:r>
              <a:rPr lang="en-US" altLang="pl-PL" sz="2000" dirty="0" err="1">
                <a:solidFill>
                  <a:srgbClr val="000000"/>
                </a:solidFill>
                <a:latin typeface="Tahoma" panose="020B0604030504040204" pitchFamily="34" charset="0"/>
              </a:rPr>
              <a:t>synthèse</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des ALC </a:t>
            </a:r>
            <a:r>
              <a:rPr lang="en-US" altLang="pl-PL" sz="2000" dirty="0">
                <a:solidFill>
                  <a:srgbClr val="000000"/>
                </a:solidFill>
                <a:latin typeface="Tahoma" panose="020B0604030504040204" pitchFamily="34" charset="0"/>
              </a:rPr>
              <a:t>dans la glande mammaire.</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en-US" altLang="pl-PL" sz="2000" b="1" dirty="0" err="1" smtClean="0">
                <a:solidFill>
                  <a:srgbClr val="000000"/>
                </a:solidFill>
                <a:latin typeface="Tahoma" panose="020B0604030504040204" pitchFamily="34" charset="0"/>
              </a:rPr>
              <a:t>Une</a:t>
            </a:r>
            <a:r>
              <a:rPr lang="en-US" altLang="pl-PL" sz="2000" b="1" dirty="0" smtClean="0">
                <a:solidFill>
                  <a:srgbClr val="000000"/>
                </a:solidFill>
                <a:latin typeface="Tahoma" panose="020B0604030504040204" pitchFamily="34" charset="0"/>
              </a:rPr>
              <a:t> alternative au </a:t>
            </a:r>
            <a:r>
              <a:rPr lang="en-US" altLang="pl-PL" sz="2000" b="1" dirty="0">
                <a:solidFill>
                  <a:srgbClr val="000000"/>
                </a:solidFill>
                <a:latin typeface="Tahoma" panose="020B0604030504040204" pitchFamily="34" charset="0"/>
              </a:rPr>
              <a:t>pâturage est </a:t>
            </a:r>
            <a:r>
              <a:rPr lang="en-US" altLang="pl-PL" sz="2000" b="1" dirty="0" err="1">
                <a:solidFill>
                  <a:srgbClr val="000000"/>
                </a:solidFill>
                <a:latin typeface="Tahoma" panose="020B0604030504040204" pitchFamily="34" charset="0"/>
              </a:rPr>
              <a:t>l'inclusion</a:t>
            </a:r>
            <a:r>
              <a:rPr lang="en-US" altLang="pl-PL" sz="2000" b="1" dirty="0">
                <a:solidFill>
                  <a:srgbClr val="000000"/>
                </a:solidFill>
                <a:latin typeface="Tahoma" panose="020B0604030504040204" pitchFamily="34" charset="0"/>
              </a:rPr>
              <a:t> </a:t>
            </a:r>
            <a:r>
              <a:rPr lang="en-US" altLang="pl-PL" sz="2000" b="1" dirty="0" smtClean="0">
                <a:solidFill>
                  <a:srgbClr val="000000"/>
                </a:solidFill>
                <a:latin typeface="Tahoma" panose="020B0604030504040204" pitchFamily="34" charset="0"/>
              </a:rPr>
              <a:t>d</a:t>
            </a:r>
            <a:r>
              <a:rPr lang="pl-PL" altLang="pl-PL" sz="2000" b="1" dirty="0" smtClean="0">
                <a:solidFill>
                  <a:srgbClr val="000000"/>
                </a:solidFill>
                <a:latin typeface="Tahoma" panose="020B0604030504040204" pitchFamily="34" charset="0"/>
              </a:rPr>
              <a:t>'herbe</a:t>
            </a:r>
            <a:r>
              <a:rPr lang="fr-BE" altLang="pl-PL" sz="2000" b="1" dirty="0" smtClean="0">
                <a:solidFill>
                  <a:srgbClr val="000000"/>
                </a:solidFill>
                <a:latin typeface="Tahoma" panose="020B0604030504040204" pitchFamily="34" charset="0"/>
              </a:rPr>
              <a:t> fraiche</a:t>
            </a:r>
            <a:r>
              <a:rPr lang="pl-PL" altLang="pl-PL" sz="2000" b="1" dirty="0" smtClean="0">
                <a:solidFill>
                  <a:srgbClr val="000000"/>
                </a:solidFill>
                <a:latin typeface="Tahoma" panose="020B0604030504040204" pitchFamily="34" charset="0"/>
              </a:rPr>
              <a:t> fauchée</a:t>
            </a:r>
            <a:r>
              <a:rPr lang="en-US" altLang="pl-PL" sz="2000" b="1" dirty="0">
                <a:solidFill>
                  <a:srgbClr val="000000"/>
                </a:solidFill>
                <a:latin typeface="Tahoma" panose="020B0604030504040204" pitchFamily="34" charset="0"/>
              </a:rPr>
              <a:t> </a:t>
            </a:r>
            <a:r>
              <a:rPr lang="en-US" altLang="pl-PL" sz="2000" b="1" dirty="0" err="1">
                <a:solidFill>
                  <a:srgbClr val="000000"/>
                </a:solidFill>
                <a:latin typeface="Tahoma" panose="020B0604030504040204" pitchFamily="34" charset="0"/>
              </a:rPr>
              <a:t>dans</a:t>
            </a:r>
            <a:r>
              <a:rPr lang="en-US" altLang="pl-PL" sz="2000" b="1" dirty="0">
                <a:solidFill>
                  <a:srgbClr val="000000"/>
                </a:solidFill>
                <a:latin typeface="Tahoma" panose="020B0604030504040204" pitchFamily="34" charset="0"/>
              </a:rPr>
              <a:t> </a:t>
            </a:r>
            <a:r>
              <a:rPr lang="fr-BE" altLang="pl-PL" sz="2000" b="1" dirty="0" smtClean="0">
                <a:solidFill>
                  <a:srgbClr val="000000"/>
                </a:solidFill>
                <a:latin typeface="Tahoma" panose="020B0604030504040204" pitchFamily="34" charset="0"/>
              </a:rPr>
              <a:t>la RTM</a:t>
            </a:r>
            <a:endParaRPr lang="pl-PL" altLang="pl-PL" sz="2000" b="1" dirty="0">
              <a:solidFill>
                <a:srgbClr val="000000"/>
              </a:solidFill>
              <a:latin typeface="Tahoma" panose="020B0604030504040204" pitchFamily="34" charset="0"/>
            </a:endParaRPr>
          </a:p>
          <a:p>
            <a:pPr>
              <a:lnSpc>
                <a:spcPct val="93000"/>
              </a:lnSpc>
              <a:spcBef>
                <a:spcPts val="1800"/>
              </a:spcBef>
              <a:spcAft>
                <a:spcPts val="600"/>
              </a:spcAft>
              <a:buClr>
                <a:srgbClr val="000000"/>
              </a:buClr>
              <a:buSzPct val="100000"/>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314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71600" y="116632"/>
            <a:ext cx="6454436" cy="936104"/>
          </a:xfrm>
        </p:spPr>
        <p:txBody>
          <a:bodyPr/>
          <a:lstStyle/>
          <a:p>
            <a:pPr algn="l"/>
            <a:r>
              <a:rPr lang="en-US" sz="2600" b="1" dirty="0">
                <a:solidFill>
                  <a:srgbClr val="006600"/>
                </a:solidFill>
                <a:latin typeface="Tahoma" pitchFamily="34" charset="0"/>
              </a:rPr>
              <a:t>Lait de </a:t>
            </a:r>
            <a:r>
              <a:rPr lang="pl-PL" sz="2600" b="1" dirty="0" smtClean="0">
                <a:solidFill>
                  <a:srgbClr val="006600"/>
                </a:solidFill>
                <a:latin typeface="Tahoma" pitchFamily="34" charset="0"/>
              </a:rPr>
              <a:t>haute qualité</a:t>
            </a:r>
            <a:r>
              <a:rPr lang="en-US" sz="2600" b="1" dirty="0">
                <a:solidFill>
                  <a:srgbClr val="006600"/>
                </a:solidFill>
                <a:latin typeface="Tahoma" pitchFamily="34" charset="0"/>
              </a:rPr>
              <a:t> provenant de </a:t>
            </a:r>
            <a:r>
              <a:rPr lang="en-US" sz="2600" b="1" dirty="0" err="1">
                <a:solidFill>
                  <a:srgbClr val="006600"/>
                </a:solidFill>
                <a:latin typeface="Tahoma" pitchFamily="34" charset="0"/>
              </a:rPr>
              <a:t>vaches</a:t>
            </a:r>
            <a:r>
              <a:rPr lang="en-US" sz="2600" b="1" dirty="0">
                <a:solidFill>
                  <a:srgbClr val="006600"/>
                </a:solidFill>
                <a:latin typeface="Tahoma" pitchFamily="34" charset="0"/>
              </a:rPr>
              <a:t> </a:t>
            </a:r>
            <a:r>
              <a:rPr lang="en-US" sz="2600" b="1" dirty="0" err="1" smtClean="0">
                <a:solidFill>
                  <a:srgbClr val="006600"/>
                </a:solidFill>
                <a:latin typeface="Tahoma" pitchFamily="34" charset="0"/>
              </a:rPr>
              <a:t>nourries</a:t>
            </a:r>
            <a:r>
              <a:rPr lang="en-US" sz="2600" b="1" dirty="0" smtClean="0">
                <a:solidFill>
                  <a:srgbClr val="006600"/>
                </a:solidFill>
                <a:latin typeface="Tahoma" pitchFamily="34" charset="0"/>
              </a:rPr>
              <a:t> </a:t>
            </a:r>
            <a:r>
              <a:rPr lang="en-US" sz="2600" b="1" dirty="0" err="1" smtClean="0">
                <a:solidFill>
                  <a:srgbClr val="006600"/>
                </a:solidFill>
                <a:latin typeface="Tahoma" pitchFamily="34" charset="0"/>
              </a:rPr>
              <a:t>en</a:t>
            </a:r>
            <a:r>
              <a:rPr lang="en-US" sz="2600" b="1" dirty="0" smtClean="0">
                <a:solidFill>
                  <a:srgbClr val="006600"/>
                </a:solidFill>
                <a:latin typeface="Tahoma" pitchFamily="34" charset="0"/>
              </a:rPr>
              <a:t> prairies</a:t>
            </a:r>
            <a:endParaRPr lang="en-US" sz="2600" b="1" dirty="0">
              <a:solidFill>
                <a:srgbClr val="006600"/>
              </a:solidFill>
              <a:latin typeface="Tahoma" pitchFamily="34" charset="0"/>
            </a:endParaRPr>
          </a:p>
        </p:txBody>
      </p:sp>
      <p:sp>
        <p:nvSpPr>
          <p:cNvPr id="4" name="Symbol zastępczy zawartości 3"/>
          <p:cNvSpPr>
            <a:spLocks noGrp="1"/>
          </p:cNvSpPr>
          <p:nvPr>
            <p:ph idx="1"/>
          </p:nvPr>
        </p:nvSpPr>
        <p:spPr>
          <a:xfrm>
            <a:off x="395536" y="1268761"/>
            <a:ext cx="8223974" cy="3960440"/>
          </a:xfrm>
        </p:spPr>
        <p:txBody>
          <a:bodyPr/>
          <a:lstStyle/>
          <a:p>
            <a:pPr marL="0" indent="0">
              <a:lnSpc>
                <a:spcPct val="93000"/>
              </a:lnSpc>
              <a:spcBef>
                <a:spcPct val="40000"/>
              </a:spcBef>
              <a:buClr>
                <a:srgbClr val="000000"/>
              </a:buClr>
              <a:buSzPct val="100000"/>
              <a:buNone/>
            </a:pPr>
            <a:r>
              <a:rPr lang="en-US" altLang="pl-PL" sz="2000" dirty="0">
                <a:solidFill>
                  <a:srgbClr val="000000"/>
                </a:solidFill>
                <a:latin typeface="Tahoma" panose="020B0604030504040204" pitchFamily="34" charset="0"/>
              </a:rPr>
              <a:t>Caractéristiques du lait provenant </a:t>
            </a:r>
            <a:r>
              <a:rPr lang="en-US" altLang="pl-PL" sz="2000" dirty="0" err="1">
                <a:solidFill>
                  <a:srgbClr val="000000"/>
                </a:solidFill>
                <a:latin typeface="Tahoma" panose="020B0604030504040204" pitchFamily="34" charset="0"/>
              </a:rPr>
              <a:t>d'animaux</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au </a:t>
            </a:r>
            <a:r>
              <a:rPr lang="en-US" altLang="pl-PL" sz="2000" dirty="0">
                <a:solidFill>
                  <a:srgbClr val="000000"/>
                </a:solidFill>
                <a:latin typeface="Tahoma" panose="020B0604030504040204" pitchFamily="34" charset="0"/>
              </a:rPr>
              <a:t>pâturage ou </a:t>
            </a:r>
            <a:r>
              <a:rPr lang="en-US" altLang="pl-PL" sz="2000" dirty="0" err="1">
                <a:solidFill>
                  <a:srgbClr val="000000"/>
                </a:solidFill>
                <a:latin typeface="Tahoma" panose="020B0604030504040204" pitchFamily="34" charset="0"/>
              </a:rPr>
              <a:t>nourris</a:t>
            </a:r>
            <a:r>
              <a:rPr lang="en-US" altLang="pl-PL" sz="2000" dirty="0">
                <a:solidFill>
                  <a:srgbClr val="000000"/>
                </a:solidFill>
                <a:latin typeface="Tahoma" panose="020B0604030504040204" pitchFamily="34" charset="0"/>
              </a:rPr>
              <a:t> </a:t>
            </a:r>
            <a:r>
              <a:rPr lang="en-US" altLang="pl-PL" sz="2000" dirty="0" smtClean="0">
                <a:solidFill>
                  <a:srgbClr val="000000"/>
                </a:solidFill>
                <a:latin typeface="Tahoma" panose="020B0604030504040204" pitchFamily="34" charset="0"/>
              </a:rPr>
              <a:t>à </a:t>
            </a:r>
            <a:r>
              <a:rPr lang="en-US" altLang="pl-PL" sz="2000" dirty="0" err="1" smtClean="0">
                <a:solidFill>
                  <a:srgbClr val="000000"/>
                </a:solidFill>
                <a:latin typeface="Tahoma" panose="020B0604030504040204" pitchFamily="34" charset="0"/>
              </a:rPr>
              <a:t>l’herbe</a:t>
            </a:r>
            <a:r>
              <a:rPr lang="en-US" altLang="pl-PL" sz="2000" dirty="0" smtClean="0">
                <a:solidFill>
                  <a:srgbClr val="000000"/>
                </a:solidFill>
                <a:latin typeface="Tahoma" panose="020B0604030504040204" pitchFamily="34" charset="0"/>
              </a:rPr>
              <a:t> fraiche </a:t>
            </a:r>
            <a:r>
              <a:rPr lang="en-US" altLang="pl-PL" sz="2000" dirty="0" err="1" smtClean="0">
                <a:solidFill>
                  <a:srgbClr val="000000"/>
                </a:solidFill>
                <a:latin typeface="Tahoma" panose="020B0604030504040204" pitchFamily="34" charset="0"/>
              </a:rPr>
              <a:t>dans</a:t>
            </a:r>
            <a:r>
              <a:rPr lang="en-US" altLang="pl-PL" sz="2000" dirty="0" smtClean="0">
                <a:solidFill>
                  <a:srgbClr val="000000"/>
                </a:solidFill>
                <a:latin typeface="Tahoma" panose="020B0604030504040204" pitchFamily="34" charset="0"/>
              </a:rPr>
              <a:t> </a:t>
            </a:r>
            <a:r>
              <a:rPr lang="en-US" altLang="pl-PL" sz="2000" dirty="0">
                <a:solidFill>
                  <a:srgbClr val="000000"/>
                </a:solidFill>
                <a:latin typeface="Tahoma" panose="020B0604030504040204" pitchFamily="34" charset="0"/>
              </a:rPr>
              <a:t>les </a:t>
            </a:r>
            <a:r>
              <a:rPr lang="pl-PL" altLang="pl-PL" sz="2000" dirty="0" smtClean="0">
                <a:solidFill>
                  <a:srgbClr val="000000"/>
                </a:solidFill>
                <a:latin typeface="Tahoma" panose="020B0604030504040204" pitchFamily="34" charset="0"/>
              </a:rPr>
              <a:t>étables</a:t>
            </a:r>
            <a:r>
              <a:rPr lang="en-US" altLang="pl-PL" sz="2000" dirty="0">
                <a:solidFill>
                  <a:srgbClr val="000000"/>
                </a:solidFill>
                <a:latin typeface="Tahoma" panose="020B0604030504040204" pitchFamily="34" charset="0"/>
              </a:rPr>
              <a:t> :</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err="1">
                <a:solidFill>
                  <a:srgbClr val="000000"/>
                </a:solidFill>
                <a:latin typeface="Tahoma" panose="020B0604030504040204" pitchFamily="34" charset="0"/>
              </a:rPr>
              <a:t>teneur</a:t>
            </a:r>
            <a:r>
              <a:rPr lang="pl-PL" altLang="pl-PL" sz="2000" dirty="0" err="1" smtClean="0">
                <a:solidFill>
                  <a:srgbClr val="000000"/>
                </a:solidFill>
                <a:latin typeface="Tahoma" panose="020B0604030504040204" pitchFamily="34" charset="0"/>
              </a:rPr>
              <a:t> accrue</a:t>
            </a:r>
            <a:r>
              <a:rPr lang="pl-PL" altLang="pl-PL" sz="2000" dirty="0">
                <a:solidFill>
                  <a:srgbClr val="000000"/>
                </a:solidFill>
                <a:latin typeface="Tahoma" panose="020B0604030504040204" pitchFamily="34" charset="0"/>
              </a:rPr>
              <a:t> en </a:t>
            </a:r>
            <a:r>
              <a:rPr lang="pl-PL" altLang="pl-PL" sz="2000" dirty="0" err="1">
                <a:solidFill>
                  <a:srgbClr val="000000"/>
                </a:solidFill>
                <a:latin typeface="Tahoma" panose="020B0604030504040204" pitchFamily="34" charset="0"/>
              </a:rPr>
              <a:t>acides gras essentiels</a:t>
            </a:r>
            <a:r>
              <a:rPr lang="pl-PL" altLang="pl-PL" sz="2000" dirty="0">
                <a:solidFill>
                  <a:srgbClr val="000000"/>
                </a:solidFill>
                <a:latin typeface="Tahoma" panose="020B0604030504040204" pitchFamily="34" charset="0"/>
              </a:rPr>
              <a:t> (AGMI et AGPI) oméga-3</a:t>
            </a:r>
            <a:r>
              <a:rPr lang="el-GR" altLang="pl-PL" sz="2000" dirty="0">
                <a:solidFill>
                  <a:srgbClr val="000000"/>
                </a:solidFill>
                <a:latin typeface="Tahoma" panose="020B0604030504040204" pitchFamily="34" charset="0"/>
              </a:rPr>
              <a:t> (α-linolénique</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oméga-6 (linoléique</a:t>
            </a:r>
            <a:r>
              <a:rPr lang="pl-PL" altLang="pl-PL" sz="2000" dirty="0" smtClean="0">
                <a:solidFill>
                  <a:srgbClr val="000000"/>
                </a:solidFill>
                <a:latin typeface="Tahoma" panose="020B0604030504040204" pitchFamily="34" charset="0"/>
              </a:rPr>
              <a:t>), </a:t>
            </a:r>
            <a:r>
              <a:rPr lang="fr-BE" altLang="pl-PL" sz="2000" dirty="0" smtClean="0">
                <a:solidFill>
                  <a:srgbClr val="000000"/>
                </a:solidFill>
                <a:latin typeface="Tahoma" panose="020B0604030504040204" pitchFamily="34" charset="0"/>
              </a:rPr>
              <a:t>ALC</a:t>
            </a:r>
            <a:r>
              <a:rPr lang="pl-PL" altLang="pl-PL" sz="2000" dirty="0" smtClean="0">
                <a:solidFill>
                  <a:srgbClr val="000000"/>
                </a:solidFill>
                <a:latin typeface="Tahoma" panose="020B0604030504040204" pitchFamily="34" charset="0"/>
              </a:rPr>
              <a:t> </a:t>
            </a:r>
            <a:r>
              <a:rPr lang="pl-PL" altLang="pl-PL" sz="2000" dirty="0">
                <a:solidFill>
                  <a:srgbClr val="000000"/>
                </a:solidFill>
                <a:latin typeface="Tahoma" panose="020B0604030504040204" pitchFamily="34" charset="0"/>
              </a:rPr>
              <a:t>Iso</a:t>
            </a:r>
            <a:r>
              <a:rPr lang="pl-PL" altLang="pl-PL" sz="2000" dirty="0" smtClean="0">
                <a:solidFill>
                  <a:srgbClr val="000000"/>
                </a:solidFill>
                <a:latin typeface="Tahoma" panose="020B0604030504040204" pitchFamily="34" charset="0"/>
              </a:rPr>
              <a:t/>
            </a:r>
            <a:br>
              <a:rPr lang="pl-PL" altLang="pl-PL" sz="2000" dirty="0" smtClean="0">
                <a:solidFill>
                  <a:srgbClr val="000000"/>
                </a:solidFill>
                <a:latin typeface="Tahoma" panose="020B0604030504040204" pitchFamily="34" charset="0"/>
              </a:rPr>
            </a:br>
            <a:r>
              <a:rPr lang="pl-PL" altLang="pl-PL" sz="2000" dirty="0" smtClean="0">
                <a:solidFill>
                  <a:srgbClr val="000000"/>
                </a:solidFill>
                <a:latin typeface="Tahoma" panose="020B0604030504040204" pitchFamily="34" charset="0"/>
              </a:rPr>
              <a:t>cis-9 trans-11</a:t>
            </a:r>
            <a:endParaRPr lang="pl-PL" altLang="pl-PL" sz="2000" dirty="0">
              <a:solidFill>
                <a:srgbClr val="000000"/>
              </a:solidFill>
              <a:latin typeface="Tahoma" panose="020B0604030504040204" pitchFamily="34" charset="0"/>
            </a:endParaRPr>
          </a:p>
          <a:p>
            <a:pPr>
              <a:lnSpc>
                <a:spcPct val="93000"/>
              </a:lnSpc>
              <a:spcBef>
                <a:spcPct val="40000"/>
              </a:spcBef>
              <a:buClr>
                <a:srgbClr val="000000"/>
              </a:buClr>
              <a:buSzPct val="100000"/>
            </a:pPr>
            <a:r>
              <a:rPr lang="pl-PL" altLang="pl-PL" sz="2000" dirty="0" err="1">
                <a:solidFill>
                  <a:srgbClr val="000000"/>
                </a:solidFill>
                <a:latin typeface="Tahoma" panose="020B0604030504040204" pitchFamily="34" charset="0"/>
              </a:rPr>
              <a:t>teneur plus élevée</a:t>
            </a:r>
            <a:r>
              <a:rPr lang="pl-PL" altLang="pl-PL" sz="2000" dirty="0">
                <a:solidFill>
                  <a:srgbClr val="000000"/>
                </a:solidFill>
                <a:latin typeface="Tahoma" panose="020B0604030504040204" pitchFamily="34" charset="0"/>
              </a:rPr>
              <a:t> en </a:t>
            </a:r>
            <a:r>
              <a:rPr lang="pl-PL" altLang="pl-PL" sz="2000" dirty="0" err="1">
                <a:solidFill>
                  <a:srgbClr val="000000"/>
                </a:solidFill>
                <a:latin typeface="Tahoma" panose="020B0604030504040204" pitchFamily="34" charset="0"/>
              </a:rPr>
              <a:t>antioxydants</a:t>
            </a:r>
            <a:r>
              <a:rPr lang="pl-PL" altLang="pl-PL" sz="2000" dirty="0">
                <a:solidFill>
                  <a:srgbClr val="000000"/>
                </a:solidFill>
                <a:latin typeface="Tahoma" panose="020B0604030504040204" pitchFamily="34" charset="0"/>
              </a:rPr>
              <a:t> - </a:t>
            </a:r>
            <a:r>
              <a:rPr lang="pl-PL" altLang="pl-PL" sz="2000" dirty="0" err="1" smtClean="0">
                <a:solidFill>
                  <a:srgbClr val="000000"/>
                </a:solidFill>
                <a:latin typeface="Tahoma" panose="020B0604030504040204" pitchFamily="34" charset="0"/>
              </a:rPr>
              <a:t>caroténoïdes</a:t>
            </a:r>
            <a:r>
              <a:rPr lang="pl-PL" altLang="pl-PL" sz="2000" dirty="0" smtClean="0">
                <a:solidFill>
                  <a:srgbClr val="000000"/>
                </a:solidFill>
                <a:latin typeface="Tahoma" panose="020B0604030504040204" pitchFamily="34" charset="0"/>
              </a:rPr>
              <a:t>, </a:t>
            </a:r>
            <a:r>
              <a:rPr lang="pl-PL" altLang="pl-PL" sz="2000" dirty="0" err="1" smtClean="0">
                <a:solidFill>
                  <a:srgbClr val="000000"/>
                </a:solidFill>
                <a:latin typeface="Tahoma" panose="020B0604030504040204" pitchFamily="34" charset="0"/>
              </a:rPr>
              <a:t>flavonoïdes</a:t>
            </a:r>
            <a:r>
              <a:rPr lang="pl-PL" altLang="pl-PL" sz="2000" dirty="0" smtClean="0">
                <a:solidFill>
                  <a:srgbClr val="000000"/>
                </a:solidFill>
                <a:latin typeface="Tahoma" panose="020B0604030504040204" pitchFamily="34" charset="0"/>
              </a:rPr>
              <a:t>, </a:t>
            </a:r>
            <a:r>
              <a:rPr lang="pl-PL" altLang="pl-PL" sz="2000" dirty="0" err="1">
                <a:solidFill>
                  <a:srgbClr val="000000"/>
                </a:solidFill>
                <a:latin typeface="Tahoma" panose="020B0604030504040204" pitchFamily="34" charset="0"/>
              </a:rPr>
              <a:t>tocophérols</a:t>
            </a:r>
            <a:r>
              <a:rPr lang="el-GR" altLang="pl-PL" sz="2000" dirty="0">
                <a:solidFill>
                  <a:srgbClr val="000000"/>
                </a:solidFill>
                <a:latin typeface="Tahoma" panose="020B0604030504040204" pitchFamily="34" charset="0"/>
              </a:rPr>
              <a:t> (β-carotène</a:t>
            </a:r>
            <a:r>
              <a:rPr lang="pl-PL" altLang="pl-PL" sz="2000" dirty="0" smtClean="0">
                <a:solidFill>
                  <a:srgbClr val="000000"/>
                </a:solidFill>
                <a:latin typeface="Tahoma" panose="020B0604030504040204" pitchFamily="34" charset="0"/>
              </a:rPr>
              <a:t>, lutéine, </a:t>
            </a:r>
            <a:r>
              <a:rPr lang="pl-PL" altLang="pl-PL" sz="2000" dirty="0">
                <a:solidFill>
                  <a:srgbClr val="000000"/>
                </a:solidFill>
                <a:latin typeface="Tahoma" panose="020B0604030504040204" pitchFamily="34" charset="0"/>
              </a:rPr>
              <a:t>forme </a:t>
            </a:r>
            <a:r>
              <a:rPr lang="pl-PL" altLang="pl-PL" sz="2000" dirty="0" err="1">
                <a:solidFill>
                  <a:srgbClr val="000000"/>
                </a:solidFill>
                <a:latin typeface="Tahoma" panose="020B0604030504040204" pitchFamily="34" charset="0"/>
              </a:rPr>
              <a:t>active</a:t>
            </a:r>
            <a:r>
              <a:rPr lang="pl-PL" altLang="pl-PL" sz="2000" dirty="0">
                <a:solidFill>
                  <a:srgbClr val="000000"/>
                </a:solidFill>
                <a:latin typeface="Tahoma" panose="020B0604030504040204" pitchFamily="34" charset="0"/>
              </a:rPr>
              <a:t> de la </a:t>
            </a:r>
            <a:r>
              <a:rPr lang="pl-PL" altLang="pl-PL" sz="2000" dirty="0" err="1">
                <a:solidFill>
                  <a:srgbClr val="000000"/>
                </a:solidFill>
                <a:latin typeface="Tahoma" panose="020B0604030504040204" pitchFamily="34" charset="0"/>
              </a:rPr>
              <a:t>vitamine</a:t>
            </a:r>
            <a:r>
              <a:rPr lang="pl-PL" altLang="pl-PL" sz="2000" dirty="0" smtClean="0">
                <a:solidFill>
                  <a:srgbClr val="000000"/>
                </a:solidFill>
                <a:latin typeface="Tahoma" panose="020B0604030504040204" pitchFamily="34" charset="0"/>
              </a:rPr>
              <a:t> E </a:t>
            </a:r>
            <a:br>
              <a:rPr lang="pl-PL" altLang="pl-PL" sz="2000" dirty="0" smtClean="0">
                <a:solidFill>
                  <a:srgbClr val="000000"/>
                </a:solidFill>
                <a:latin typeface="Tahoma" panose="020B0604030504040204" pitchFamily="34" charset="0"/>
              </a:rPr>
            </a:br>
            <a:r>
              <a:rPr lang="el-GR" altLang="pl-PL" sz="2000" dirty="0" smtClean="0">
                <a:solidFill>
                  <a:srgbClr val="000000"/>
                </a:solidFill>
                <a:latin typeface="Tahoma" panose="020B0604030504040204" pitchFamily="34" charset="0"/>
              </a:rPr>
              <a:t>α-tocophérol</a:t>
            </a:r>
            <a:r>
              <a:rPr lang="pl-PL" altLang="pl-PL" sz="2000" dirty="0">
                <a:solidFill>
                  <a:srgbClr val="000000"/>
                </a:solidFill>
                <a:latin typeface="Tahoma" panose="020B0604030504040204" pitchFamily="34" charset="0"/>
              </a:rPr>
              <a:t>)</a:t>
            </a:r>
          </a:p>
          <a:p>
            <a:pPr>
              <a:lnSpc>
                <a:spcPct val="93000"/>
              </a:lnSpc>
              <a:spcBef>
                <a:spcPct val="40000"/>
              </a:spcBef>
              <a:buClr>
                <a:srgbClr val="000000"/>
              </a:buClr>
              <a:buSzPct val="100000"/>
            </a:pPr>
            <a:r>
              <a:rPr lang="en-US" altLang="pl-PL" sz="2000" dirty="0" err="1" smtClean="0">
                <a:solidFill>
                  <a:srgbClr val="000000"/>
                </a:solidFill>
                <a:latin typeface="Tahoma" panose="020B0604030504040204" pitchFamily="34" charset="0"/>
              </a:rPr>
              <a:t>une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meilleure</a:t>
            </a:r>
            <a:r>
              <a:rPr lang="en-US" altLang="pl-PL" sz="2000" dirty="0">
                <a:solidFill>
                  <a:srgbClr val="000000"/>
                </a:solidFill>
                <a:latin typeface="Tahoma" panose="020B0604030504040204" pitchFamily="34" charset="0"/>
              </a:rPr>
              <a:t> </a:t>
            </a:r>
            <a:r>
              <a:rPr lang="en-US" altLang="pl-PL" sz="2000" dirty="0" err="1">
                <a:solidFill>
                  <a:srgbClr val="000000"/>
                </a:solidFill>
                <a:latin typeface="Tahoma" panose="020B0604030504040204" pitchFamily="34" charset="0"/>
              </a:rPr>
              <a:t>saveur</a:t>
            </a:r>
            <a:r>
              <a:rPr lang="en-US" altLang="pl-PL" sz="2000" dirty="0">
                <a:solidFill>
                  <a:srgbClr val="000000"/>
                </a:solidFill>
                <a:latin typeface="Tahoma" panose="020B0604030504040204" pitchFamily="34" charset="0"/>
              </a:rPr>
              <a:t> et </a:t>
            </a:r>
            <a:r>
              <a:rPr lang="en-US" altLang="pl-PL" sz="2000" dirty="0" err="1" smtClean="0">
                <a:solidFill>
                  <a:srgbClr val="000000"/>
                </a:solidFill>
                <a:latin typeface="Tahoma" panose="020B0604030504040204" pitchFamily="34" charset="0"/>
              </a:rPr>
              <a:t>une</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meilleur</a:t>
            </a:r>
            <a:r>
              <a:rPr lang="en-US" altLang="pl-PL" sz="2000" dirty="0" smtClean="0">
                <a:solidFill>
                  <a:srgbClr val="000000"/>
                </a:solidFill>
                <a:latin typeface="Tahoma" panose="020B0604030504040204" pitchFamily="34" charset="0"/>
              </a:rPr>
              <a:t> </a:t>
            </a:r>
            <a:r>
              <a:rPr lang="en-US" altLang="pl-PL" sz="2000" dirty="0" err="1" smtClean="0">
                <a:solidFill>
                  <a:srgbClr val="000000"/>
                </a:solidFill>
                <a:latin typeface="Tahoma" panose="020B0604030504040204" pitchFamily="34" charset="0"/>
              </a:rPr>
              <a:t>valeur</a:t>
            </a:r>
            <a:r>
              <a:rPr lang="en-US" altLang="pl-PL" sz="2000" dirty="0" smtClean="0">
                <a:solidFill>
                  <a:srgbClr val="000000"/>
                </a:solidFill>
                <a:latin typeface="Tahoma" panose="020B0604030504040204" pitchFamily="34" charset="0"/>
              </a:rPr>
              <a:t> gustative</a:t>
            </a:r>
            <a:endParaRPr lang="pl-PL" altLang="pl-PL" sz="2000" dirty="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smtClean="0">
              <a:solidFill>
                <a:srgbClr val="000000"/>
              </a:solidFill>
              <a:latin typeface="Tahoma" panose="020B0604030504040204" pitchFamily="34" charset="0"/>
            </a:endParaRPr>
          </a:p>
          <a:p>
            <a:pPr marL="0" indent="0">
              <a:lnSpc>
                <a:spcPct val="93000"/>
              </a:lnSpc>
              <a:spcBef>
                <a:spcPct val="40000"/>
              </a:spcBef>
              <a:buClr>
                <a:srgbClr val="000000"/>
              </a:buClr>
              <a:buSzPct val="100000"/>
              <a:buNone/>
            </a:pPr>
            <a:endParaRPr lang="pl-PL" altLang="pl-PL" sz="2400" b="1" dirty="0">
              <a:solidFill>
                <a:srgbClr val="000000"/>
              </a:solidFill>
              <a:latin typeface="Tahoma" panose="020B0604030504040204"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33338" y="5668759"/>
            <a:ext cx="9110662" cy="401637"/>
          </a:xfrm>
          <a:prstGeom prst="rect">
            <a:avLst/>
          </a:prstGeom>
          <a:solidFill>
            <a:schemeClr val="bg1"/>
          </a:solidFill>
          <a:ln>
            <a:noFill/>
          </a:ln>
          <a:extLst/>
        </p:spPr>
        <p:txBody>
          <a:bodyPr lIns="0" tIns="0" rIns="0" bIns="0">
            <a:spAutoFit/>
          </a:bodyPr>
          <a:lstStyle>
            <a:lvl1pPr marL="536575" indent="-536575" eaLnBrk="0" hangingPunct="0">
              <a:tabLst>
                <a:tab pos="0" algn="l"/>
              </a:tabLst>
              <a:defRPr sz="2000">
                <a:solidFill>
                  <a:schemeClr val="bg1"/>
                </a:solidFill>
                <a:latin typeface="Arial" panose="020B0604020202020204" pitchFamily="34" charset="0"/>
              </a:defRPr>
            </a:lvl1pPr>
            <a:lvl2pPr marL="742950" indent="-285750" eaLnBrk="0" hangingPunct="0">
              <a:tabLst>
                <a:tab pos="0" algn="l"/>
              </a:tabLst>
              <a:defRPr sz="2000">
                <a:solidFill>
                  <a:schemeClr val="bg1"/>
                </a:solidFill>
                <a:latin typeface="Arial" panose="020B0604020202020204" pitchFamily="34" charset="0"/>
              </a:defRPr>
            </a:lvl2pPr>
            <a:lvl3pPr marL="1143000" indent="-228600" eaLnBrk="0" hangingPunct="0">
              <a:tabLst>
                <a:tab pos="0" algn="l"/>
              </a:tabLst>
              <a:defRPr sz="2000">
                <a:solidFill>
                  <a:schemeClr val="bg1"/>
                </a:solidFill>
                <a:latin typeface="Arial" panose="020B0604020202020204" pitchFamily="34" charset="0"/>
              </a:defRPr>
            </a:lvl3pPr>
            <a:lvl4pPr marL="1600200" indent="-228600" eaLnBrk="0" hangingPunct="0">
              <a:tabLst>
                <a:tab pos="0" algn="l"/>
              </a:tabLst>
              <a:defRPr sz="2000">
                <a:solidFill>
                  <a:schemeClr val="bg1"/>
                </a:solidFill>
                <a:latin typeface="Arial" panose="020B0604020202020204" pitchFamily="34" charset="0"/>
              </a:defRPr>
            </a:lvl4pPr>
            <a:lvl5pPr marL="2057400" indent="-228600" eaLnBrk="0" hangingPunct="0">
              <a:tabLst>
                <a:tab pos="0" algn="l"/>
              </a:tabLst>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tabLst>
                <a:tab pos="0" algn="l"/>
              </a:tabLst>
              <a:defRPr sz="2000">
                <a:solidFill>
                  <a:schemeClr val="bg1"/>
                </a:solidFill>
                <a:latin typeface="Arial" panose="020B0604020202020204" pitchFamily="34" charset="0"/>
              </a:defRPr>
            </a:lvl9pPr>
          </a:lstStyle>
          <a:p>
            <a:pPr marL="536575" marR="0" lvl="0" indent="-536575" algn="ctr" defTabSz="449263" rtl="0" eaLnBrk="1" fontAlgn="base" latinLnBrk="0" hangingPunct="1">
              <a:lnSpc>
                <a:spcPct val="93000"/>
              </a:lnSpc>
              <a:spcBef>
                <a:spcPct val="40000"/>
              </a:spcBef>
              <a:spcAft>
                <a:spcPct val="0"/>
              </a:spcAft>
              <a:buClr>
                <a:srgbClr val="000000"/>
              </a:buClr>
              <a:buSzPct val="100000"/>
              <a:buFont typeface="Arial" panose="020B0604020202020204" pitchFamily="34" charset="0"/>
              <a:buNone/>
              <a:tabLst>
                <a:tab pos="0" algn="l"/>
              </a:tabLst>
              <a:defRPr/>
            </a:pPr>
            <a:endParaRPr kumimoji="0" lang="pl-PL" altLang="pl-PL" sz="2800" b="1" i="1"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p:txBody>
      </p:sp>
      <p:sp>
        <p:nvSpPr>
          <p:cNvPr id="6"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Scollan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al,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2005</a:t>
            </a:r>
          </a:p>
        </p:txBody>
      </p:sp>
    </p:spTree>
    <p:extLst>
      <p:ext uri="{BB962C8B-B14F-4D97-AF65-F5344CB8AC3E}">
        <p14:creationId xmlns:p14="http://schemas.microsoft.com/office/powerpoint/2010/main" val="2128997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29803" y="236796"/>
            <a:ext cx="7222705" cy="936104"/>
          </a:xfrm>
        </p:spPr>
        <p:txBody>
          <a:bodyPr/>
          <a:lstStyle/>
          <a:p>
            <a:pPr algn="l"/>
            <a:r>
              <a:rPr lang="en-US" sz="2600" b="1" dirty="0">
                <a:solidFill>
                  <a:srgbClr val="006600"/>
                </a:solidFill>
                <a:latin typeface="Tahoma" pitchFamily="34" charset="0"/>
              </a:rPr>
              <a:t>Teneur </a:t>
            </a:r>
            <a:r>
              <a:rPr lang="en-US" sz="2600" b="1" dirty="0" err="1">
                <a:solidFill>
                  <a:srgbClr val="006600"/>
                </a:solidFill>
                <a:latin typeface="Tahoma" pitchFamily="34" charset="0"/>
              </a:rPr>
              <a:t>en</a:t>
            </a:r>
            <a:r>
              <a:rPr lang="en-US" sz="2600" b="1" dirty="0">
                <a:solidFill>
                  <a:srgbClr val="006600"/>
                </a:solidFill>
                <a:latin typeface="Tahoma" pitchFamily="34" charset="0"/>
              </a:rPr>
              <a:t> </a:t>
            </a:r>
            <a:r>
              <a:rPr lang="en-US" sz="2600" b="1" dirty="0" smtClean="0">
                <a:solidFill>
                  <a:srgbClr val="006600"/>
                </a:solidFill>
                <a:latin typeface="Tahoma" pitchFamily="34" charset="0"/>
              </a:rPr>
              <a:t>ALC </a:t>
            </a:r>
            <a:r>
              <a:rPr lang="en-US" sz="2600" b="1" dirty="0" err="1" smtClean="0">
                <a:solidFill>
                  <a:srgbClr val="006600"/>
                </a:solidFill>
                <a:latin typeface="Tahoma" pitchFamily="34" charset="0"/>
              </a:rPr>
              <a:t>selon</a:t>
            </a:r>
            <a:r>
              <a:rPr lang="en-US" sz="2600" b="1" dirty="0" smtClean="0">
                <a:solidFill>
                  <a:srgbClr val="006600"/>
                </a:solidFill>
                <a:latin typeface="Tahoma" pitchFamily="34" charset="0"/>
              </a:rPr>
              <a:t> </a:t>
            </a:r>
            <a:r>
              <a:rPr lang="en-US" sz="2600" b="1" dirty="0">
                <a:solidFill>
                  <a:srgbClr val="006600"/>
                </a:solidFill>
                <a:latin typeface="Tahoma" pitchFamily="34" charset="0"/>
              </a:rPr>
              <a:t>le système d'alimentation </a:t>
            </a:r>
            <a:r>
              <a:rPr lang="en-US" sz="2600" b="1" dirty="0" smtClean="0">
                <a:solidFill>
                  <a:srgbClr val="006600"/>
                </a:solidFill>
                <a:latin typeface="Tahoma" pitchFamily="34" charset="0"/>
              </a:rPr>
              <a:t>(</a:t>
            </a:r>
            <a:r>
              <a:rPr lang="pl-PL" sz="2600" b="1" dirty="0" smtClean="0">
                <a:solidFill>
                  <a:srgbClr val="006600"/>
                </a:solidFill>
                <a:latin typeface="Tahoma" pitchFamily="34" charset="0"/>
              </a:rPr>
              <a:t>en % de </a:t>
            </a:r>
            <a:r>
              <a:rPr lang="fr-BE" sz="2600" b="1" dirty="0" smtClean="0">
                <a:solidFill>
                  <a:srgbClr val="006600"/>
                </a:solidFill>
                <a:latin typeface="Tahoma" pitchFamily="34" charset="0"/>
              </a:rPr>
              <a:t>la </a:t>
            </a:r>
            <a:r>
              <a:rPr lang="en-US" sz="2600" b="1" dirty="0" err="1" smtClean="0">
                <a:solidFill>
                  <a:srgbClr val="006600"/>
                </a:solidFill>
                <a:latin typeface="Tahoma" pitchFamily="34" charset="0"/>
              </a:rPr>
              <a:t>matière</a:t>
            </a:r>
            <a:r>
              <a:rPr lang="en-US" sz="2600" b="1" dirty="0" smtClean="0">
                <a:solidFill>
                  <a:srgbClr val="006600"/>
                </a:solidFill>
                <a:latin typeface="Tahoma" pitchFamily="34" charset="0"/>
              </a:rPr>
              <a:t> grasse</a:t>
            </a:r>
            <a:r>
              <a:rPr lang="pl-PL" sz="2600" b="1" dirty="0" smtClean="0">
                <a:solidFill>
                  <a:srgbClr val="006600"/>
                </a:solidFill>
                <a:latin typeface="Tahoma" pitchFamily="34" charset="0"/>
              </a:rPr>
              <a:t>)</a:t>
            </a:r>
            <a:endParaRPr lang="en-US" sz="2600" b="1" dirty="0">
              <a:solidFill>
                <a:srgbClr val="006600"/>
              </a:solidFill>
              <a:latin typeface="Tahoma" pitchFamily="34" charset="0"/>
            </a:endParaRPr>
          </a:p>
        </p:txBody>
      </p:sp>
      <p:pic>
        <p:nvPicPr>
          <p:cNvPr id="3"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7604"/>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Symbol zastępczy zawartości 6"/>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 y="1551684"/>
            <a:ext cx="8218488" cy="4386146"/>
          </a:xfrm>
          <a:prstGeom prst="rect">
            <a:avLst/>
          </a:prstGeom>
        </p:spPr>
      </p:pic>
      <p:sp>
        <p:nvSpPr>
          <p:cNvPr id="8" name="Text Box 7"/>
          <p:cNvSpPr txBox="1">
            <a:spLocks noChangeArrowheads="1"/>
          </p:cNvSpPr>
          <p:nvPr/>
        </p:nvSpPr>
        <p:spPr bwMode="auto">
          <a:xfrm>
            <a:off x="251520" y="5805264"/>
            <a:ext cx="1893869" cy="265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000">
                <a:solidFill>
                  <a:schemeClr val="bg1"/>
                </a:solidFill>
                <a:latin typeface="Arial" panose="020B0604020202020204" pitchFamily="34" charset="0"/>
              </a:defRPr>
            </a:lvl1pPr>
            <a:lvl2pPr marL="742950" indent="-285750" eaLnBrk="0" hangingPunct="0">
              <a:defRPr sz="2000">
                <a:solidFill>
                  <a:schemeClr val="bg1"/>
                </a:solidFill>
                <a:latin typeface="Arial" panose="020B0604020202020204" pitchFamily="34" charset="0"/>
              </a:defRPr>
            </a:lvl2pPr>
            <a:lvl3pPr marL="1143000" indent="-228600" eaLnBrk="0" hangingPunct="0">
              <a:defRPr sz="2000">
                <a:solidFill>
                  <a:schemeClr val="bg1"/>
                </a:solidFill>
                <a:latin typeface="Arial" panose="020B0604020202020204" pitchFamily="34" charset="0"/>
              </a:defRPr>
            </a:lvl3pPr>
            <a:lvl4pPr marL="1600200" indent="-228600" eaLnBrk="0" hangingPunct="0">
              <a:defRPr sz="2000">
                <a:solidFill>
                  <a:schemeClr val="bg1"/>
                </a:solidFill>
                <a:latin typeface="Arial" panose="020B0604020202020204" pitchFamily="34" charset="0"/>
              </a:defRPr>
            </a:lvl4pPr>
            <a:lvl5pPr marL="2057400" indent="-228600" eaLnBrk="0" hangingPunct="0">
              <a:defRPr sz="2000">
                <a:solidFill>
                  <a:schemeClr val="bg1"/>
                </a:solidFill>
                <a:latin typeface="Arial" panose="020B0604020202020204" pitchFamily="34" charset="0"/>
              </a:defRPr>
            </a:lvl5pPr>
            <a:lvl6pPr marL="25146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6pPr>
            <a:lvl7pPr marL="29718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7pPr>
            <a:lvl8pPr marL="34290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8pPr>
            <a:lvl9pPr marL="3886200" indent="-228600" defTabSz="449263" eaLnBrk="0" fontAlgn="base" hangingPunct="0">
              <a:lnSpc>
                <a:spcPct val="93000"/>
              </a:lnSpc>
              <a:spcBef>
                <a:spcPct val="0"/>
              </a:spcBef>
              <a:spcAft>
                <a:spcPct val="0"/>
              </a:spcAft>
              <a:buClr>
                <a:srgbClr val="000000"/>
              </a:buClr>
              <a:buSzPct val="100000"/>
              <a:buFont typeface="Arial" panose="020B0604020202020204" pitchFamily="34" charset="0"/>
              <a:defRPr sz="2000">
                <a:solidFill>
                  <a:schemeClr val="bg1"/>
                </a:solidFill>
                <a:latin typeface="Arial" panose="020B0604020202020204" pitchFamily="34" charset="0"/>
              </a:defRPr>
            </a:lvl9pPr>
          </a:lstStyle>
          <a:p>
            <a:pPr marL="0" marR="0" lvl="0" indent="0" algn="l" defTabSz="449263" rtl="0" eaLnBrk="1" fontAlgn="base" latinLnBrk="0" hangingPunct="1">
              <a:lnSpc>
                <a:spcPct val="93000"/>
              </a:lnSpc>
              <a:spcBef>
                <a:spcPct val="50000"/>
              </a:spcBef>
              <a:spcAft>
                <a:spcPct val="0"/>
              </a:spcAft>
              <a:buClr>
                <a:srgbClr val="000000"/>
              </a:buClr>
              <a:buSzPct val="100000"/>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Khanal</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al,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2003</a:t>
            </a:r>
          </a:p>
        </p:txBody>
      </p:sp>
    </p:spTree>
    <p:extLst>
      <p:ext uri="{BB962C8B-B14F-4D97-AF65-F5344CB8AC3E}">
        <p14:creationId xmlns:p14="http://schemas.microsoft.com/office/powerpoint/2010/main" val="4785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115615" y="44623"/>
            <a:ext cx="6343518" cy="1208443"/>
          </a:xfrm>
          <a:noFill/>
        </p:spPr>
        <p:txBody>
          <a:bodyPr wrap="square">
            <a:spAutoFit/>
          </a:bodyPr>
          <a:lstStyle/>
          <a:p>
            <a:pPr algn="l"/>
            <a:r>
              <a:rPr lang="fr-BE" altLang="pl-PL" sz="2600" b="1" kern="1200" dirty="0" smtClean="0">
                <a:solidFill>
                  <a:srgbClr val="006600"/>
                </a:solidFill>
                <a:latin typeface="Tahoma" panose="020B0604030504040204" pitchFamily="34" charset="0"/>
                <a:ea typeface="+mn-ea"/>
                <a:cs typeface="+mn-cs"/>
              </a:rPr>
              <a:t>Comment augmenter </a:t>
            </a:r>
            <a:r>
              <a:rPr lang="en-US" altLang="pl-PL" sz="2600" b="1" kern="1200" dirty="0" smtClean="0">
                <a:solidFill>
                  <a:srgbClr val="006600"/>
                </a:solidFill>
                <a:latin typeface="Tahoma" panose="020B0604030504040204" pitchFamily="34" charset="0"/>
                <a:ea typeface="+mn-ea"/>
                <a:cs typeface="+mn-cs"/>
              </a:rPr>
              <a:t>la production des prairies</a:t>
            </a:r>
            <a:endParaRPr lang="pl-PL" altLang="pl-PL" sz="2600" b="1" kern="1200" dirty="0">
              <a:solidFill>
                <a:srgbClr val="006600"/>
              </a:solidFill>
              <a:latin typeface="Tahoma" panose="020B0604030504040204" pitchFamily="34" charset="0"/>
              <a:ea typeface="+mn-ea"/>
              <a:cs typeface="+mn-cs"/>
            </a:endParaRPr>
          </a:p>
        </p:txBody>
      </p:sp>
      <p:sp>
        <p:nvSpPr>
          <p:cNvPr id="348163" name="Rectangle 3"/>
          <p:cNvSpPr>
            <a:spLocks noChangeArrowheads="1"/>
          </p:cNvSpPr>
          <p:nvPr/>
        </p:nvSpPr>
        <p:spPr bwMode="auto">
          <a:xfrm>
            <a:off x="257513" y="1484784"/>
            <a:ext cx="8639666" cy="385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fr-BE"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Rénovations </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périodiques</a:t>
            </a:r>
            <a:r>
              <a:rPr kumimoji="0" lang="fr-BE"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des prairies</a:t>
            </a:r>
            <a:endPar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Utilisation</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de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certaines</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espèces</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et de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variétés</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de plantes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fourragères</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vivaces</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O</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ptimisation</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de la fertilisation et de la</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gestion des </a:t>
            </a:r>
            <a:r>
              <a:rPr kumimoji="0" lang="fr-BE"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refus</a:t>
            </a:r>
            <a:endPar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fr-BE"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Irrigation </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adéquat</a:t>
            </a:r>
            <a:r>
              <a:rPr kumimoji="0" lang="fr-BE"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e si nécessaire</a:t>
            </a:r>
            <a:endPar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fr-BE" altLang="pl-PL" sz="2400" b="0" i="0" u="none" strike="noStrike" kern="1200" cap="none" spc="0" normalizeH="0" baseline="0" noProof="0" dirty="0" err="1">
                <a:ln>
                  <a:noFill/>
                </a:ln>
                <a:solidFill>
                  <a:srgbClr val="000000"/>
                </a:solidFill>
                <a:effectLst/>
                <a:uLnTx/>
                <a:uFillTx/>
                <a:latin typeface="Tahoma" panose="020B0604030504040204" pitchFamily="34" charset="0"/>
                <a:ea typeface="+mn-ea"/>
                <a:cs typeface="+mn-cs"/>
              </a:rPr>
              <a:t>O</a:t>
            </a:r>
            <a:r>
              <a:rPr kumimoji="0" lang="pl-PL"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ptimisation de la</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date et du moment de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fauchage</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et du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pâturage</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de la première repousse</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0" marR="0" lvl="0" indent="0"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a:t>
            </a:r>
            <a:r>
              <a:rPr kumimoji="0" lang="fr-BE"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Gestion adaptée </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du pâturages</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endParaRPr>
          </a:p>
          <a:p>
            <a:pPr marL="268288" marR="0" lvl="0" indent="-268288" algn="l" defTabSz="449263" rtl="0" eaLnBrk="0" fontAlgn="base" latinLnBrk="0" hangingPunct="0">
              <a:lnSpc>
                <a:spcPct val="100000"/>
              </a:lnSpc>
              <a:spcBef>
                <a:spcPct val="20000"/>
              </a:spcBef>
              <a:spcAft>
                <a:spcPct val="0"/>
              </a:spcAft>
              <a:buClrTx/>
              <a:buSzTx/>
              <a:buFontTx/>
              <a:buChar char="•"/>
              <a:tabLst/>
              <a:defRPr/>
            </a:pP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Optimisation</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de la </a:t>
            </a:r>
            <a:r>
              <a:rPr kumimoji="0" lang="en-US"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récolte</a:t>
            </a:r>
            <a:r>
              <a:rPr kumimoji="0" lang="en-US" altLang="pl-PL" sz="2400" b="0" i="0" u="none" strike="noStrike" kern="1200" cap="none" spc="0" normalizeH="0" baseline="0" noProof="0" dirty="0" smtClean="0">
                <a:ln>
                  <a:noFill/>
                </a:ln>
                <a:solidFill>
                  <a:srgbClr val="000000"/>
                </a:solidFill>
                <a:effectLst/>
                <a:uLnTx/>
                <a:uFillTx/>
                <a:latin typeface="Tahoma" panose="020B0604030504040204" pitchFamily="34" charset="0"/>
                <a:ea typeface="+mn-ea"/>
                <a:cs typeface="+mn-cs"/>
              </a:rPr>
              <a:t> et de la </a:t>
            </a:r>
            <a:r>
              <a:rPr kumimoji="0" lang="pl-PL" altLang="pl-PL" sz="2400" b="0" i="0" u="none" strike="noStrike" kern="1200" cap="none" spc="0" normalizeH="0" baseline="0" noProof="0" dirty="0" err="1" smtClean="0">
                <a:ln>
                  <a:noFill/>
                </a:ln>
                <a:solidFill>
                  <a:srgbClr val="000000"/>
                </a:solidFill>
                <a:effectLst/>
                <a:uLnTx/>
                <a:uFillTx/>
                <a:latin typeface="Tahoma" panose="020B0604030504040204" pitchFamily="34" charset="0"/>
                <a:ea typeface="+mn-ea"/>
                <a:cs typeface="+mn-cs"/>
              </a:rPr>
              <a:t>conservation du fourrage</a:t>
            </a:r>
            <a:endParaRPr kumimoji="0" lang="pl-PL" altLang="pl-PL" sz="2400" b="0" i="0" u="none" strike="noStrike" kern="1200" cap="none" spc="0" normalizeH="0" baseline="0" noProof="1">
              <a:ln>
                <a:noFill/>
              </a:ln>
              <a:solidFill>
                <a:srgbClr val="000000"/>
              </a:solidFill>
              <a:effectLst/>
              <a:uLnTx/>
              <a:uFillTx/>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245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4"/>
            <a:ext cx="7416055" cy="1470025"/>
          </a:xfrm>
        </p:spPr>
        <p:txBody>
          <a:bodyPr/>
          <a:lstStyle/>
          <a:p>
            <a:pPr algn="l"/>
            <a:r>
              <a:rPr lang="en-US"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Rénovation des</a:t>
            </a:r>
            <a:r>
              <a:rPr 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 prairies</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r>
            <a:b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br>
            <a:r>
              <a:rPr lang="en-US"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et </a:t>
            </a:r>
            <a:r>
              <a:rPr 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pâturages</a:t>
            </a:r>
            <a:endParaRPr lang="pl-PL" sz="40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6539870"/>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a:grpSpLocks/>
          </p:cNvGrpSpPr>
          <p:nvPr/>
        </p:nvGrpSpPr>
        <p:grpSpPr bwMode="auto">
          <a:xfrm>
            <a:off x="167055" y="1484784"/>
            <a:ext cx="8869175" cy="3959916"/>
            <a:chOff x="-126" y="1440"/>
            <a:chExt cx="5934" cy="2427"/>
          </a:xfrm>
        </p:grpSpPr>
        <p:sp>
          <p:nvSpPr>
            <p:cNvPr id="132101" name="Text Box 3"/>
            <p:cNvSpPr txBox="1">
              <a:spLocks noChangeArrowheads="1"/>
            </p:cNvSpPr>
            <p:nvPr/>
          </p:nvSpPr>
          <p:spPr bwMode="auto">
            <a:xfrm>
              <a:off x="354"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Rajeunissement de la prairie sans </a:t>
              </a:r>
              <a:r>
                <a:rPr kumimoji="0" lang="fr-BE"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utilisation de semences</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2" name="Text Box 4"/>
            <p:cNvSpPr txBox="1">
              <a:spLocks noChangeArrowheads="1"/>
            </p:cNvSpPr>
            <p:nvPr/>
          </p:nvSpPr>
          <p:spPr bwMode="auto">
            <a:xfrm>
              <a:off x="2094" y="1440"/>
              <a:ext cx="1551" cy="753"/>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Rénovation partielle </a:t>
              </a:r>
              <a:r>
                <a:rPr kumimoji="0" lang="fr-BE"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avec utilisation de </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semences</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3" name="Text Box 5"/>
            <p:cNvSpPr txBox="1">
              <a:spLocks noChangeArrowheads="1"/>
            </p:cNvSpPr>
            <p:nvPr/>
          </p:nvSpPr>
          <p:spPr bwMode="auto">
            <a:xfrm>
              <a:off x="3835" y="1440"/>
              <a:ext cx="1551" cy="579"/>
            </a:xfrm>
            <a:prstGeom prst="rect">
              <a:avLst/>
            </a:prstGeom>
            <a:solidFill>
              <a:schemeClr val="bg2">
                <a:lumMod val="50000"/>
              </a:schemeClr>
            </a:solidFill>
            <a:ln w="9525">
              <a:solidFill>
                <a:schemeClr val="bg2">
                  <a:lumMod val="50000"/>
                </a:schemeClr>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ts val="0"/>
                </a:spcBef>
                <a:spcAft>
                  <a:spcPct val="0"/>
                </a:spcAft>
                <a:buClrTx/>
                <a:buSzTx/>
                <a:buFontTx/>
                <a:buNone/>
                <a:tabLst/>
                <a:defRPr/>
              </a:pP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Rénovation totale </a:t>
              </a:r>
              <a:r>
                <a:rPr kumimoji="0" lang="fr-BE"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avec utilisation de</a:t>
              </a:r>
              <a:r>
                <a:rPr kumimoji="0" lang="pl-PL" altLang="pl-PL" sz="1846"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semences</a:t>
              </a:r>
              <a:endParaRPr kumimoji="0" lang="pl-PL" altLang="pl-PL" sz="1846"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4" name="Line 6"/>
            <p:cNvSpPr>
              <a:spLocks noChangeShapeType="1"/>
            </p:cNvSpPr>
            <p:nvPr/>
          </p:nvSpPr>
          <p:spPr bwMode="auto">
            <a:xfrm>
              <a:off x="1107" y="2055"/>
              <a:ext cx="0" cy="1327"/>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5" name="Text Box 7"/>
            <p:cNvSpPr txBox="1">
              <a:spLocks noChangeArrowheads="1"/>
            </p:cNvSpPr>
            <p:nvPr/>
          </p:nvSpPr>
          <p:spPr bwMode="auto">
            <a:xfrm>
              <a:off x="-126" y="2368"/>
              <a:ext cx="1189" cy="76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Fertilisation </a:t>
              </a:r>
              <a:r>
                <a:rPr kumimoji="0" lang="fr-B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favorisant les graminées désirées</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6" name="Text Box 8"/>
            <p:cNvSpPr txBox="1">
              <a:spLocks noChangeArrowheads="1"/>
            </p:cNvSpPr>
            <p:nvPr/>
          </p:nvSpPr>
          <p:spPr bwMode="auto">
            <a:xfrm>
              <a:off x="1152" y="2368"/>
              <a:ext cx="975" cy="592"/>
            </a:xfrm>
            <a:prstGeom prst="rect">
              <a:avLst/>
            </a:prstGeom>
            <a:solidFill>
              <a:schemeClr val="bg2">
                <a:lumMod val="75000"/>
              </a:schemeClr>
            </a:solidFill>
            <a:ln w="9525">
              <a:solidFill>
                <a:schemeClr val="bg2">
                  <a:lumMod val="75000"/>
                </a:schemeClr>
              </a:solidFill>
              <a:miter lim="800000"/>
              <a:headEnd/>
              <a:tailEnd/>
            </a:ln>
          </p:spPr>
          <p:txBody>
            <a:bodyPr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Application d'herbicidesélectifs</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7" name="Text Box 9"/>
            <p:cNvSpPr txBox="1">
              <a:spLocks noChangeArrowheads="1"/>
            </p:cNvSpPr>
            <p:nvPr/>
          </p:nvSpPr>
          <p:spPr bwMode="auto">
            <a:xfrm>
              <a:off x="226" y="3445"/>
              <a:ext cx="1768" cy="42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Meilleure gestion des </a:t>
              </a:r>
              <a:r>
                <a:rPr kumimoji="0" lang="fr-B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refus</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8" name="Line 11"/>
            <p:cNvSpPr>
              <a:spLocks noChangeShapeType="1"/>
            </p:cNvSpPr>
            <p:nvPr/>
          </p:nvSpPr>
          <p:spPr bwMode="auto">
            <a:xfrm>
              <a:off x="1107" y="2067"/>
              <a:ext cx="532"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09" name="Line 12"/>
            <p:cNvSpPr>
              <a:spLocks noChangeShapeType="1"/>
            </p:cNvSpPr>
            <p:nvPr/>
          </p:nvSpPr>
          <p:spPr bwMode="auto">
            <a:xfrm flipH="1">
              <a:off x="532" y="2067"/>
              <a:ext cx="575"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0" name="Text Box 13"/>
            <p:cNvSpPr txBox="1">
              <a:spLocks noChangeArrowheads="1"/>
            </p:cNvSpPr>
            <p:nvPr/>
          </p:nvSpPr>
          <p:spPr bwMode="auto">
            <a:xfrm>
              <a:off x="2241" y="2779"/>
              <a:ext cx="1278" cy="252"/>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Sursemis</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1" name="Line 14"/>
            <p:cNvSpPr>
              <a:spLocks noChangeShapeType="1"/>
            </p:cNvSpPr>
            <p:nvPr/>
          </p:nvSpPr>
          <p:spPr bwMode="auto">
            <a:xfrm>
              <a:off x="2880" y="2055"/>
              <a:ext cx="0" cy="649"/>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2" name="Text Box 15"/>
            <p:cNvSpPr txBox="1">
              <a:spLocks noChangeArrowheads="1"/>
            </p:cNvSpPr>
            <p:nvPr/>
          </p:nvSpPr>
          <p:spPr bwMode="auto">
            <a:xfrm>
              <a:off x="4785" y="2368"/>
              <a:ext cx="1023" cy="931"/>
            </a:xfrm>
            <a:prstGeom prst="rect">
              <a:avLst/>
            </a:prstGeom>
            <a:solidFill>
              <a:schemeClr val="bg2">
                <a:lumMod val="75000"/>
              </a:schemeClr>
            </a:solidFill>
            <a:ln w="9525">
              <a:solidFill>
                <a:schemeClr val="bg2">
                  <a:lumMod val="75000"/>
                </a:schemeClr>
              </a:solidFill>
              <a:miter lim="800000"/>
              <a:headEnd/>
              <a:tailEnd/>
            </a:ln>
          </p:spPr>
          <p:txBody>
            <a:bodyPr wrap="square" lIns="0" tIns="66462" rIns="0"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50000"/>
                </a:spcBef>
                <a:spcAft>
                  <a:spcPct val="0"/>
                </a:spcAft>
                <a:buClrTx/>
                <a:buSzTx/>
                <a:buFontTx/>
                <a:buNone/>
                <a:tabLst/>
                <a:defRPr/>
              </a:pP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Travail complet du sol et semis direct</a:t>
              </a:r>
              <a:r>
                <a:rPr kumimoji="0" lang="fr-B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 </a:t>
              </a:r>
              <a:r>
                <a:rPr kumimoji="0" lang="fr-BE"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à la volée</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3" name="Text Box 16"/>
            <p:cNvSpPr txBox="1">
              <a:spLocks noChangeArrowheads="1"/>
            </p:cNvSpPr>
            <p:nvPr/>
          </p:nvSpPr>
          <p:spPr bwMode="auto">
            <a:xfrm>
              <a:off x="3633" y="2368"/>
              <a:ext cx="1064" cy="931"/>
            </a:xfrm>
            <a:prstGeom prst="rect">
              <a:avLst/>
            </a:prstGeom>
            <a:solidFill>
              <a:schemeClr val="bg2">
                <a:lumMod val="75000"/>
              </a:schemeClr>
            </a:solidFill>
            <a:ln w="9525">
              <a:solidFill>
                <a:schemeClr val="bg2">
                  <a:lumMod val="75000"/>
                </a:schemeClr>
              </a:solidFill>
              <a:miter lim="800000"/>
              <a:headEnd/>
              <a:tailEnd/>
            </a:ln>
          </p:spPr>
          <p:txBody>
            <a:bodyPr wrap="square" lIns="66462" tIns="66462" rIns="66462" bIns="664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844083"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Herbicides</a:t>
              </a:r>
              <a:r>
                <a:rPr kumimoji="0" lang="pl-PL" altLang="pl-PL"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non sélectifs et </a:t>
              </a:r>
              <a:r>
                <a:rPr kumimoji="0" lang="pl-PL" altLang="pl-PL"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semis direct</a:t>
              </a:r>
              <a:endParaRPr kumimoji="0" lang="pl-PL" alt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4" name="Line 17"/>
            <p:cNvSpPr>
              <a:spLocks noChangeShapeType="1"/>
            </p:cNvSpPr>
            <p:nvPr/>
          </p:nvSpPr>
          <p:spPr bwMode="auto">
            <a:xfrm>
              <a:off x="4696" y="2067"/>
              <a:ext cx="48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2115" name="Line 18"/>
            <p:cNvSpPr>
              <a:spLocks noChangeShapeType="1"/>
            </p:cNvSpPr>
            <p:nvPr/>
          </p:nvSpPr>
          <p:spPr bwMode="auto">
            <a:xfrm flipH="1">
              <a:off x="4158" y="2067"/>
              <a:ext cx="538" cy="253"/>
            </a:xfrm>
            <a:prstGeom prst="line">
              <a:avLst/>
            </a:prstGeom>
            <a:noFill/>
            <a:ln w="19050">
              <a:solidFill>
                <a:schemeClr val="accent1">
                  <a:lumMod val="50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844083" rtl="0" eaLnBrk="0" fontAlgn="base" latinLnBrk="0" hangingPunct="0">
                <a:lnSpc>
                  <a:spcPct val="100000"/>
                </a:lnSpc>
                <a:spcBef>
                  <a:spcPct val="0"/>
                </a:spcBef>
                <a:spcAft>
                  <a:spcPct val="0"/>
                </a:spcAft>
                <a:buClrTx/>
                <a:buSzTx/>
                <a:buFontTx/>
                <a:buNone/>
                <a:tabLst/>
                <a:defRPr/>
              </a:pPr>
              <a:endParaRPr kumimoji="0" lang="pl-PL" sz="2215" b="0" i="0" u="none" strike="noStrike" kern="1200" cap="none" spc="0" normalizeH="0" baseline="0" noProof="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15379" name="Text Box 19"/>
          <p:cNvSpPr txBox="1">
            <a:spLocks noChangeArrowheads="1"/>
          </p:cNvSpPr>
          <p:nvPr/>
        </p:nvSpPr>
        <p:spPr bwMode="auto">
          <a:xfrm>
            <a:off x="396525" y="5984632"/>
            <a:ext cx="1992923" cy="169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1998</a:t>
            </a:r>
          </a:p>
        </p:txBody>
      </p:sp>
      <p:sp>
        <p:nvSpPr>
          <p:cNvPr id="15383" name="Text Box 23"/>
          <p:cNvSpPr txBox="1">
            <a:spLocks noChangeArrowheads="1"/>
          </p:cNvSpPr>
          <p:nvPr/>
        </p:nvSpPr>
        <p:spPr bwMode="auto">
          <a:xfrm>
            <a:off x="1107900" y="116631"/>
            <a:ext cx="5736911" cy="1040285"/>
          </a:xfrm>
          <a:prstGeom prst="rect">
            <a:avLst/>
          </a:prstGeom>
          <a:noFill/>
          <a:ln w="9525">
            <a:noFill/>
            <a:miter lim="800000"/>
            <a:headEnd/>
            <a:tailEnd/>
          </a:ln>
          <a:effectLst/>
        </p:spPr>
        <p:txBody>
          <a:bodyPr wrap="square">
            <a:spAutoFit/>
          </a:bodyPr>
          <a:lstStyle/>
          <a:p>
            <a:pPr marL="0" marR="0" lvl="0" indent="0" algn="l" defTabSz="844083" rtl="0" eaLnBrk="0" fontAlgn="base" latinLnBrk="0" hangingPunct="0">
              <a:lnSpc>
                <a:spcPct val="11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Stratégies et méthodes </a:t>
            </a:r>
            <a:endPar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844083" rtl="0" eaLnBrk="0" fontAlgn="base" latinLnBrk="0" hangingPunct="0">
              <a:lnSpc>
                <a:spcPct val="11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De </a:t>
            </a:r>
            <a:r>
              <a:rPr kumimoji="0" lang="en-US"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rénovation</a:t>
            </a:r>
            <a:r>
              <a:rPr kumimoji="0" lang="en-US"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des prairies</a:t>
            </a:r>
            <a:endParaRPr kumimoji="0" lang="en-US"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6394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196997"/>
          </a:xfrm>
        </p:spPr>
        <p:txBody>
          <a:bodyPr/>
          <a:lstStyle/>
          <a:p>
            <a:r>
              <a:rPr lang="en-US" sz="2400" dirty="0">
                <a:solidFill>
                  <a:schemeClr val="tx1"/>
                </a:solidFill>
                <a:latin typeface="+mn-lt"/>
              </a:rPr>
              <a:t>Systèmes de pâturage et </a:t>
            </a:r>
            <a:r>
              <a:rPr lang="en-US" sz="2400" dirty="0" smtClean="0">
                <a:solidFill>
                  <a:schemeClr val="tx1"/>
                </a:solidFill>
                <a:latin typeface="+mn-lt"/>
              </a:rPr>
              <a:t>utilisation des prairies</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1. Vaches laitières</a:t>
            </a:r>
            <a:endParaRPr lang="es-ES" sz="2400" dirty="0">
              <a:solidFill>
                <a:schemeClr val="tx1"/>
              </a:solidFill>
              <a:latin typeface="+mn-lt"/>
            </a:endParaRPr>
          </a:p>
        </p:txBody>
      </p:sp>
      <p:sp>
        <p:nvSpPr>
          <p:cNvPr id="3" name="Rectangle 7"/>
          <p:cNvSpPr>
            <a:spLocks noChangeArrowheads="1"/>
          </p:cNvSpPr>
          <p:nvPr/>
        </p:nvSpPr>
        <p:spPr bwMode="auto">
          <a:xfrm>
            <a:off x="611188" y="1893474"/>
            <a:ext cx="7858551" cy="388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2200" b="1" i="1" u="none" strike="noStrike" kern="1200" cap="none" spc="0" normalizeH="0" baseline="0" noProof="0" dirty="0">
                <a:ln>
                  <a:noFill/>
                </a:ln>
                <a:solidFill>
                  <a:prstClr val="black"/>
                </a:solidFill>
                <a:effectLst/>
                <a:uLnTx/>
                <a:uFillTx/>
                <a:latin typeface="Calibri"/>
                <a:ea typeface="+mn-ea"/>
                <a:cs typeface="+mn-cs"/>
              </a:rPr>
              <a:t>Vaches laitières en </a:t>
            </a:r>
            <a:r>
              <a:rPr kumimoji="0" lang="en-US" altLang="sv-SE" sz="2200" b="1" i="1" u="none" strike="noStrike" kern="1200" cap="none" spc="0" normalizeH="0" baseline="0" noProof="0" dirty="0" smtClean="0">
                <a:ln>
                  <a:noFill/>
                </a:ln>
                <a:solidFill>
                  <a:prstClr val="black"/>
                </a:solidFill>
                <a:effectLst/>
                <a:uLnTx/>
                <a:uFillTx/>
                <a:latin typeface="Calibri"/>
                <a:ea typeface="+mn-ea"/>
                <a:cs typeface="+mn-cs"/>
              </a:rPr>
              <a:t>production</a:t>
            </a:r>
            <a:r>
              <a:rPr kumimoji="0" lang="en-US" altLang="sv-SE" sz="2200" b="1" i="1" u="none" strike="noStrike" kern="1200" cap="none" spc="0" normalizeH="0" baseline="0" noProof="0" dirty="0">
                <a:ln>
                  <a:noFill/>
                </a:ln>
                <a:solidFill>
                  <a:prstClr val="black"/>
                </a:solidFill>
                <a:effectLst/>
                <a:uLnTx/>
                <a:uFillTx/>
                <a:latin typeface="Calibri"/>
                <a:ea typeface="+mn-ea"/>
                <a:cs typeface="+mn-cs"/>
              </a:rPr>
              <a:t> conventionnelle</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La loi exige au moins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6 h d'</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accès au</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pâturage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par jour.</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En 2018, la </a:t>
            </a:r>
            <a:r>
              <a:rPr kumimoji="0" lang="en-US" altLang="sv-SE" sz="2200" b="0" i="0" u="none" strike="noStrike" kern="1200" cap="none" spc="0" normalizeH="0" baseline="0" noProof="0" dirty="0">
                <a:ln>
                  <a:noFill/>
                </a:ln>
                <a:solidFill>
                  <a:prstClr val="black"/>
                </a:solidFill>
                <a:effectLst/>
                <a:uLnTx/>
                <a:uFillTx/>
                <a:latin typeface="Calibri" pitchFamily="34" charset="0"/>
                <a:ea typeface="+mn-ea"/>
                <a:cs typeface="+mn-cs"/>
              </a:rPr>
              <a:t>plus grande entreprise laitière suédoise a </a:t>
            </a:r>
            <a:r>
              <a:rPr kumimoji="0" lang="en-US" altLang="sv-SE" sz="2200" b="0" i="0" u="none" strike="noStrike" kern="1200" cap="none" spc="0" normalizeH="0" baseline="0" noProof="0" dirty="0" smtClean="0">
                <a:ln>
                  <a:noFill/>
                </a:ln>
                <a:solidFill>
                  <a:prstClr val="black"/>
                </a:solidFill>
                <a:effectLst/>
                <a:uLnTx/>
                <a:uFillTx/>
                <a:latin typeface="Calibri" pitchFamily="34" charset="0"/>
                <a:ea typeface="+mn-ea"/>
                <a:cs typeface="+mn-cs"/>
              </a:rPr>
              <a:t>introduit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un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paiement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supplémentaire</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pour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laisser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pâturer</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+25</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du temps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exigé</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par la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loi</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De nombreux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agriculteurs ont adhéré au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système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Grandes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quantités de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concentrés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(50 % de l'apport </a:t>
            </a:r>
            <a:r>
              <a:rPr kumimoji="0" lang="en-US" altLang="sv-SE" sz="2200" b="0" i="0" u="none" strike="noStrike" kern="1200" cap="none" spc="0" normalizeH="0" baseline="0" noProof="0" dirty="0" err="1">
                <a:ln>
                  <a:noFill/>
                </a:ln>
                <a:solidFill>
                  <a:prstClr val="black"/>
                </a:solidFill>
                <a:effectLst/>
                <a:uLnTx/>
                <a:uFillTx/>
                <a:latin typeface="Calibri"/>
                <a:ea typeface="+mn-ea"/>
                <a:cs typeface="+mn-cs"/>
              </a:rPr>
              <a:t>en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MS)</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lang="en-US" altLang="sv-SE" sz="2200" dirty="0" smtClean="0">
                <a:solidFill>
                  <a:prstClr val="black"/>
                </a:solidFill>
                <a:latin typeface="Calibri"/>
              </a:rPr>
              <a:t>De l’</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ensilage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complement du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pâturage</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est souvent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fourni. </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Principalement des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prairies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temporaires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a:t>
            </a:r>
            <a:r>
              <a:rPr lang="en-US" altLang="sv-SE" sz="2200" dirty="0" smtClean="0">
                <a:solidFill>
                  <a:prstClr val="black"/>
                </a:solidFill>
                <a:latin typeface="Calibri"/>
              </a:rPr>
              <a:t>de </a:t>
            </a:r>
            <a:r>
              <a:rPr lang="en-US" altLang="sv-SE" sz="2200" dirty="0" err="1" smtClean="0">
                <a:solidFill>
                  <a:prstClr val="black"/>
                </a:solidFill>
                <a:latin typeface="Calibri"/>
              </a:rPr>
              <a:t>graminées</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751959"/>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F100003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07919" y="0"/>
            <a:ext cx="4461310"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7" name="Picture 3" descr="F100000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839" y="0"/>
            <a:ext cx="4459844" cy="340114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8" name="Picture 4" descr="OPTYMA~1"/>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839" y="3437796"/>
            <a:ext cx="4459844"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29" name="Picture 5" descr="Krowy na pastwisku"/>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07919" y="3437796"/>
            <a:ext cx="4461310" cy="342020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30" name="Text Box 6"/>
          <p:cNvSpPr txBox="1">
            <a:spLocks noChangeArrowheads="1"/>
          </p:cNvSpPr>
          <p:nvPr/>
        </p:nvSpPr>
        <p:spPr bwMode="auto">
          <a:xfrm>
            <a:off x="280023" y="215641"/>
            <a:ext cx="3869010"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Dégradation des prairies</a:t>
            </a:r>
            <a:endParaRPr kumimoji="0" lang="pl-PL" sz="2032"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1" name="Text Box 7"/>
          <p:cNvSpPr txBox="1">
            <a:spLocks noChangeArrowheads="1"/>
          </p:cNvSpPr>
          <p:nvPr/>
        </p:nvSpPr>
        <p:spPr bwMode="auto">
          <a:xfrm>
            <a:off x="4852756" y="44624"/>
            <a:ext cx="4138771" cy="405047"/>
          </a:xfrm>
          <a:prstGeom prst="rect">
            <a:avLst/>
          </a:prstGeom>
          <a:noFill/>
          <a:ln w="9525">
            <a:noFill/>
            <a:miter lim="800000"/>
            <a:headEnd/>
            <a:tailEnd/>
          </a:ln>
          <a:effectLst/>
        </p:spPr>
        <p:txBody>
          <a:bodyPr>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Rénovation</a:t>
            </a:r>
            <a:r>
              <a:rPr kumimoji="0" lang="en-US"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fr-BE"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par </a:t>
            </a:r>
            <a:r>
              <a:rPr kumimoji="0" lang="fr-BE" sz="2032"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sursemis</a:t>
            </a:r>
            <a:endParaRPr kumimoji="0" lang="pl-PL" sz="2032"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2" name="Text Box 8"/>
          <p:cNvSpPr txBox="1">
            <a:spLocks noChangeArrowheads="1"/>
          </p:cNvSpPr>
          <p:nvPr/>
        </p:nvSpPr>
        <p:spPr bwMode="auto">
          <a:xfrm>
            <a:off x="35185" y="6244887"/>
            <a:ext cx="4572734"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Effet</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de </a:t>
            </a:r>
            <a:r>
              <a:rPr kumimoji="0" lang="pl-PL"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rénovation</a:t>
            </a:r>
            <a:r>
              <a:rPr kumimoji="0" lang="pl-PL"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 </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tapis </a:t>
            </a:r>
            <a:r>
              <a:rPr kumimoji="0" lang="en-US" sz="1847" b="1" i="0" u="none" strike="noStrike" kern="1200" cap="none" spc="0" normalizeH="0" baseline="0" noProof="0" dirty="0" err="1"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d’herbe</a:t>
            </a: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de</a:t>
            </a:r>
            <a:r>
              <a:rPr kumimoji="0" lang="pl-PL"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 haute qualité</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7033" name="Text Box 9"/>
          <p:cNvSpPr txBox="1">
            <a:spLocks noChangeArrowheads="1"/>
          </p:cNvSpPr>
          <p:nvPr/>
        </p:nvSpPr>
        <p:spPr bwMode="auto">
          <a:xfrm>
            <a:off x="4772122" y="6244887"/>
            <a:ext cx="4219405" cy="568489"/>
          </a:xfrm>
          <a:prstGeom prst="rect">
            <a:avLst/>
          </a:prstGeom>
          <a:noFill/>
          <a:ln w="9525">
            <a:noFill/>
            <a:miter lim="800000"/>
            <a:headEnd/>
            <a:tailEnd/>
          </a:ln>
          <a:effectLst/>
        </p:spPr>
        <p:txBody>
          <a:bodyPr lIns="0" tIns="0" rIns="0" bIns="0">
            <a:spAutoFit/>
          </a:bodyPr>
          <a:lstStyle/>
          <a:p>
            <a:pPr marL="0" marR="0" lvl="0" indent="0" algn="ctr" defTabSz="844448" rtl="0" eaLnBrk="0" fontAlgn="base" latinLnBrk="0" hangingPunct="0">
              <a:lnSpc>
                <a:spcPct val="100000"/>
              </a:lnSpc>
              <a:spcBef>
                <a:spcPct val="50000"/>
              </a:spcBef>
              <a:spcAft>
                <a:spcPct val="0"/>
              </a:spcAft>
              <a:buClrTx/>
              <a:buSzTx/>
              <a:buFontTx/>
              <a:buNone/>
              <a:tabLst/>
              <a:defRPr/>
            </a:pPr>
            <a:r>
              <a:rPr kumimoji="0" lang="en-US" sz="1847" b="1" i="0" u="none" strike="noStrike" kern="1200" cap="none" spc="0" normalizeH="0" baseline="0" noProof="0" dirty="0" smtClean="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rPr>
              <a:t>Rentabilité accrue de la production laitière</a:t>
            </a:r>
            <a:endParaRPr kumimoji="0" lang="pl-PL" sz="1847"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 Box 4"/>
          <p:cNvSpPr txBox="1">
            <a:spLocks noChangeArrowheads="1"/>
          </p:cNvSpPr>
          <p:nvPr/>
        </p:nvSpPr>
        <p:spPr bwMode="auto">
          <a:xfrm>
            <a:off x="7054818" y="314695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5815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3"/>
          <p:cNvSpPr txBox="1">
            <a:spLocks noChangeArrowheads="1"/>
          </p:cNvSpPr>
          <p:nvPr/>
        </p:nvSpPr>
        <p:spPr bwMode="auto">
          <a:xfrm>
            <a:off x="1115616" y="110220"/>
            <a:ext cx="5688632" cy="1200329"/>
          </a:xfrm>
          <a:prstGeom prst="rect">
            <a:avLst/>
          </a:prstGeom>
          <a:noFill/>
          <a:ln w="9525">
            <a:noFill/>
            <a:miter lim="800000"/>
            <a:headEnd/>
            <a:tailEnd/>
          </a:ln>
          <a:effectLst/>
        </p:spPr>
        <p:txBody>
          <a:bodyPr wrap="square" lIns="0" tIns="0" rIns="0" bIns="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Impact </a:t>
            </a:r>
            <a:r>
              <a:rPr kumimoji="0" lang="fr-BE"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du </a:t>
            </a:r>
            <a:r>
              <a:rPr kumimoji="0" lang="fr-BE"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sursemis</a:t>
            </a:r>
            <a:r>
              <a:rPr kumimoji="0" lang="fr-BE"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sur le rendement de la prairie et de la production laitière</a:t>
            </a:r>
            <a:endParaRPr kumimoji="0" 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4" name="Obraz 3"/>
          <p:cNvPicPr>
            <a:picLocks noChangeAspect="1"/>
          </p:cNvPicPr>
          <p:nvPr/>
        </p:nvPicPr>
        <p:blipFill>
          <a:blip r:embed="rId4"/>
          <a:stretch>
            <a:fillRect/>
          </a:stretch>
        </p:blipFill>
        <p:spPr>
          <a:xfrm>
            <a:off x="66665" y="1412776"/>
            <a:ext cx="9010669" cy="4493141"/>
          </a:xfrm>
          <a:prstGeom prst="rect">
            <a:avLst/>
          </a:prstGeom>
        </p:spPr>
      </p:pic>
      <p:sp>
        <p:nvSpPr>
          <p:cNvPr id="10" name="Text Box 2"/>
          <p:cNvSpPr txBox="1">
            <a:spLocks noChangeArrowheads="1"/>
          </p:cNvSpPr>
          <p:nvPr/>
        </p:nvSpPr>
        <p:spPr bwMode="auto">
          <a:xfrm>
            <a:off x="142876" y="5893855"/>
            <a:ext cx="3587750" cy="27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Kozłowski, </a:t>
            </a: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2000</a:t>
            </a:r>
          </a:p>
        </p:txBody>
      </p:sp>
      <p:grpSp>
        <p:nvGrpSpPr>
          <p:cNvPr id="7" name="Group 94"/>
          <p:cNvGrpSpPr>
            <a:grpSpLocks/>
          </p:cNvGrpSpPr>
          <p:nvPr/>
        </p:nvGrpSpPr>
        <p:grpSpPr bwMode="auto">
          <a:xfrm>
            <a:off x="1043608" y="2077200"/>
            <a:ext cx="1303337" cy="2281237"/>
            <a:chOff x="859" y="1299"/>
            <a:chExt cx="821" cy="1437"/>
          </a:xfrm>
        </p:grpSpPr>
        <p:sp>
          <p:nvSpPr>
            <p:cNvPr id="9" name="Rectangle 95"/>
            <p:cNvSpPr>
              <a:spLocks noChangeArrowheads="1"/>
            </p:cNvSpPr>
            <p:nvPr/>
          </p:nvSpPr>
          <p:spPr bwMode="auto">
            <a:xfrm>
              <a:off x="859" y="2158"/>
              <a:ext cx="414" cy="57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1" name="Rectangle 96"/>
            <p:cNvSpPr>
              <a:spLocks noChangeArrowheads="1"/>
            </p:cNvSpPr>
            <p:nvPr/>
          </p:nvSpPr>
          <p:spPr bwMode="auto">
            <a:xfrm>
              <a:off x="1273" y="1299"/>
              <a:ext cx="407" cy="143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2" name="Group 97"/>
          <p:cNvGrpSpPr>
            <a:grpSpLocks/>
          </p:cNvGrpSpPr>
          <p:nvPr/>
        </p:nvGrpSpPr>
        <p:grpSpPr bwMode="auto">
          <a:xfrm>
            <a:off x="4067944" y="2000304"/>
            <a:ext cx="1271587" cy="2312988"/>
            <a:chOff x="2708" y="1254"/>
            <a:chExt cx="801" cy="1457"/>
          </a:xfrm>
        </p:grpSpPr>
        <p:sp>
          <p:nvSpPr>
            <p:cNvPr id="13" name="Rectangle 98"/>
            <p:cNvSpPr>
              <a:spLocks noChangeArrowheads="1"/>
            </p:cNvSpPr>
            <p:nvPr/>
          </p:nvSpPr>
          <p:spPr bwMode="auto">
            <a:xfrm>
              <a:off x="2708" y="2126"/>
              <a:ext cx="401" cy="585"/>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4" name="Rectangle 99"/>
            <p:cNvSpPr>
              <a:spLocks noChangeArrowheads="1"/>
            </p:cNvSpPr>
            <p:nvPr/>
          </p:nvSpPr>
          <p:spPr bwMode="auto">
            <a:xfrm>
              <a:off x="3109" y="1254"/>
              <a:ext cx="400" cy="1457"/>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grpSp>
        <p:nvGrpSpPr>
          <p:cNvPr id="15" name="Group 100"/>
          <p:cNvGrpSpPr>
            <a:grpSpLocks/>
          </p:cNvGrpSpPr>
          <p:nvPr/>
        </p:nvGrpSpPr>
        <p:grpSpPr bwMode="auto">
          <a:xfrm>
            <a:off x="7288857" y="1839600"/>
            <a:ext cx="1171575" cy="2473325"/>
            <a:chOff x="4563" y="1153"/>
            <a:chExt cx="738" cy="1558"/>
          </a:xfrm>
        </p:grpSpPr>
        <p:sp>
          <p:nvSpPr>
            <p:cNvPr id="16" name="Rectangle 101"/>
            <p:cNvSpPr>
              <a:spLocks noChangeArrowheads="1"/>
            </p:cNvSpPr>
            <p:nvPr/>
          </p:nvSpPr>
          <p:spPr bwMode="auto">
            <a:xfrm>
              <a:off x="4563" y="1153"/>
              <a:ext cx="369" cy="1558"/>
            </a:xfrm>
            <a:prstGeom prst="rect">
              <a:avLst/>
            </a:prstGeom>
            <a:solidFill>
              <a:srgbClr val="FF0000"/>
            </a:solidFill>
            <a:ln w="9525">
              <a:solidFill>
                <a:srgbClr val="FF00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7" name="Rectangle 102"/>
            <p:cNvSpPr>
              <a:spLocks noChangeArrowheads="1"/>
            </p:cNvSpPr>
            <p:nvPr/>
          </p:nvSpPr>
          <p:spPr bwMode="auto">
            <a:xfrm>
              <a:off x="4932" y="2113"/>
              <a:ext cx="369" cy="598"/>
            </a:xfrm>
            <a:prstGeom prst="rect">
              <a:avLst/>
            </a:prstGeom>
            <a:solidFill>
              <a:srgbClr val="00FF00"/>
            </a:solidFill>
            <a:ln w="9525">
              <a:solidFill>
                <a:srgbClr val="00FF00"/>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Tree>
    <p:extLst>
      <p:ext uri="{BB962C8B-B14F-4D97-AF65-F5344CB8AC3E}">
        <p14:creationId xmlns:p14="http://schemas.microsoft.com/office/powerpoint/2010/main" val="1245001702"/>
      </p:ext>
    </p:extLst>
  </p:cSld>
  <p:clrMapOvr>
    <a:masterClrMapping/>
  </p:clrMapOv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981413" y="73735"/>
            <a:ext cx="5894843" cy="1116268"/>
          </a:xfrm>
        </p:spPr>
        <p:txBody>
          <a:bodyPr wrap="square">
            <a:spAutoFit/>
          </a:bodyPr>
          <a:lstStyle/>
          <a:p>
            <a:pPr algn="l" defTabSz="449263">
              <a:lnSpc>
                <a:spcPct val="93000"/>
              </a:lnSpc>
              <a:buClr>
                <a:srgbClr val="000000"/>
              </a:buClr>
              <a:buSzPct val="100000"/>
              <a:defRPr/>
            </a:pPr>
            <a:r>
              <a:rPr lang="fr-BE" sz="2600" b="1" kern="1200" dirty="0" smtClean="0">
                <a:solidFill>
                  <a:srgbClr val="006600"/>
                </a:solidFill>
                <a:latin typeface="Tahoma" pitchFamily="34" charset="0"/>
                <a:ea typeface="+mn-ea"/>
                <a:cs typeface="+mn-cs"/>
              </a:rPr>
              <a:t>Valorisation des avancées en matière de sélection de semences par type </a:t>
            </a:r>
            <a:r>
              <a:rPr lang="fr-BE" sz="2600" b="1" kern="1200" smtClean="0">
                <a:solidFill>
                  <a:srgbClr val="006600"/>
                </a:solidFill>
                <a:latin typeface="Tahoma" pitchFamily="34" charset="0"/>
                <a:ea typeface="+mn-ea"/>
                <a:cs typeface="+mn-cs"/>
              </a:rPr>
              <a:t>de ferme (en %)</a:t>
            </a:r>
            <a:endParaRPr lang="pl-PL" sz="2600" b="1" kern="1200" dirty="0">
              <a:solidFill>
                <a:srgbClr val="006600"/>
              </a:solidFill>
              <a:latin typeface="Tahoma" pitchFamily="34" charset="0"/>
              <a:ea typeface="+mn-ea"/>
              <a:cs typeface="+mn-cs"/>
            </a:endParaRPr>
          </a:p>
        </p:txBody>
      </p:sp>
      <p:sp>
        <p:nvSpPr>
          <p:cNvPr id="27654" name="pole tekstowe 6"/>
          <p:cNvSpPr txBox="1">
            <a:spLocks noChangeArrowheads="1"/>
          </p:cNvSpPr>
          <p:nvPr/>
        </p:nvSpPr>
        <p:spPr bwMode="auto">
          <a:xfrm>
            <a:off x="0" y="5857527"/>
            <a:ext cx="1991742" cy="307777"/>
          </a:xfrm>
          <a:prstGeom prst="rect">
            <a:avLst/>
          </a:prstGeom>
          <a:no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graphicFrame>
        <p:nvGraphicFramePr>
          <p:cNvPr id="7" name="Wykres 6"/>
          <p:cNvGraphicFramePr/>
          <p:nvPr>
            <p:extLst/>
          </p:nvPr>
        </p:nvGraphicFramePr>
        <p:xfrm>
          <a:off x="1043607" y="1397000"/>
          <a:ext cx="6885955" cy="4831020"/>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2182567"/>
      </p:ext>
    </p:extLst>
  </p:cSld>
  <p:clrMapOvr>
    <a:masterClrMapping/>
  </p:clrMapOv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778933" y="44624"/>
            <a:ext cx="6138335" cy="1420109"/>
          </a:xfrm>
          <a:solidFill>
            <a:schemeClr val="bg1"/>
          </a:solidFill>
        </p:spPr>
        <p:txBody>
          <a:bodyPr wrap="square">
            <a:spAutoFit/>
          </a:bodyPr>
          <a:lstStyle/>
          <a:p>
            <a:pPr>
              <a:defRPr/>
            </a:pPr>
            <a:r>
              <a:rPr lang="en-US" sz="2600" dirty="0" err="1" smtClean="0">
                <a:solidFill>
                  <a:srgbClr val="006600"/>
                </a:solidFill>
                <a:latin typeface="Tahoma" panose="020B0604030504040204" pitchFamily="34" charset="0"/>
                <a:ea typeface="+mn-ea"/>
                <a:cs typeface="+mn-cs"/>
              </a:rPr>
              <a:t>Adéquation</a:t>
            </a:r>
            <a:r>
              <a:rPr lang="en-US" sz="2600" b="1" kern="1200" dirty="0" smtClean="0">
                <a:solidFill>
                  <a:srgbClr val="006600"/>
                </a:solidFill>
                <a:latin typeface="Tahoma" panose="020B0604030504040204" pitchFamily="34" charset="0"/>
                <a:ea typeface="+mn-ea"/>
                <a:cs typeface="+mn-cs"/>
              </a:rPr>
              <a:t> des graminées et des légumineuses pour le sur-semis</a:t>
            </a:r>
            <a:r>
              <a:rPr lang="pl-PL" sz="2600" b="1" kern="1200" dirty="0" smtClean="0">
                <a:solidFill>
                  <a:srgbClr val="006600"/>
                </a:solidFill>
                <a:latin typeface="Tahoma" panose="020B0604030504040204" pitchFamily="34" charset="0"/>
                <a:ea typeface="+mn-ea"/>
                <a:cs typeface="+mn-cs"/>
              </a:rPr>
              <a:t/>
            </a:r>
            <a:br>
              <a:rPr lang="pl-PL" sz="2600" b="1" kern="1200" dirty="0" smtClean="0">
                <a:solidFill>
                  <a:srgbClr val="006600"/>
                </a:solidFill>
                <a:latin typeface="Tahoma" panose="020B0604030504040204" pitchFamily="34" charset="0"/>
                <a:ea typeface="+mn-ea"/>
                <a:cs typeface="+mn-cs"/>
              </a:rPr>
            </a:br>
            <a:r>
              <a:rPr lang="pl-PL" sz="2600" b="1" kern="1200" dirty="0" smtClean="0">
                <a:solidFill>
                  <a:srgbClr val="006600"/>
                </a:solidFill>
                <a:latin typeface="Tahoma" panose="020B0604030504040204" pitchFamily="34" charset="0"/>
                <a:ea typeface="+mn-ea"/>
                <a:cs typeface="+mn-cs"/>
              </a:rPr>
              <a:t>de </a:t>
            </a:r>
            <a:r>
              <a:rPr lang="en-US" sz="2600" b="1" kern="1200" dirty="0" smtClean="0">
                <a:solidFill>
                  <a:srgbClr val="006600"/>
                </a:solidFill>
                <a:latin typeface="Tahoma" panose="020B0604030504040204" pitchFamily="34" charset="0"/>
                <a:ea typeface="+mn-ea"/>
                <a:cs typeface="+mn-cs"/>
              </a:rPr>
              <a:t>prairies permanentes</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16832"/>
            <a:ext cx="8207375" cy="3219343"/>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pl-PL" sz="2800" kern="1200" dirty="0" smtClean="0">
                <a:latin typeface="Tahoma" panose="020B0604030504040204" pitchFamily="34" charset="0"/>
                <a:ea typeface="Tahoma" panose="020B0604030504040204" pitchFamily="34" charset="0"/>
                <a:cs typeface="Tahoma" panose="020B0604030504040204" pitchFamily="34" charset="0"/>
              </a:rPr>
              <a:t>Graminées : </a:t>
            </a:r>
            <a:r>
              <a:rPr lang="pl-PL" sz="2800" b="1" kern="1200" dirty="0" smtClean="0">
                <a:latin typeface="Tahoma" panose="020B0604030504040204" pitchFamily="34" charset="0"/>
                <a:ea typeface="Tahoma" panose="020B0604030504040204" pitchFamily="34" charset="0"/>
                <a:cs typeface="Tahoma" panose="020B0604030504040204" pitchFamily="34" charset="0"/>
              </a:rPr>
              <a:t>ray-grass </a:t>
            </a:r>
            <a:r>
              <a:rPr lang="fr-BE" sz="2800" b="1" dirty="0" smtClean="0">
                <a:latin typeface="Tahoma" panose="020B0604030504040204" pitchFamily="34" charset="0"/>
                <a:ea typeface="Tahoma" panose="020B0604030504040204" pitchFamily="34" charset="0"/>
                <a:cs typeface="Tahoma" panose="020B0604030504040204" pitchFamily="34" charset="0"/>
              </a:rPr>
              <a:t>anglais</a:t>
            </a:r>
            <a:r>
              <a:rPr lang="pl-PL" sz="2800" kern="1200" dirty="0" smtClean="0">
                <a:latin typeface="Tahoma" panose="020B0604030504040204" pitchFamily="34" charset="0"/>
                <a:ea typeface="Tahoma" panose="020B0604030504040204" pitchFamily="34" charset="0"/>
                <a:cs typeface="Tahoma" panose="020B0604030504040204" pitchFamily="34" charset="0"/>
              </a:rPr>
              <a:t>, fétuque des prés (sols organiques), ray-grass hybride, ray-grass d'Italie, ray-grass</a:t>
            </a:r>
            <a:r>
              <a:rPr lang="fr-BE" sz="2800" kern="1200" dirty="0" smtClean="0">
                <a:latin typeface="Tahoma" panose="020B0604030504040204" pitchFamily="34" charset="0"/>
                <a:ea typeface="Tahoma" panose="020B0604030504040204" pitchFamily="34" charset="0"/>
                <a:cs typeface="Tahoma" panose="020B0604030504040204" pitchFamily="34" charset="0"/>
              </a:rPr>
              <a:t> de </a:t>
            </a:r>
            <a:r>
              <a:rPr lang="fr-BE" sz="2800" kern="1200" dirty="0" err="1" smtClean="0">
                <a:latin typeface="Tahoma" panose="020B0604030504040204" pitchFamily="34" charset="0"/>
                <a:ea typeface="Tahoma" panose="020B0604030504040204" pitchFamily="34" charset="0"/>
                <a:cs typeface="Tahoma" panose="020B0604030504040204" pitchFamily="34" charset="0"/>
              </a:rPr>
              <a:t>Westerwold</a:t>
            </a:r>
            <a:r>
              <a:rPr lang="pl-PL" sz="2800" kern="1200" dirty="0" smtClean="0">
                <a:latin typeface="Tahoma" panose="020B0604030504040204" pitchFamily="34" charset="0"/>
                <a:ea typeface="Tahoma" panose="020B0604030504040204" pitchFamily="34" charset="0"/>
                <a:cs typeface="Tahoma" panose="020B0604030504040204" pitchFamily="34" charset="0"/>
              </a:rPr>
              <a:t> , festulolium</a:t>
            </a:r>
          </a:p>
          <a:p>
            <a:pPr>
              <a:lnSpc>
                <a:spcPct val="80000"/>
              </a:lnSpc>
              <a:spcBef>
                <a:spcPts val="1800"/>
              </a:spcBef>
              <a:buFont typeface="Arial" charset="0"/>
              <a:buChar char="•"/>
              <a:defRPr/>
            </a:pPr>
            <a:r>
              <a:rPr lang="pl-PL" sz="2800" kern="1200" dirty="0" smtClean="0">
                <a:latin typeface="Tahoma" panose="020B0604030504040204" pitchFamily="34" charset="0"/>
                <a:ea typeface="Tahoma" panose="020B0604030504040204" pitchFamily="34" charset="0"/>
                <a:cs typeface="Tahoma" panose="020B0604030504040204" pitchFamily="34" charset="0"/>
              </a:rPr>
              <a:t>Légumineuses : </a:t>
            </a:r>
            <a:r>
              <a:rPr lang="pl-PL" sz="2800" b="1" kern="1200" dirty="0" smtClean="0">
                <a:latin typeface="Tahoma" panose="020B0604030504040204" pitchFamily="34" charset="0"/>
                <a:ea typeface="Tahoma" panose="020B0604030504040204" pitchFamily="34" charset="0"/>
                <a:cs typeface="Tahoma" panose="020B0604030504040204" pitchFamily="34" charset="0"/>
              </a:rPr>
              <a:t>trèfle </a:t>
            </a:r>
            <a:r>
              <a:rPr lang="fr-BE" sz="2800" b="1" dirty="0" smtClean="0">
                <a:latin typeface="Tahoma" panose="020B0604030504040204" pitchFamily="34" charset="0"/>
                <a:ea typeface="Tahoma" panose="020B0604030504040204" pitchFamily="34" charset="0"/>
                <a:cs typeface="Tahoma" panose="020B0604030504040204" pitchFamily="34" charset="0"/>
              </a:rPr>
              <a:t>violet</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trèfle blanc</a:t>
            </a:r>
            <a:r>
              <a:rPr lang="pl-PL" sz="2800" kern="1200" dirty="0" smtClean="0">
                <a:latin typeface="Tahoma" panose="020B0604030504040204" pitchFamily="34" charset="0"/>
                <a:ea typeface="Tahoma" panose="020B0604030504040204" pitchFamily="34" charset="0"/>
                <a:cs typeface="Tahoma" panose="020B0604030504040204" pitchFamily="34" charset="0"/>
              </a:rPr>
              <a:t>, trèfle alsike (sols organiques), lotier, luzerne.</a:t>
            </a:r>
          </a:p>
          <a:p>
            <a:pPr>
              <a:lnSpc>
                <a:spcPct val="80000"/>
              </a:lnSpc>
              <a:spcBef>
                <a:spcPts val="1800"/>
              </a:spcBef>
              <a:buFont typeface="Arial" charset="0"/>
              <a:buChar char="•"/>
              <a:defRPr/>
            </a:pPr>
            <a:r>
              <a:rPr lang="en-US" sz="2800" kern="1200" dirty="0" smtClean="0">
                <a:latin typeface="Tahoma" panose="020B0604030504040204" pitchFamily="34" charset="0"/>
                <a:ea typeface="Tahoma" panose="020B0604030504040204" pitchFamily="34" charset="0"/>
                <a:cs typeface="Tahoma" panose="020B0604030504040204" pitchFamily="34" charset="0"/>
              </a:rPr>
              <a:t>Variétés </a:t>
            </a:r>
            <a:r>
              <a:rPr lang="en-US" sz="2800" kern="1200" dirty="0" err="1" smtClean="0">
                <a:latin typeface="Tahoma" panose="020B0604030504040204" pitchFamily="34" charset="0"/>
                <a:ea typeface="Tahoma" panose="020B0604030504040204" pitchFamily="34" charset="0"/>
                <a:cs typeface="Tahoma" panose="020B0604030504040204" pitchFamily="34" charset="0"/>
              </a:rPr>
              <a:t>préférées</a:t>
            </a:r>
            <a:r>
              <a:rPr lang="en-US" sz="2800" kern="1200" dirty="0" smtClean="0">
                <a:latin typeface="Tahoma" panose="020B0604030504040204" pitchFamily="34" charset="0"/>
                <a:ea typeface="Tahoma" panose="020B0604030504040204" pitchFamily="34" charset="0"/>
                <a:cs typeface="Tahoma" panose="020B0604030504040204" pitchFamily="34" charset="0"/>
              </a:rPr>
              <a:t> pour les sur-semis (capacité d'enracinement rapide - installation dans les vieux </a:t>
            </a:r>
            <a:r>
              <a:rPr lang="pl-PL" sz="2800" kern="1200" dirty="0" err="1" smtClean="0">
                <a:latin typeface="Tahoma" panose="020B0604030504040204" pitchFamily="34" charset="0"/>
                <a:ea typeface="Tahoma" panose="020B0604030504040204" pitchFamily="34" charset="0"/>
                <a:cs typeface="Tahoma" panose="020B0604030504040204" pitchFamily="34" charset="0"/>
              </a:rPr>
              <a:t>pâturages</a:t>
            </a:r>
            <a:r>
              <a:rPr lang="en-US" sz="2800" kern="1200" dirty="0" smtClean="0">
                <a:latin typeface="Tahoma" panose="020B0604030504040204" pitchFamily="34" charset="0"/>
                <a:ea typeface="Tahoma" panose="020B0604030504040204" pitchFamily="34" charset="0"/>
                <a:cs typeface="Tahoma" panose="020B0604030504040204" pitchFamily="34" charset="0"/>
              </a:rPr>
              <a:t>, haute compétitivité)</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1986133"/>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079611" y="123195"/>
            <a:ext cx="6328721" cy="1206072"/>
          </a:xfrm>
          <a:solidFill>
            <a:schemeClr val="bg1"/>
          </a:solidFill>
        </p:spPr>
        <p:txBody>
          <a:bodyPr wrap="square">
            <a:spAutoFit/>
          </a:bodyPr>
          <a:lstStyle/>
          <a:p>
            <a:pPr algn="l">
              <a:defRPr/>
            </a:pPr>
            <a:r>
              <a:rPr lang="en-US" sz="2600" b="1" kern="1200" dirty="0" smtClean="0">
                <a:solidFill>
                  <a:srgbClr val="006600"/>
                </a:solidFill>
                <a:latin typeface="Tahoma" panose="020B0604030504040204" pitchFamily="34" charset="0"/>
                <a:ea typeface="+mn-ea"/>
                <a:cs typeface="+mn-cs"/>
              </a:rPr>
              <a:t>Adéquation des graminées et des </a:t>
            </a:r>
            <a:r>
              <a:rPr lang="en-US" sz="2600" b="1" kern="1200" dirty="0" err="1" smtClean="0">
                <a:solidFill>
                  <a:srgbClr val="006600"/>
                </a:solidFill>
                <a:latin typeface="Tahoma" panose="020B0604030504040204" pitchFamily="34" charset="0"/>
                <a:ea typeface="+mn-ea"/>
                <a:cs typeface="+mn-cs"/>
              </a:rPr>
              <a:t>légumineuses</a:t>
            </a:r>
            <a:r>
              <a:rPr lang="en-US" sz="2600" b="1" kern="1200" dirty="0" smtClean="0">
                <a:solidFill>
                  <a:srgbClr val="006600"/>
                </a:solidFill>
                <a:latin typeface="Tahoma" panose="020B0604030504040204" pitchFamily="34" charset="0"/>
                <a:ea typeface="+mn-ea"/>
                <a:cs typeface="+mn-cs"/>
              </a:rPr>
              <a:t> pour la rénovation</a:t>
            </a:r>
            <a:r>
              <a:rPr lang="pl-PL" sz="2600" b="1" kern="1200" dirty="0" err="1" smtClean="0">
                <a:solidFill>
                  <a:srgbClr val="006600"/>
                </a:solidFill>
                <a:latin typeface="Tahoma" panose="020B0604030504040204" pitchFamily="34" charset="0"/>
                <a:ea typeface="+mn-ea"/>
                <a:cs typeface="+mn-cs"/>
              </a:rPr>
              <a:t> totale</a:t>
            </a:r>
            <a:r>
              <a:rPr lang="en-US" sz="2600" b="1" kern="1200" dirty="0" smtClean="0">
                <a:solidFill>
                  <a:srgbClr val="006600"/>
                </a:solidFill>
                <a:latin typeface="Tahoma" panose="020B0604030504040204" pitchFamily="34" charset="0"/>
                <a:ea typeface="+mn-ea"/>
                <a:cs typeface="+mn-cs"/>
              </a:rPr>
              <a:t> des prairies </a:t>
            </a:r>
            <a:r>
              <a:rPr lang="en-US" sz="2600" b="1" kern="1200" dirty="0" err="1" smtClean="0">
                <a:solidFill>
                  <a:srgbClr val="006600"/>
                </a:solidFill>
                <a:latin typeface="Tahoma" panose="020B0604030504040204" pitchFamily="34" charset="0"/>
                <a:ea typeface="+mn-ea"/>
                <a:cs typeface="+mn-cs"/>
              </a:rPr>
              <a:t>permanentes</a:t>
            </a:r>
            <a:r>
              <a:rPr lang="en-US" sz="2600" b="1" kern="1200" dirty="0" smtClean="0">
                <a:solidFill>
                  <a:srgbClr val="006600"/>
                </a:solidFill>
                <a:latin typeface="Tahoma" panose="020B0604030504040204" pitchFamily="34" charset="0"/>
                <a:ea typeface="+mn-ea"/>
                <a:cs typeface="+mn-cs"/>
              </a:rPr>
              <a:t> </a:t>
            </a:r>
            <a:endParaRPr lang="pl-PL" sz="26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1988840"/>
            <a:ext cx="8208962" cy="2988510"/>
          </a:xfrm>
          <a:gradFill>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fr-BE" sz="2400" kern="1200" dirty="0" smtClean="0">
                <a:latin typeface="Tahoma" panose="020B0604030504040204" pitchFamily="34" charset="0"/>
                <a:ea typeface="Tahoma" panose="020B0604030504040204" pitchFamily="34" charset="0"/>
                <a:cs typeface="Tahoma" panose="020B0604030504040204" pitchFamily="34" charset="0"/>
              </a:rPr>
              <a:t>Classement des g</a:t>
            </a:r>
            <a:r>
              <a:rPr lang="pl-PL" sz="2400" kern="1200" dirty="0" smtClean="0">
                <a:latin typeface="Tahoma" panose="020B0604030504040204" pitchFamily="34" charset="0"/>
                <a:ea typeface="Tahoma" panose="020B0604030504040204" pitchFamily="34" charset="0"/>
                <a:cs typeface="Tahoma" panose="020B0604030504040204" pitchFamily="34" charset="0"/>
              </a:rPr>
              <a:t>raminées</a:t>
            </a:r>
            <a:r>
              <a:rPr lang="en-US" sz="2400" kern="1200" dirty="0" smtClean="0">
                <a:latin typeface="Tahoma" panose="020B0604030504040204" pitchFamily="34" charset="0"/>
                <a:ea typeface="Tahoma" panose="020B0604030504040204" pitchFamily="34" charset="0"/>
                <a:cs typeface="Tahoma" panose="020B0604030504040204" pitchFamily="34" charset="0"/>
              </a:rPr>
              <a:t> : </a:t>
            </a:r>
            <a:r>
              <a:rPr lang="pl-PL" sz="2400" b="1" kern="1200" dirty="0" smtClean="0">
                <a:latin typeface="Tahoma" panose="020B0604030504040204" pitchFamily="34" charset="0"/>
                <a:ea typeface="Tahoma" panose="020B0604030504040204" pitchFamily="34" charset="0"/>
                <a:cs typeface="Tahoma" panose="020B0604030504040204" pitchFamily="34" charset="0"/>
              </a:rPr>
              <a:t>ray-grass </a:t>
            </a:r>
            <a:r>
              <a:rPr lang="fr-BE" sz="2400" b="1" kern="1200" dirty="0" smtClean="0">
                <a:latin typeface="Tahoma" panose="020B0604030504040204" pitchFamily="34" charset="0"/>
                <a:ea typeface="Tahoma" panose="020B0604030504040204" pitchFamily="34" charset="0"/>
                <a:cs typeface="Tahoma" panose="020B0604030504040204" pitchFamily="34" charset="0"/>
              </a:rPr>
              <a:t>anglais</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smtClean="0">
                <a:latin typeface="Tahoma" panose="020B0604030504040204" pitchFamily="34" charset="0"/>
                <a:ea typeface="Tahoma" panose="020B0604030504040204" pitchFamily="34" charset="0"/>
                <a:cs typeface="Tahoma" panose="020B0604030504040204" pitchFamily="34" charset="0"/>
              </a:rPr>
              <a:t>fétuque des prés, fétuque élevée, fléole, </a:t>
            </a:r>
            <a:r>
              <a:rPr lang="fr-BE" sz="2400" kern="1200" dirty="0" err="1" smtClean="0">
                <a:latin typeface="Tahoma" panose="020B0604030504040204" pitchFamily="34" charset="0"/>
                <a:ea typeface="Tahoma" panose="020B0604030504040204" pitchFamily="34" charset="0"/>
                <a:cs typeface="Tahoma" panose="020B0604030504040204" pitchFamily="34" charset="0"/>
              </a:rPr>
              <a:t>paturin</a:t>
            </a:r>
            <a:r>
              <a:rPr lang="fr-BE" sz="2400" kern="1200" dirty="0" smtClean="0">
                <a:latin typeface="Tahoma" panose="020B0604030504040204" pitchFamily="34" charset="0"/>
                <a:ea typeface="Tahoma" panose="020B0604030504040204" pitchFamily="34" charset="0"/>
                <a:cs typeface="Tahoma" panose="020B0604030504040204" pitchFamily="34" charset="0"/>
              </a:rPr>
              <a:t> des prés</a:t>
            </a:r>
            <a:r>
              <a:rPr lang="pl-PL" sz="2400" kern="1200" dirty="0" smtClean="0">
                <a:latin typeface="Tahoma" panose="020B0604030504040204" pitchFamily="34" charset="0"/>
                <a:ea typeface="Tahoma" panose="020B0604030504040204" pitchFamily="34" charset="0"/>
                <a:cs typeface="Tahoma" panose="020B0604030504040204" pitchFamily="34" charset="0"/>
              </a:rPr>
              <a:t>, fétuque rouge,</a:t>
            </a:r>
            <a:r>
              <a:rPr lang="fr-BE" sz="2400" kern="1200" dirty="0" smtClean="0">
                <a:latin typeface="Tahoma" panose="020B0604030504040204" pitchFamily="34" charset="0"/>
                <a:ea typeface="Tahoma" panose="020B0604030504040204" pitchFamily="34" charset="0"/>
                <a:cs typeface="Tahoma" panose="020B0604030504040204" pitchFamily="34" charset="0"/>
              </a:rPr>
              <a:t> </a:t>
            </a:r>
            <a:r>
              <a:rPr lang="fr-BE" sz="2400" dirty="0" smtClean="0">
                <a:latin typeface="Tahoma" panose="020B0604030504040204" pitchFamily="34" charset="0"/>
                <a:ea typeface="Tahoma" panose="020B0604030504040204" pitchFamily="34" charset="0"/>
                <a:cs typeface="Tahoma" panose="020B0604030504040204" pitchFamily="34" charset="0"/>
              </a:rPr>
              <a:t>…</a:t>
            </a:r>
            <a:endParaRPr lang="pl-PL" sz="2400" kern="1200" dirty="0" smtClean="0">
              <a:latin typeface="Tahoma" panose="020B0604030504040204" pitchFamily="34" charset="0"/>
              <a:ea typeface="Tahoma" panose="020B0604030504040204" pitchFamily="34" charset="0"/>
              <a:cs typeface="Tahoma" panose="020B0604030504040204" pitchFamily="34" charset="0"/>
            </a:endParaRPr>
          </a:p>
          <a:p>
            <a:pPr>
              <a:lnSpc>
                <a:spcPct val="80000"/>
              </a:lnSpc>
              <a:spcBef>
                <a:spcPts val="1800"/>
              </a:spcBef>
              <a:buFont typeface="Arial" charset="0"/>
              <a:buChar char="•"/>
              <a:defRPr/>
            </a:pPr>
            <a:r>
              <a:rPr lang="en-US" sz="2400" kern="1200" dirty="0" err="1" smtClean="0">
                <a:latin typeface="Tahoma" panose="020B0604030504040204" pitchFamily="34" charset="0"/>
                <a:ea typeface="Tahoma" panose="020B0604030504040204" pitchFamily="34" charset="0"/>
                <a:cs typeface="Tahoma" panose="020B0604030504040204" pitchFamily="34" charset="0"/>
              </a:rPr>
              <a:t>Classement</a:t>
            </a:r>
            <a:r>
              <a:rPr lang="en-US" sz="2400" kern="1200" dirty="0" smtClean="0">
                <a:latin typeface="Tahoma" panose="020B0604030504040204" pitchFamily="34" charset="0"/>
                <a:ea typeface="Tahoma" panose="020B0604030504040204" pitchFamily="34" charset="0"/>
                <a:cs typeface="Tahoma" panose="020B0604030504040204" pitchFamily="34" charset="0"/>
              </a:rPr>
              <a:t> des légumineuses : </a:t>
            </a:r>
            <a:r>
              <a:rPr lang="pl-PL" sz="2400" b="1" kern="1200" dirty="0" smtClean="0">
                <a:latin typeface="Tahoma" panose="020B0604030504040204" pitchFamily="34" charset="0"/>
                <a:ea typeface="Tahoma" panose="020B0604030504040204" pitchFamily="34" charset="0"/>
                <a:cs typeface="Tahoma" panose="020B0604030504040204" pitchFamily="34" charset="0"/>
              </a:rPr>
              <a:t>trèfle blanc</a:t>
            </a:r>
            <a:r>
              <a:rPr lang="fr-BE" sz="2400" b="1" dirty="0">
                <a:latin typeface="Tahoma" panose="020B0604030504040204" pitchFamily="34" charset="0"/>
                <a:ea typeface="Tahoma" panose="020B0604030504040204" pitchFamily="34" charset="0"/>
                <a:cs typeface="Tahoma" panose="020B0604030504040204" pitchFamily="34" charset="0"/>
              </a:rPr>
              <a:t>,</a:t>
            </a:r>
            <a:r>
              <a:rPr lang="pl-PL" sz="2400" b="1" kern="1200" dirty="0" smtClean="0">
                <a:latin typeface="Tahoma" panose="020B0604030504040204" pitchFamily="34" charset="0"/>
                <a:ea typeface="Tahoma" panose="020B0604030504040204" pitchFamily="34" charset="0"/>
                <a:cs typeface="Tahoma" panose="020B0604030504040204" pitchFamily="34" charset="0"/>
              </a:rPr>
              <a:t> </a:t>
            </a:r>
            <a:r>
              <a:rPr lang="pl-PL" sz="2400" kern="1200" dirty="0" smtClean="0">
                <a:latin typeface="Tahoma" panose="020B0604030504040204" pitchFamily="34" charset="0"/>
                <a:ea typeface="Tahoma" panose="020B0604030504040204" pitchFamily="34" charset="0"/>
                <a:cs typeface="Tahoma" panose="020B0604030504040204" pitchFamily="34" charset="0"/>
              </a:rPr>
              <a:t>trèfle alsike, trèfle </a:t>
            </a:r>
            <a:r>
              <a:rPr lang="fr-BE" sz="2400" kern="1200" dirty="0" smtClean="0">
                <a:latin typeface="Tahoma" panose="020B0604030504040204" pitchFamily="34" charset="0"/>
                <a:ea typeface="Tahoma" panose="020B0604030504040204" pitchFamily="34" charset="0"/>
                <a:cs typeface="Tahoma" panose="020B0604030504040204" pitchFamily="34" charset="0"/>
              </a:rPr>
              <a:t>violet</a:t>
            </a:r>
            <a:r>
              <a:rPr lang="pl-PL" sz="2400" kern="1200" dirty="0" smtClean="0">
                <a:latin typeface="Tahoma" panose="020B0604030504040204" pitchFamily="34" charset="0"/>
                <a:ea typeface="Tahoma" panose="020B0604030504040204" pitchFamily="34" charset="0"/>
                <a:cs typeface="Tahoma" panose="020B0604030504040204" pitchFamily="34" charset="0"/>
              </a:rPr>
              <a:t>, </a:t>
            </a:r>
            <a:r>
              <a:rPr lang="fr-BE" sz="2400" kern="1200" dirty="0" smtClean="0">
                <a:latin typeface="Tahoma" panose="020B0604030504040204" pitchFamily="34" charset="0"/>
                <a:ea typeface="Tahoma" panose="020B0604030504040204" pitchFamily="34" charset="0"/>
                <a:cs typeface="Tahoma" panose="020B0604030504040204" pitchFamily="34" charset="0"/>
              </a:rPr>
              <a:t>lotier</a:t>
            </a:r>
            <a:r>
              <a:rPr lang="pl-PL" sz="2400" kern="1200" dirty="0" smtClean="0">
                <a:latin typeface="Tahoma" panose="020B0604030504040204" pitchFamily="34" charset="0"/>
                <a:ea typeface="Tahoma" panose="020B0604030504040204" pitchFamily="34" charset="0"/>
                <a:cs typeface="Tahoma" panose="020B0604030504040204" pitchFamily="34" charset="0"/>
              </a:rPr>
              <a:t>,...</a:t>
            </a:r>
            <a:endParaRPr lang="pl-PL" sz="24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87411804"/>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p:cNvSpPr>
          <p:nvPr>
            <p:ph type="title"/>
          </p:nvPr>
        </p:nvSpPr>
        <p:spPr>
          <a:xfrm>
            <a:off x="1115615" y="148623"/>
            <a:ext cx="6182651" cy="1181568"/>
          </a:xfrm>
          <a:solidFill>
            <a:schemeClr val="bg1"/>
          </a:solidFill>
        </p:spPr>
        <p:txBody>
          <a:bodyPr/>
          <a:lstStyle/>
          <a:p>
            <a:pPr algn="l">
              <a:defRPr/>
            </a:pPr>
            <a:r>
              <a:rPr lang="en-US" sz="2400" b="1" kern="1200" dirty="0" smtClean="0">
                <a:solidFill>
                  <a:srgbClr val="006600"/>
                </a:solidFill>
                <a:latin typeface="Tahoma" panose="020B0604030504040204" pitchFamily="34" charset="0"/>
                <a:ea typeface="+mn-ea"/>
                <a:cs typeface="+mn-cs"/>
              </a:rPr>
              <a:t>Adéquation des graminées et des </a:t>
            </a:r>
            <a:r>
              <a:rPr lang="en-US" sz="2400" b="1" kern="1200" dirty="0" err="1" smtClean="0">
                <a:solidFill>
                  <a:srgbClr val="006600"/>
                </a:solidFill>
                <a:latin typeface="Tahoma" panose="020B0604030504040204" pitchFamily="34" charset="0"/>
                <a:ea typeface="+mn-ea"/>
                <a:cs typeface="+mn-cs"/>
              </a:rPr>
              <a:t>légumineuses</a:t>
            </a:r>
            <a:r>
              <a:rPr lang="en-US" sz="2400" b="1" kern="1200" dirty="0" smtClean="0">
                <a:solidFill>
                  <a:srgbClr val="006600"/>
                </a:solidFill>
                <a:latin typeface="Tahoma" panose="020B0604030504040204" pitchFamily="34" charset="0"/>
                <a:ea typeface="+mn-ea"/>
                <a:cs typeface="+mn-cs"/>
              </a:rPr>
              <a:t> </a:t>
            </a:r>
            <a:r>
              <a:rPr lang="pl-PL" sz="2400" b="1" kern="1200" dirty="0" smtClean="0">
                <a:solidFill>
                  <a:srgbClr val="006600"/>
                </a:solidFill>
                <a:latin typeface="Tahoma" panose="020B0604030504040204" pitchFamily="34" charset="0"/>
                <a:ea typeface="+mn-ea"/>
                <a:cs typeface="+mn-cs"/>
              </a:rPr>
              <a:t>utilisé</a:t>
            </a:r>
            <a:r>
              <a:rPr lang="fr-BE" sz="2400" b="1" kern="1200" dirty="0" smtClean="0">
                <a:solidFill>
                  <a:srgbClr val="006600"/>
                </a:solidFill>
                <a:latin typeface="Tahoma" panose="020B0604030504040204" pitchFamily="34" charset="0"/>
                <a:ea typeface="+mn-ea"/>
                <a:cs typeface="+mn-cs"/>
              </a:rPr>
              <a:t>e</a:t>
            </a:r>
            <a:r>
              <a:rPr lang="pl-PL" sz="2400" b="1" kern="1200" dirty="0" smtClean="0">
                <a:solidFill>
                  <a:srgbClr val="006600"/>
                </a:solidFill>
                <a:latin typeface="Tahoma" panose="020B0604030504040204" pitchFamily="34" charset="0"/>
                <a:ea typeface="+mn-ea"/>
                <a:cs typeface="+mn-cs"/>
              </a:rPr>
              <a:t>s</a:t>
            </a:r>
            <a:r>
              <a:rPr lang="fr-BE" sz="2400" b="1" kern="1200" dirty="0" smtClean="0">
                <a:solidFill>
                  <a:srgbClr val="006600"/>
                </a:solidFill>
                <a:latin typeface="Tahoma" panose="020B0604030504040204" pitchFamily="34" charset="0"/>
                <a:ea typeface="+mn-ea"/>
                <a:cs typeface="+mn-cs"/>
              </a:rPr>
              <a:t> en mélange pour l’</a:t>
            </a:r>
            <a:r>
              <a:rPr lang="en-US" sz="2400" b="1" kern="1200" dirty="0" smtClean="0">
                <a:solidFill>
                  <a:srgbClr val="006600"/>
                </a:solidFill>
                <a:latin typeface="Tahoma" panose="020B0604030504040204" pitchFamily="34" charset="0"/>
                <a:ea typeface="+mn-ea"/>
                <a:cs typeface="+mn-cs"/>
              </a:rPr>
              <a:t>installation </a:t>
            </a:r>
            <a:r>
              <a:rPr lang="pl-PL" sz="2400" b="1" kern="1200" dirty="0" smtClean="0">
                <a:solidFill>
                  <a:srgbClr val="006600"/>
                </a:solidFill>
                <a:latin typeface="Tahoma" panose="020B0604030504040204" pitchFamily="34" charset="0"/>
                <a:ea typeface="+mn-ea"/>
                <a:cs typeface="+mn-cs"/>
              </a:rPr>
              <a:t>de </a:t>
            </a:r>
            <a:r>
              <a:rPr lang="en-US" sz="2400" b="1" kern="1200" dirty="0" smtClean="0">
                <a:solidFill>
                  <a:srgbClr val="006600"/>
                </a:solidFill>
                <a:latin typeface="Tahoma" panose="020B0604030504040204" pitchFamily="34" charset="0"/>
                <a:ea typeface="+mn-ea"/>
                <a:cs typeface="+mn-cs"/>
              </a:rPr>
              <a:t>prairies temporaires</a:t>
            </a:r>
            <a:endParaRPr lang="pl-PL" sz="2400" b="1" kern="1200" dirty="0">
              <a:solidFill>
                <a:srgbClr val="006600"/>
              </a:solidFill>
              <a:latin typeface="Tahoma" panose="020B0604030504040204" pitchFamily="34" charset="0"/>
              <a:ea typeface="+mn-ea"/>
              <a:cs typeface="+mn-cs"/>
            </a:endParaRPr>
          </a:p>
        </p:txBody>
      </p:sp>
      <p:sp>
        <p:nvSpPr>
          <p:cNvPr id="254979" name="Rectangle 3"/>
          <p:cNvSpPr>
            <a:spLocks noGrp="1"/>
          </p:cNvSpPr>
          <p:nvPr>
            <p:ph type="body" idx="4294967295"/>
          </p:nvPr>
        </p:nvSpPr>
        <p:spPr>
          <a:xfrm>
            <a:off x="467544" y="2094252"/>
            <a:ext cx="8207375" cy="3333220"/>
          </a:xfrm>
          <a:gradFill rotWithShape="1">
            <a:gsLst>
              <a:gs pos="0">
                <a:srgbClr val="99CC00">
                  <a:alpha val="50999"/>
                </a:srgbClr>
              </a:gs>
              <a:gs pos="100000">
                <a:srgbClr val="CCFF66">
                  <a:alpha val="66000"/>
                </a:srgbClr>
              </a:gs>
            </a:gsLst>
            <a:lin ang="5400000" scaled="1"/>
          </a:gradFill>
        </p:spPr>
        <p:txBody>
          <a:bodyPr>
            <a:spAutoFit/>
          </a:bodyPr>
          <a:lstStyle/>
          <a:p>
            <a:pPr>
              <a:lnSpc>
                <a:spcPct val="80000"/>
              </a:lnSpc>
              <a:spcBef>
                <a:spcPts val="1800"/>
              </a:spcBef>
              <a:buFont typeface="Arial" charset="0"/>
              <a:buChar char="•"/>
              <a:defRPr/>
            </a:pPr>
            <a:r>
              <a:rPr lang="en-US" sz="2800" kern="1200" dirty="0" err="1" smtClean="0">
                <a:latin typeface="Tahoma" panose="020B0604030504040204" pitchFamily="34" charset="0"/>
                <a:ea typeface="Tahoma" panose="020B0604030504040204" pitchFamily="34" charset="0"/>
                <a:cs typeface="Tahoma" panose="020B0604030504040204" pitchFamily="34" charset="0"/>
              </a:rPr>
              <a:t>Classement</a:t>
            </a:r>
            <a:r>
              <a:rPr lang="en-US" sz="2800" kern="1200" dirty="0" smtClean="0">
                <a:latin typeface="Tahoma" panose="020B0604030504040204" pitchFamily="34" charset="0"/>
                <a:ea typeface="Tahoma" panose="020B0604030504040204" pitchFamily="34" charset="0"/>
                <a:cs typeface="Tahoma" panose="020B0604030504040204" pitchFamily="34" charset="0"/>
              </a:rPr>
              <a:t> des espèces de graminées</a:t>
            </a:r>
            <a:r>
              <a:rPr lang="pl-PL" sz="2800" kern="1200" dirty="0" smtClean="0">
                <a:latin typeface="Tahoma" panose="020B0604030504040204" pitchFamily="34" charset="0"/>
                <a:ea typeface="Tahoma" panose="020B0604030504040204" pitchFamily="34" charset="0"/>
                <a:cs typeface="Tahoma" panose="020B0604030504040204" pitchFamily="34" charset="0"/>
              </a:rPr>
              <a:t> : </a:t>
            </a:r>
            <a:r>
              <a:rPr lang="pl-PL" sz="2800" b="1" kern="1200" dirty="0" smtClean="0">
                <a:latin typeface="Tahoma" panose="020B0604030504040204" pitchFamily="34" charset="0"/>
                <a:ea typeface="Tahoma" panose="020B0604030504040204" pitchFamily="34" charset="0"/>
                <a:cs typeface="Tahoma" panose="020B0604030504040204" pitchFamily="34" charset="0"/>
              </a:rPr>
              <a:t>ray-grass d'Italie</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ray-grass de </a:t>
            </a:r>
            <a:r>
              <a:rPr lang="fr-BE" sz="2800" b="1" dirty="0" err="1" smtClean="0">
                <a:latin typeface="Tahoma" panose="020B0604030504040204" pitchFamily="34" charset="0"/>
                <a:ea typeface="Tahoma" panose="020B0604030504040204" pitchFamily="34" charset="0"/>
                <a:cs typeface="Tahoma" panose="020B0604030504040204" pitchFamily="34" charset="0"/>
              </a:rPr>
              <a:t>Westerwold</a:t>
            </a:r>
            <a:r>
              <a:rPr lang="pl-PL" sz="2800" kern="1200" dirty="0" smtClean="0">
                <a:latin typeface="Tahoma" panose="020B0604030504040204" pitchFamily="34" charset="0"/>
                <a:ea typeface="Tahoma" panose="020B0604030504040204" pitchFamily="34" charset="0"/>
                <a:cs typeface="Tahoma" panose="020B0604030504040204" pitchFamily="34" charset="0"/>
              </a:rPr>
              <a:t>, </a:t>
            </a:r>
            <a:r>
              <a:rPr lang="pl-PL" sz="2800" b="1" kern="1200" dirty="0" smtClean="0">
                <a:latin typeface="Tahoma" panose="020B0604030504040204" pitchFamily="34" charset="0"/>
                <a:ea typeface="Tahoma" panose="020B0604030504040204" pitchFamily="34" charset="0"/>
                <a:cs typeface="Tahoma" panose="020B0604030504040204" pitchFamily="34" charset="0"/>
              </a:rPr>
              <a:t>ray-grass </a:t>
            </a:r>
            <a:r>
              <a:rPr lang="fr-BE" sz="2800" b="1" dirty="0" smtClean="0">
                <a:latin typeface="Tahoma" panose="020B0604030504040204" pitchFamily="34" charset="0"/>
                <a:ea typeface="Tahoma" panose="020B0604030504040204" pitchFamily="34" charset="0"/>
                <a:cs typeface="Tahoma" panose="020B0604030504040204" pitchFamily="34" charset="0"/>
              </a:rPr>
              <a:t>tétraploïde</a:t>
            </a:r>
            <a:r>
              <a:rPr lang="pl-PL" sz="2800" b="1" kern="1200" dirty="0" smtClean="0">
                <a:latin typeface="Tahoma" panose="020B0604030504040204" pitchFamily="34" charset="0"/>
                <a:ea typeface="Tahoma" panose="020B0604030504040204" pitchFamily="34" charset="0"/>
                <a:cs typeface="Tahoma" panose="020B0604030504040204" pitchFamily="34" charset="0"/>
              </a:rPr>
              <a:t> (4n)</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festulolium</a:t>
            </a:r>
            <a:r>
              <a:rPr lang="pl-PL" sz="2800" kern="1200" dirty="0" smtClean="0">
                <a:latin typeface="Tahoma" panose="020B0604030504040204" pitchFamily="34" charset="0"/>
                <a:ea typeface="Tahoma" panose="020B0604030504040204" pitchFamily="34" charset="0"/>
                <a:cs typeface="Tahoma" panose="020B0604030504040204" pitchFamily="34" charset="0"/>
              </a:rPr>
              <a:t>, fétuque des prés, fléole, fétuque élevée, </a:t>
            </a:r>
            <a:r>
              <a:rPr lang="fr-BE" sz="2800" kern="1200" dirty="0" smtClean="0">
                <a:latin typeface="Tahoma" panose="020B0604030504040204" pitchFamily="34" charset="0"/>
                <a:ea typeface="Tahoma" panose="020B0604030504040204" pitchFamily="34" charset="0"/>
                <a:cs typeface="Tahoma" panose="020B0604030504040204" pitchFamily="34" charset="0"/>
              </a:rPr>
              <a:t>dactyle</a:t>
            </a:r>
            <a:r>
              <a:rPr lang="pl-PL" sz="2800" kern="1200" dirty="0" smtClean="0">
                <a:latin typeface="Tahoma" panose="020B0604030504040204" pitchFamily="34" charset="0"/>
                <a:ea typeface="Tahoma" panose="020B0604030504040204" pitchFamily="34" charset="0"/>
                <a:cs typeface="Tahoma" panose="020B0604030504040204" pitchFamily="34" charset="0"/>
              </a:rPr>
              <a:t>, brome, ....</a:t>
            </a:r>
          </a:p>
          <a:p>
            <a:pPr>
              <a:lnSpc>
                <a:spcPct val="80000"/>
              </a:lnSpc>
              <a:spcBef>
                <a:spcPts val="1800"/>
              </a:spcBef>
              <a:buFont typeface="Arial" charset="0"/>
              <a:buChar char="•"/>
              <a:defRPr/>
            </a:pPr>
            <a:r>
              <a:rPr lang="en-US" sz="2800" kern="1200" dirty="0" err="1" smtClean="0">
                <a:latin typeface="Tahoma" panose="020B0604030504040204" pitchFamily="34" charset="0"/>
                <a:ea typeface="Tahoma" panose="020B0604030504040204" pitchFamily="34" charset="0"/>
                <a:cs typeface="Tahoma" panose="020B0604030504040204" pitchFamily="34" charset="0"/>
              </a:rPr>
              <a:t>Classement</a:t>
            </a:r>
            <a:r>
              <a:rPr lang="en-US" sz="2800" kern="1200" dirty="0" smtClean="0">
                <a:latin typeface="Tahoma" panose="020B0604030504040204" pitchFamily="34" charset="0"/>
                <a:ea typeface="Tahoma" panose="020B0604030504040204" pitchFamily="34" charset="0"/>
                <a:cs typeface="Tahoma" panose="020B0604030504040204" pitchFamily="34" charset="0"/>
              </a:rPr>
              <a:t> des espèces de légumineuses</a:t>
            </a:r>
            <a:r>
              <a:rPr lang="pl-PL" sz="2800" kern="1200" dirty="0" smtClean="0">
                <a:latin typeface="Tahoma" panose="020B0604030504040204" pitchFamily="34" charset="0"/>
                <a:ea typeface="Tahoma" panose="020B0604030504040204" pitchFamily="34" charset="0"/>
                <a:cs typeface="Tahoma" panose="020B0604030504040204" pitchFamily="34" charset="0"/>
              </a:rPr>
              <a:t> : </a:t>
            </a:r>
            <a:r>
              <a:rPr lang="pl-PL" sz="2800" b="1" kern="1200" dirty="0" smtClean="0">
                <a:latin typeface="Tahoma" panose="020B0604030504040204" pitchFamily="34" charset="0"/>
                <a:ea typeface="Tahoma" panose="020B0604030504040204" pitchFamily="34" charset="0"/>
                <a:cs typeface="Tahoma" panose="020B0604030504040204" pitchFamily="34" charset="0"/>
              </a:rPr>
              <a:t>luzerne</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trèfle </a:t>
            </a:r>
            <a:r>
              <a:rPr lang="fr-BE" sz="2800" b="1" kern="1200" dirty="0" smtClean="0">
                <a:latin typeface="Tahoma" panose="020B0604030504040204" pitchFamily="34" charset="0"/>
                <a:ea typeface="Tahoma" panose="020B0604030504040204" pitchFamily="34" charset="0"/>
                <a:cs typeface="Tahoma" panose="020B0604030504040204" pitchFamily="34" charset="0"/>
              </a:rPr>
              <a:t>violet</a:t>
            </a:r>
            <a:r>
              <a:rPr lang="pl-PL" sz="2800" kern="1200" dirty="0" smtClean="0">
                <a:latin typeface="Tahoma" panose="020B0604030504040204" pitchFamily="34" charset="0"/>
                <a:ea typeface="Tahoma" panose="020B0604030504040204" pitchFamily="34" charset="0"/>
                <a:cs typeface="Tahoma" panose="020B0604030504040204" pitchFamily="34" charset="0"/>
              </a:rPr>
              <a:t>,</a:t>
            </a:r>
            <a:r>
              <a:rPr lang="pl-PL" sz="2800" b="1" kern="1200" dirty="0" smtClean="0">
                <a:latin typeface="Tahoma" panose="020B0604030504040204" pitchFamily="34" charset="0"/>
                <a:ea typeface="Tahoma" panose="020B0604030504040204" pitchFamily="34" charset="0"/>
                <a:cs typeface="Tahoma" panose="020B0604030504040204" pitchFamily="34" charset="0"/>
              </a:rPr>
              <a:t> </a:t>
            </a:r>
            <a:r>
              <a:rPr lang="pl-PL" sz="2800" kern="1200" dirty="0" smtClean="0">
                <a:latin typeface="Tahoma" panose="020B0604030504040204" pitchFamily="34" charset="0"/>
                <a:ea typeface="Tahoma" panose="020B0604030504040204" pitchFamily="34" charset="0"/>
                <a:cs typeface="Tahoma" panose="020B0604030504040204" pitchFamily="34" charset="0"/>
              </a:rPr>
              <a:t>trèfle blanc (variétés à grandes feuilles), trèfle alsike, trèfle </a:t>
            </a:r>
            <a:r>
              <a:rPr lang="fr-BE" sz="2800" dirty="0" smtClean="0">
                <a:latin typeface="Tahoma" panose="020B0604030504040204" pitchFamily="34" charset="0"/>
                <a:ea typeface="Tahoma" panose="020B0604030504040204" pitchFamily="34" charset="0"/>
                <a:cs typeface="Tahoma" panose="020B0604030504040204" pitchFamily="34" charset="0"/>
              </a:rPr>
              <a:t>incarna</a:t>
            </a:r>
            <a:r>
              <a:rPr lang="pl-PL" sz="2800" kern="1200" dirty="0" smtClean="0">
                <a:latin typeface="Tahoma" panose="020B0604030504040204" pitchFamily="34" charset="0"/>
                <a:ea typeface="Tahoma" panose="020B0604030504040204" pitchFamily="34" charset="0"/>
                <a:cs typeface="Tahoma" panose="020B0604030504040204" pitchFamily="34" charset="0"/>
              </a:rPr>
              <a:t>, trèfle </a:t>
            </a:r>
            <a:r>
              <a:rPr lang="fr-BE" sz="2800" kern="1200" dirty="0" smtClean="0">
                <a:latin typeface="Tahoma" panose="020B0604030504040204" pitchFamily="34" charset="0"/>
                <a:ea typeface="Tahoma" panose="020B0604030504040204" pitchFamily="34" charset="0"/>
                <a:cs typeface="Tahoma" panose="020B0604030504040204" pitchFamily="34" charset="0"/>
              </a:rPr>
              <a:t>de </a:t>
            </a:r>
            <a:r>
              <a:rPr lang="pl-PL" sz="2800" kern="1200" dirty="0" smtClean="0">
                <a:latin typeface="Tahoma" panose="020B0604030504040204" pitchFamily="34" charset="0"/>
                <a:ea typeface="Tahoma" panose="020B0604030504040204" pitchFamily="34" charset="0"/>
                <a:cs typeface="Tahoma" panose="020B0604030504040204" pitchFamily="34" charset="0"/>
              </a:rPr>
              <a:t>pers</a:t>
            </a:r>
            <a:r>
              <a:rPr lang="fr-BE" sz="2800" kern="1200" dirty="0" smtClean="0">
                <a:latin typeface="Tahoma" panose="020B0604030504040204" pitchFamily="34" charset="0"/>
                <a:ea typeface="Tahoma" panose="020B0604030504040204" pitchFamily="34" charset="0"/>
                <a:cs typeface="Tahoma" panose="020B0604030504040204" pitchFamily="34" charset="0"/>
              </a:rPr>
              <a:t>e</a:t>
            </a:r>
            <a:r>
              <a:rPr lang="pl-PL" sz="2800" kern="1200" dirty="0" smtClean="0">
                <a:latin typeface="Tahoma" panose="020B0604030504040204" pitchFamily="34" charset="0"/>
                <a:ea typeface="Tahoma" panose="020B0604030504040204" pitchFamily="34" charset="0"/>
                <a:cs typeface="Tahoma" panose="020B0604030504040204" pitchFamily="34" charset="0"/>
              </a:rPr>
              <a:t>, lotier, sainfoin</a:t>
            </a:r>
            <a:r>
              <a:rPr lang="fr-BE" sz="2800" kern="1200" dirty="0" smtClean="0">
                <a:latin typeface="Tahoma" panose="020B0604030504040204" pitchFamily="34" charset="0"/>
                <a:ea typeface="Tahoma" panose="020B0604030504040204" pitchFamily="34" charset="0"/>
                <a:cs typeface="Tahoma" panose="020B0604030504040204" pitchFamily="34" charset="0"/>
              </a:rPr>
              <a:t>, …</a:t>
            </a:r>
            <a:endParaRPr lang="pl-PL" sz="2800" kern="1200"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35496"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2018</a:t>
            </a:r>
          </a:p>
        </p:txBody>
      </p:sp>
    </p:spTree>
    <p:extLst>
      <p:ext uri="{BB962C8B-B14F-4D97-AF65-F5344CB8AC3E}">
        <p14:creationId xmlns:p14="http://schemas.microsoft.com/office/powerpoint/2010/main" val="898261506"/>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44624"/>
            <a:ext cx="5760640" cy="1200329"/>
          </a:xfrm>
        </p:spPr>
        <p:txBody>
          <a:bodyPr wrap="square">
            <a:spAutoFit/>
          </a:bodyPr>
          <a:lstStyle/>
          <a:p>
            <a:r>
              <a:rPr lang="fr-BE" altLang="pl-PL" sz="2600" b="1" dirty="0" smtClean="0">
                <a:solidFill>
                  <a:srgbClr val="006600"/>
                </a:solidFill>
                <a:latin typeface="Tahoma" panose="020B0604030504040204" pitchFamily="34" charset="0"/>
                <a:ea typeface="+mn-ea"/>
                <a:cs typeface="+mn-cs"/>
              </a:rPr>
              <a:t>Choix</a:t>
            </a:r>
            <a:r>
              <a:rPr lang="pl-PL" altLang="pl-PL" sz="2600" b="1" kern="1200" dirty="0" smtClean="0">
                <a:solidFill>
                  <a:srgbClr val="006600"/>
                </a:solidFill>
                <a:latin typeface="Tahoma" panose="020B0604030504040204" pitchFamily="34" charset="0"/>
                <a:ea typeface="+mn-ea"/>
                <a:cs typeface="+mn-cs"/>
              </a:rPr>
              <a:t> des</a:t>
            </a:r>
            <a:r>
              <a:rPr lang="en-US" altLang="pl-PL" sz="2600" b="1" kern="1200" dirty="0" smtClean="0">
                <a:solidFill>
                  <a:srgbClr val="006600"/>
                </a:solidFill>
                <a:latin typeface="Tahoma" panose="020B0604030504040204" pitchFamily="34" charset="0"/>
                <a:ea typeface="+mn-ea"/>
                <a:cs typeface="+mn-cs"/>
              </a:rPr>
              <a:t> mélanges de </a:t>
            </a:r>
            <a:r>
              <a:rPr lang="en-US" altLang="pl-PL" sz="2600" b="1" kern="1200" dirty="0" err="1" smtClean="0">
                <a:solidFill>
                  <a:srgbClr val="006600"/>
                </a:solidFill>
                <a:latin typeface="Tahoma" panose="020B0604030504040204" pitchFamily="34" charset="0"/>
                <a:ea typeface="+mn-ea"/>
                <a:cs typeface="+mn-cs"/>
              </a:rPr>
              <a:t>semences</a:t>
            </a:r>
            <a:r>
              <a:rPr lang="en-US" altLang="pl-PL" sz="2600" b="1" kern="1200" dirty="0" smtClean="0">
                <a:solidFill>
                  <a:srgbClr val="006600"/>
                </a:solidFill>
                <a:latin typeface="Tahoma" panose="020B0604030504040204" pitchFamily="34" charset="0"/>
                <a:ea typeface="+mn-ea"/>
                <a:cs typeface="+mn-cs"/>
              </a:rPr>
              <a:t> </a:t>
            </a:r>
            <a:r>
              <a:rPr lang="en-US" altLang="pl-PL" sz="2600" dirty="0" smtClean="0">
                <a:solidFill>
                  <a:srgbClr val="006600"/>
                </a:solidFill>
                <a:latin typeface="Tahoma" panose="020B0604030504040204" pitchFamily="34" charset="0"/>
                <a:ea typeface="+mn-ea"/>
                <a:cs typeface="+mn-cs"/>
              </a:rPr>
              <a:t>pour</a:t>
            </a:r>
            <a:r>
              <a:rPr lang="en-US" altLang="pl-PL" sz="2600" b="1" kern="1200" dirty="0" smtClean="0">
                <a:solidFill>
                  <a:srgbClr val="006600"/>
                </a:solidFill>
                <a:latin typeface="Tahoma" panose="020B0604030504040204" pitchFamily="34" charset="0"/>
                <a:ea typeface="+mn-ea"/>
                <a:cs typeface="+mn-cs"/>
              </a:rPr>
              <a:t> l'établissement</a:t>
            </a:r>
            <a:r>
              <a:rPr lang="pl-PL" altLang="pl-PL" sz="2600" b="1" kern="1200" dirty="0" smtClean="0">
                <a:solidFill>
                  <a:srgbClr val="006600"/>
                </a:solidFill>
                <a:latin typeface="Tahoma" panose="020B0604030504040204" pitchFamily="34" charset="0"/>
                <a:ea typeface="+mn-ea"/>
                <a:cs typeface="+mn-cs"/>
              </a:rPr>
              <a:t/>
            </a:r>
            <a:br>
              <a:rPr lang="pl-PL" altLang="pl-PL" sz="2600" b="1" kern="1200" dirty="0" smtClean="0">
                <a:solidFill>
                  <a:srgbClr val="006600"/>
                </a:solidFill>
                <a:latin typeface="Tahoma" panose="020B0604030504040204" pitchFamily="34" charset="0"/>
                <a:ea typeface="+mn-ea"/>
                <a:cs typeface="+mn-cs"/>
              </a:rPr>
            </a:br>
            <a:r>
              <a:rPr lang="en-US" altLang="pl-PL" sz="2600" b="1" kern="1200" dirty="0" smtClean="0">
                <a:solidFill>
                  <a:srgbClr val="006600"/>
                </a:solidFill>
                <a:latin typeface="Tahoma" panose="020B0604030504040204" pitchFamily="34" charset="0"/>
                <a:ea typeface="+mn-ea"/>
                <a:cs typeface="+mn-cs"/>
              </a:rPr>
              <a:t>et la rénovation des prairies</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2133600"/>
            <a:ext cx="8569325" cy="3538538"/>
          </a:xfrm>
        </p:spPr>
        <p:txBody>
          <a:bodyPr>
            <a:spAutoFit/>
          </a:bodyPr>
          <a:lstStyle/>
          <a:p>
            <a:pPr marL="331185" lvl="2" indent="0">
              <a:spcBef>
                <a:spcPts val="0"/>
              </a:spcBef>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dirty="0" err="1" smtClean="0">
                <a:latin typeface="Tahoma" panose="020B0604030504040204" pitchFamily="34" charset="0"/>
                <a:ea typeface="Tahoma" panose="020B0604030504040204" pitchFamily="34" charset="0"/>
                <a:cs typeface="Tahoma" panose="020B0604030504040204" pitchFamily="34" charset="0"/>
              </a:rPr>
              <a:t>La</a:t>
            </a:r>
            <a:r>
              <a:rPr lang="en-US" altLang="pl-PL" dirty="0" smtClean="0">
                <a:latin typeface="Tahoma" panose="020B0604030504040204" pitchFamily="34" charset="0"/>
                <a:ea typeface="Tahoma" panose="020B0604030504040204" pitchFamily="34" charset="0"/>
                <a:cs typeface="Tahoma" panose="020B0604030504040204" pitchFamily="34" charset="0"/>
              </a:rPr>
              <a:t> bonne sélection du mélange de semences à partir des offres commerciales des entreprises semencières</a:t>
            </a: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dirty="0" smtClean="0">
                <a:latin typeface="Tahoma" panose="020B0604030504040204" pitchFamily="34" charset="0"/>
                <a:ea typeface="Tahoma" panose="020B0604030504040204" pitchFamily="34" charset="0"/>
                <a:cs typeface="Tahoma" panose="020B0604030504040204" pitchFamily="34" charset="0"/>
              </a:rPr>
              <a:t>Des mélanges préparés par un expert, conçus en </a:t>
            </a:r>
            <a:r>
              <a:rPr lang="en-US" altLang="pl-PL" dirty="0" err="1" smtClean="0">
                <a:latin typeface="Tahoma" panose="020B0604030504040204" pitchFamily="34" charset="0"/>
                <a:ea typeface="Tahoma" panose="020B0604030504040204" pitchFamily="34" charset="0"/>
                <a:cs typeface="Tahoma" panose="020B0604030504040204" pitchFamily="34" charset="0"/>
              </a:rPr>
              <a:t>fonction</a:t>
            </a:r>
            <a:r>
              <a:rPr lang="en-US" altLang="pl-PL" dirty="0" smtClean="0">
                <a:latin typeface="Tahoma" panose="020B0604030504040204" pitchFamily="34" charset="0"/>
                <a:ea typeface="Tahoma" panose="020B0604030504040204" pitchFamily="34" charset="0"/>
                <a:cs typeface="Tahoma" panose="020B0604030504040204" pitchFamily="34" charset="0"/>
              </a:rPr>
              <a:t> du terroir et </a:t>
            </a:r>
            <a:r>
              <a:rPr lang="en-US" altLang="pl-PL" dirty="0" err="1" smtClean="0">
                <a:latin typeface="Tahoma" panose="020B0604030504040204" pitchFamily="34" charset="0"/>
                <a:ea typeface="Tahoma" panose="020B0604030504040204" pitchFamily="34" charset="0"/>
                <a:cs typeface="Tahoma" panose="020B0604030504040204" pitchFamily="34" charset="0"/>
              </a:rPr>
              <a:t>l'utilisation</a:t>
            </a:r>
            <a:r>
              <a:rPr lang="en-US" altLang="pl-PL" dirty="0" smtClean="0">
                <a:latin typeface="Tahoma" panose="020B0604030504040204" pitchFamily="34" charset="0"/>
                <a:ea typeface="Tahoma" panose="020B0604030504040204" pitchFamily="34" charset="0"/>
                <a:cs typeface="Tahoma" panose="020B0604030504040204" pitchFamily="34" charset="0"/>
              </a:rPr>
              <a:t> des</a:t>
            </a:r>
            <a:r>
              <a:rPr lang="pl-PL" altLang="pl-PL" dirty="0" err="1" smtClean="0">
                <a:latin typeface="Tahoma" panose="020B0604030504040204" pitchFamily="34" charset="0"/>
                <a:ea typeface="Tahoma" panose="020B0604030504040204" pitchFamily="34" charset="0"/>
                <a:cs typeface="Tahoma" panose="020B0604030504040204" pitchFamily="34" charset="0"/>
              </a:rPr>
              <a:t> prairies</a:t>
            </a:r>
            <a:r>
              <a:rPr lang="en-US" altLang="pl-PL" dirty="0" smtClean="0">
                <a:latin typeface="Tahoma" panose="020B0604030504040204" pitchFamily="34" charset="0"/>
                <a:ea typeface="Tahoma" panose="020B0604030504040204" pitchFamily="34" charset="0"/>
                <a:cs typeface="Tahoma" panose="020B0604030504040204" pitchFamily="34" charset="0"/>
              </a:rPr>
              <a:t> dans une ferme spécifique.</a:t>
            </a:r>
            <a:endParaRPr lang="pl-PL" altLang="pl-PL"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800" b="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710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78441" y="186117"/>
            <a:ext cx="5731791" cy="926976"/>
          </a:xfrm>
        </p:spPr>
        <p:txBody>
          <a:bodyPr/>
          <a:lstStyle/>
          <a:p>
            <a:r>
              <a:rPr lang="pl-PL" sz="2800" b="1" dirty="0" err="1">
                <a:solidFill>
                  <a:srgbClr val="006600"/>
                </a:solidFill>
                <a:latin typeface="Tahoma" panose="020B0604030504040204" pitchFamily="34" charset="0"/>
                <a:ea typeface="+mn-ea"/>
                <a:cs typeface="+mn-cs"/>
              </a:rPr>
              <a:t>Caractéristiques d'</a:t>
            </a:r>
            <a:r>
              <a:rPr lang="pl-PL" sz="2800" b="1" dirty="0">
                <a:solidFill>
                  <a:srgbClr val="006600"/>
                </a:solidFill>
                <a:latin typeface="Tahoma" panose="020B0604030504040204" pitchFamily="34" charset="0"/>
                <a:ea typeface="+mn-ea"/>
                <a:cs typeface="+mn-cs"/>
              </a:rPr>
              <a:t>un </a:t>
            </a:r>
            <a:r>
              <a:rPr lang="en-US" altLang="pl-PL" sz="2800" b="1" kern="1200" dirty="0" smtClean="0">
                <a:solidFill>
                  <a:srgbClr val="006600"/>
                </a:solidFill>
                <a:latin typeface="Tahoma" panose="020B0604030504040204" pitchFamily="34" charset="0"/>
                <a:ea typeface="+mn-ea"/>
                <a:cs typeface="+mn-cs"/>
              </a:rPr>
              <a:t>mélange de</a:t>
            </a:r>
            <a:r>
              <a:rPr lang="en-US" altLang="pl-PL" sz="2800" b="1" dirty="0" smtClean="0">
                <a:solidFill>
                  <a:srgbClr val="006600"/>
                </a:solidFill>
                <a:latin typeface="Tahoma" panose="020B0604030504040204" pitchFamily="34" charset="0"/>
                <a:ea typeface="+mn-ea"/>
                <a:cs typeface="+mn-cs"/>
              </a:rPr>
              <a:t> </a:t>
            </a:r>
            <a:r>
              <a:rPr lang="en-US" altLang="pl-PL" sz="2800" b="1" dirty="0" err="1" smtClean="0">
                <a:solidFill>
                  <a:srgbClr val="006600"/>
                </a:solidFill>
                <a:latin typeface="Tahoma" panose="020B0604030504040204" pitchFamily="34" charset="0"/>
                <a:ea typeface="+mn-ea"/>
                <a:cs typeface="+mn-cs"/>
              </a:rPr>
              <a:t>semences</a:t>
            </a:r>
            <a:r>
              <a:rPr lang="en-US" altLang="pl-PL" sz="2800" b="1" dirty="0" smtClean="0">
                <a:solidFill>
                  <a:srgbClr val="006600"/>
                </a:solidFill>
                <a:latin typeface="Tahoma" panose="020B0604030504040204" pitchFamily="34" charset="0"/>
                <a:ea typeface="+mn-ea"/>
                <a:cs typeface="+mn-cs"/>
              </a:rPr>
              <a:t> de</a:t>
            </a:r>
            <a:r>
              <a:rPr lang="pl-PL" sz="2800" b="1" dirty="0" smtClean="0">
                <a:solidFill>
                  <a:srgbClr val="006600"/>
                </a:solidFill>
                <a:latin typeface="Tahoma" panose="020B0604030504040204" pitchFamily="34" charset="0"/>
                <a:ea typeface="+mn-ea"/>
                <a:cs typeface="+mn-cs"/>
              </a:rPr>
              <a:t> qualité</a:t>
            </a:r>
            <a:endParaRPr lang="pl-PL" altLang="pl-PL" sz="28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35496" y="1412776"/>
            <a:ext cx="8569325" cy="5693866"/>
          </a:xfrm>
        </p:spPr>
        <p:txBody>
          <a:bodyPr>
            <a:spAutoFit/>
          </a:bodyPr>
          <a:lstStyle/>
          <a:p>
            <a:pPr marL="331185" lvl="2" indent="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altLang="pl-PL" sz="2600" dirty="0" smtClean="0">
                <a:latin typeface="Tahoma" panose="020B0604030504040204" pitchFamily="34" charset="0"/>
                <a:ea typeface="Tahoma" panose="020B0604030504040204" pitchFamily="34" charset="0"/>
                <a:cs typeface="Tahoma" panose="020B0604030504040204" pitchFamily="34" charset="0"/>
              </a:rPr>
              <a:t>Composition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variétale</a:t>
            </a:r>
            <a:r>
              <a:rPr lang="en-US" altLang="pl-PL" sz="2600" dirty="0" smtClean="0">
                <a:latin typeface="Tahoma" panose="020B0604030504040204" pitchFamily="34" charset="0"/>
                <a:ea typeface="Tahoma" panose="020B0604030504040204" pitchFamily="34" charset="0"/>
                <a:cs typeface="Tahoma" panose="020B0604030504040204" pitchFamily="34" charset="0"/>
              </a:rPr>
              <a:t> adaptée à la region et à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l'utilisation</a:t>
            </a:r>
            <a:r>
              <a:rPr lang="en-US" altLang="pl-PL" sz="2600" dirty="0" smtClean="0">
                <a:latin typeface="Tahoma" panose="020B0604030504040204" pitchFamily="34" charset="0"/>
                <a:ea typeface="Tahoma" panose="020B0604030504040204" pitchFamily="34" charset="0"/>
                <a:cs typeface="Tahoma" panose="020B0604030504040204" pitchFamily="34" charset="0"/>
              </a:rPr>
              <a:t> de la prairie </a:t>
            </a:r>
            <a:endParaRPr lang="pl-PL" altLang="pl-PL" sz="26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sz="2600" dirty="0" smtClean="0">
                <a:latin typeface="Tahoma" panose="020B0604030504040204" pitchFamily="34" charset="0"/>
                <a:ea typeface="Tahoma" panose="020B0604030504040204" pitchFamily="34" charset="0"/>
                <a:cs typeface="Tahoma" panose="020B0604030504040204" pitchFamily="34" charset="0"/>
              </a:rPr>
              <a:t>Utilisation de variétés à haute valeur</a:t>
            </a:r>
            <a:r>
              <a:rPr lang="pl-PL" altLang="pl-PL" sz="2600" dirty="0" smtClean="0">
                <a:latin typeface="Tahoma" panose="020B0604030504040204" pitchFamily="34" charset="0"/>
                <a:ea typeface="Tahoma" panose="020B0604030504040204" pitchFamily="34" charset="0"/>
                <a:cs typeface="Tahoma" panose="020B0604030504040204" pitchFamily="34" charset="0"/>
              </a:rPr>
              <a:t> économique</a:t>
            </a:r>
            <a:r>
              <a:rPr lang="pl-PL" altLang="pl-PL" sz="2600" dirty="0">
                <a:latin typeface="Tahoma" panose="020B0604030504040204" pitchFamily="34" charset="0"/>
                <a:ea typeface="Tahoma" panose="020B0604030504040204" pitchFamily="34" charset="0"/>
                <a:cs typeface="Tahoma" panose="020B0604030504040204" pitchFamily="34" charset="0"/>
              </a:rPr>
              <a:t> (</a:t>
            </a:r>
            <a:r>
              <a:rPr lang="pl-PL" altLang="pl-PL" sz="2600" dirty="0" smtClean="0">
                <a:latin typeface="Tahoma" panose="020B0604030504040204" pitchFamily="34" charset="0"/>
                <a:ea typeface="Tahoma" panose="020B0604030504040204" pitchFamily="34" charset="0"/>
                <a:cs typeface="Tahoma" panose="020B0604030504040204" pitchFamily="34" charset="0"/>
              </a:rPr>
              <a:t>évaluation </a:t>
            </a:r>
            <a:r>
              <a:rPr lang="fr-BE" altLang="pl-PL" sz="2600" dirty="0" smtClean="0">
                <a:latin typeface="Tahoma" panose="020B0604030504040204" pitchFamily="34" charset="0"/>
                <a:ea typeface="Tahoma" panose="020B0604030504040204" pitchFamily="34" charset="0"/>
                <a:cs typeface="Tahoma" panose="020B0604030504040204" pitchFamily="34" charset="0"/>
              </a:rPr>
              <a:t>des variétés de manière neutre au travers des recommandations officielles).</a:t>
            </a:r>
            <a:endParaRPr lang="pl-PL" altLang="pl-PL" sz="26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dirty="0">
              <a:latin typeface="Tahoma" panose="020B0604030504040204" pitchFamily="34" charset="0"/>
              <a:ea typeface="Tahoma" panose="020B0604030504040204" pitchFamily="34" charset="0"/>
              <a:cs typeface="Tahoma" panose="020B0604030504040204" pitchFamily="34" charset="0"/>
            </a:endParaRPr>
          </a:p>
          <a:p>
            <a:pPr marL="901700" lvl="2" indent="-571500">
              <a:spcBef>
                <a:spcPts val="0"/>
              </a:spcBef>
              <a:buNone/>
            </a:pPr>
            <a:r>
              <a:rPr lang="pl-PL" altLang="pl-PL" sz="26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600" dirty="0" err="1" smtClean="0">
                <a:latin typeface="Tahoma" panose="020B0604030504040204" pitchFamily="34" charset="0"/>
                <a:ea typeface="Tahoma" panose="020B0604030504040204" pitchFamily="34" charset="0"/>
                <a:cs typeface="Tahoma" panose="020B0604030504040204" pitchFamily="34" charset="0"/>
              </a:rPr>
              <a:t>Semences</a:t>
            </a:r>
            <a:r>
              <a:rPr lang="en-US" altLang="pl-PL" sz="2600" dirty="0" smtClean="0">
                <a:latin typeface="Tahoma" panose="020B0604030504040204" pitchFamily="34" charset="0"/>
                <a:ea typeface="Tahoma" panose="020B0604030504040204" pitchFamily="34" charset="0"/>
                <a:cs typeface="Tahoma" panose="020B0604030504040204" pitchFamily="34" charset="0"/>
              </a:rPr>
              <a:t> avec des paramètres de haute qualité (pureté, germination)</a:t>
            </a:r>
            <a:endParaRPr lang="pl-PL" altLang="pl-PL" sz="2600"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buNone/>
            </a:pPr>
            <a:endParaRPr lang="pl-PL" altLang="pl-PL" sz="2600" b="1" dirty="0">
              <a:latin typeface="Tahoma" panose="020B0604030504040204" pitchFamily="34" charset="0"/>
              <a:ea typeface="Tahoma" panose="020B0604030504040204" pitchFamily="34" charset="0"/>
              <a:cs typeface="Tahoma" panose="020B0604030504040204" pitchFamily="34" charset="0"/>
            </a:endParaRPr>
          </a:p>
        </p:txBody>
      </p:sp>
      <p:sp>
        <p:nvSpPr>
          <p:cNvPr id="2" name="pole tekstowe 1"/>
          <p:cNvSpPr txBox="1"/>
          <p:nvPr/>
        </p:nvSpPr>
        <p:spPr>
          <a:xfrm>
            <a:off x="251520" y="5301208"/>
            <a:ext cx="8568952" cy="1200329"/>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les bonnes entreprises semencières montrent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dans</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leur</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catalogue quelles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variétés</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sont</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utilisées</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dans les mélanges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toute</a:t>
            </a:r>
            <a:r>
              <a:rPr kumimoji="0" lang="en-US" sz="2400" b="1" i="1" u="none" strike="noStrike" kern="1200" cap="none" spc="0" normalizeH="0" baseline="0" noProof="0" dirty="0" smtClean="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transparence.</a:t>
            </a:r>
            <a:endParaRPr kumimoji="0" lang="pl-PL" sz="2400" b="1"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573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115616" y="148623"/>
            <a:ext cx="5688632" cy="926976"/>
          </a:xfrm>
        </p:spPr>
        <p:txBody>
          <a:bodyPr/>
          <a:lstStyle/>
          <a:p>
            <a:r>
              <a:rPr lang="en-US" altLang="pl-PL" sz="2600" b="1" kern="1200" dirty="0" smtClean="0">
                <a:solidFill>
                  <a:srgbClr val="006600"/>
                </a:solidFill>
                <a:latin typeface="Tahoma" panose="020B0604030504040204" pitchFamily="34" charset="0"/>
                <a:ea typeface="+mn-ea"/>
                <a:cs typeface="+mn-cs"/>
              </a:rPr>
              <a:t>Critères de sélection des espèces utilisées pour la composition des mélanges de </a:t>
            </a:r>
            <a:r>
              <a:rPr lang="en-US" altLang="pl-PL" sz="2600" b="1" kern="1200" dirty="0" err="1" smtClean="0">
                <a:solidFill>
                  <a:srgbClr val="006600"/>
                </a:solidFill>
                <a:latin typeface="Tahoma" panose="020B0604030504040204" pitchFamily="34" charset="0"/>
                <a:ea typeface="+mn-ea"/>
                <a:cs typeface="+mn-cs"/>
              </a:rPr>
              <a:t>semences</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654666"/>
            <a:ext cx="8964488" cy="4093428"/>
          </a:xfrm>
        </p:spPr>
        <p:txBody>
          <a:bodyPr wrap="square">
            <a:spAutoFit/>
          </a:bodyPr>
          <a:lstStyle/>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Type</a:t>
            </a:r>
            <a:r>
              <a:rPr lang="pl-PL" altLang="pl-PL" sz="2400" dirty="0" smtClean="0">
                <a:latin typeface="Tahoma" panose="020B0604030504040204" pitchFamily="34" charset="0"/>
                <a:ea typeface="Tahoma" panose="020B0604030504040204" pitchFamily="34" charset="0"/>
                <a:cs typeface="Tahoma" panose="020B0604030504040204" pitchFamily="34" charset="0"/>
              </a:rPr>
              <a:t> d</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a:t>
            </a:r>
            <a:r>
              <a:rPr lang="en-US" altLang="pl-PL" sz="2400" dirty="0" smtClean="0">
                <a:latin typeface="Tahoma" panose="020B0604030504040204" pitchFamily="34" charset="0"/>
                <a:ea typeface="Tahoma" panose="020B0604030504040204" pitchFamily="34" charset="0"/>
                <a:cs typeface="Tahoma" panose="020B0604030504040204" pitchFamily="34" charset="0"/>
              </a:rPr>
              <a:t>utilisation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fauchage</a:t>
            </a:r>
            <a:r>
              <a:rPr lang="en-US" altLang="pl-PL" sz="2400" dirty="0" smtClean="0">
                <a:latin typeface="Tahoma" panose="020B0604030504040204" pitchFamily="34" charset="0"/>
                <a:ea typeface="Tahoma" panose="020B0604030504040204" pitchFamily="34" charset="0"/>
                <a:cs typeface="Tahoma" panose="020B0604030504040204" pitchFamily="34" charset="0"/>
              </a:rPr>
              <a:t>, pâturage,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mixte</a:t>
            </a:r>
            <a:r>
              <a:rPr lang="en-US" altLang="pl-PL" sz="2400" dirty="0" smtClean="0">
                <a:latin typeface="Tahoma" panose="020B0604030504040204" pitchFamily="34" charset="0"/>
                <a:ea typeface="Tahoma" panose="020B0604030504040204" pitchFamily="34" charset="0"/>
                <a:cs typeface="Tahoma" panose="020B0604030504040204" pitchFamily="34" charset="0"/>
              </a:rPr>
              <a:t>)</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pl-PL" altLang="pl-PL" sz="2400" dirty="0" smtClean="0">
                <a:latin typeface="Tahoma" panose="020B0604030504040204" pitchFamily="34" charset="0"/>
                <a:ea typeface="Tahoma" panose="020B0604030504040204" pitchFamily="34" charset="0"/>
                <a:cs typeface="Tahoma" panose="020B0604030504040204" pitchFamily="34" charset="0"/>
              </a:rPr>
              <a:t>Durée (prairies permanentes – </a:t>
            </a:r>
            <a:r>
              <a:rPr lang="fr-BE" altLang="pl-PL" sz="2400" dirty="0" smtClean="0">
                <a:latin typeface="Tahoma" panose="020B0604030504040204" pitchFamily="34" charset="0"/>
                <a:ea typeface="Tahoma" panose="020B0604030504040204" pitchFamily="34" charset="0"/>
                <a:cs typeface="Tahoma" panose="020B0604030504040204" pitchFamily="34" charset="0"/>
              </a:rPr>
              <a:t>prairies temporaires)</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sz="2400" dirty="0" smtClean="0">
                <a:latin typeface="Tahoma" panose="020B0604030504040204" pitchFamily="34" charset="0"/>
                <a:ea typeface="Tahoma" panose="020B0604030504040204" pitchFamily="34" charset="0"/>
                <a:cs typeface="Tahoma" panose="020B0604030504040204" pitchFamily="34" charset="0"/>
              </a:rPr>
              <a:t>Type de sol</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US" altLang="pl-PL" dirty="0" smtClean="0">
                <a:latin typeface="Tahoma" panose="020B0604030504040204" pitchFamily="34" charset="0"/>
                <a:ea typeface="Tahoma" panose="020B0604030504040204" pitchFamily="34" charset="0"/>
                <a:cs typeface="Tahoma" panose="020B0604030504040204" pitchFamily="34" charset="0"/>
              </a:rPr>
              <a:t>Drainage du sol </a:t>
            </a:r>
            <a:r>
              <a:rPr lang="en-US" altLang="pl-PL" sz="2400" dirty="0" smtClean="0">
                <a:latin typeface="Tahoma" panose="020B0604030504040204" pitchFamily="34" charset="0"/>
                <a:ea typeface="Tahoma" panose="020B0604030504040204" pitchFamily="34" charset="0"/>
                <a:cs typeface="Tahoma" panose="020B0604030504040204" pitchFamily="34" charset="0"/>
              </a:rPr>
              <a:t>(optimal, inondé périodiquement ou en permanence, sec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périodiquement</a:t>
            </a:r>
            <a:r>
              <a:rPr lang="en-US" altLang="pl-PL" sz="2400" dirty="0" smtClean="0">
                <a:latin typeface="Tahoma" panose="020B0604030504040204" pitchFamily="34" charset="0"/>
                <a:ea typeface="Tahoma" panose="020B0604030504040204" pitchFamily="34" charset="0"/>
                <a:cs typeface="Tahoma" panose="020B0604030504040204" pitchFamily="34" charset="0"/>
              </a:rPr>
              <a:t> ou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en</a:t>
            </a:r>
            <a:r>
              <a:rPr lang="en-US" altLang="pl-PL" sz="2400" dirty="0" smtClean="0">
                <a:latin typeface="Tahoma" panose="020B0604030504040204" pitchFamily="34" charset="0"/>
                <a:ea typeface="Tahoma" panose="020B0604030504040204" pitchFamily="34" charset="0"/>
                <a:cs typeface="Tahoma" panose="020B0604030504040204" pitchFamily="34" charset="0"/>
              </a:rPr>
              <a:t> permanence)</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5.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Intensité</a:t>
            </a:r>
            <a:r>
              <a:rPr lang="en-US" altLang="pl-PL" sz="2400" dirty="0" smtClean="0">
                <a:latin typeface="Tahoma" panose="020B0604030504040204" pitchFamily="34" charset="0"/>
                <a:ea typeface="Tahoma" panose="020B0604030504040204" pitchFamily="34" charset="0"/>
                <a:cs typeface="Tahoma" panose="020B0604030504040204" pitchFamily="34" charset="0"/>
              </a:rPr>
              <a:t> de la fertilization </a:t>
            </a:r>
            <a:r>
              <a:rPr lang="en-US" altLang="pl-PL" sz="2400" dirty="0" err="1" smtClean="0">
                <a:latin typeface="Tahoma" panose="020B0604030504040204" pitchFamily="34" charset="0"/>
                <a:ea typeface="Tahoma" panose="020B0604030504040204" pitchFamily="34" charset="0"/>
                <a:cs typeface="Tahoma" panose="020B0604030504040204" pitchFamily="34" charset="0"/>
              </a:rPr>
              <a:t>azotée</a:t>
            </a:r>
            <a:endParaRPr lang="pl-PL" altLang="pl-PL" sz="2400"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1200"/>
              </a:spcAft>
              <a:buNone/>
            </a:pPr>
            <a:r>
              <a:rPr lang="pl-PL" altLang="pl-PL" sz="2400" dirty="0" smtClean="0">
                <a:solidFill>
                  <a:srgbClr val="FF0000"/>
                </a:solidFill>
                <a:latin typeface="Tahoma" panose="020B0604030504040204" pitchFamily="34" charset="0"/>
                <a:ea typeface="Tahoma" panose="020B0604030504040204" pitchFamily="34" charset="0"/>
                <a:cs typeface="Tahoma" panose="020B0604030504040204" pitchFamily="34" charset="0"/>
              </a:rPr>
              <a:t>6.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Compétitivité</a:t>
            </a:r>
            <a:r>
              <a:rPr lang="pl-PL" altLang="pl-PL" sz="2400" dirty="0" smtClean="0">
                <a:latin typeface="Tahoma" panose="020B0604030504040204" pitchFamily="34" charset="0"/>
                <a:ea typeface="Tahoma" panose="020B0604030504040204" pitchFamily="34" charset="0"/>
                <a:cs typeface="Tahoma" panose="020B0604030504040204" pitchFamily="34" charset="0"/>
              </a:rPr>
              <a:t> des </a:t>
            </a:r>
            <a:r>
              <a:rPr lang="pl-PL" altLang="pl-PL" sz="2400" dirty="0" err="1" smtClean="0">
                <a:latin typeface="Tahoma" panose="020B0604030504040204" pitchFamily="34" charset="0"/>
                <a:ea typeface="Tahoma" panose="020B0604030504040204" pitchFamily="34" charset="0"/>
                <a:cs typeface="Tahoma" panose="020B0604030504040204" pitchFamily="34" charset="0"/>
              </a:rPr>
              <a:t>espèces</a:t>
            </a:r>
            <a:endParaRPr lang="pl-PL" altLang="pl-PL" sz="24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66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076949" y="48305"/>
            <a:ext cx="6044968" cy="1200329"/>
          </a:xfrm>
        </p:spPr>
        <p:txBody>
          <a:bodyPr wrap="square">
            <a:spAutoFit/>
          </a:bodyPr>
          <a:lstStyle/>
          <a:p>
            <a:pPr algn="l"/>
            <a:r>
              <a:rPr lang="pl-PL" altLang="pl-PL" sz="2600" b="1" kern="1200" dirty="0" err="1" smtClean="0">
                <a:solidFill>
                  <a:srgbClr val="006600"/>
                </a:solidFill>
                <a:latin typeface="Tahoma" panose="020B0604030504040204" pitchFamily="34" charset="0"/>
                <a:ea typeface="+mn-ea"/>
                <a:cs typeface="+mn-cs"/>
              </a:rPr>
              <a:t>Mélanges de</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semences</a:t>
            </a:r>
            <a:r>
              <a:rPr lang="en-US" altLang="pl-PL" sz="2600" b="1" kern="1200" dirty="0" smtClean="0">
                <a:solidFill>
                  <a:srgbClr val="006600"/>
                </a:solidFill>
                <a:latin typeface="Tahoma" panose="020B0604030504040204" pitchFamily="34" charset="0"/>
                <a:ea typeface="+mn-ea"/>
                <a:cs typeface="+mn-cs"/>
              </a:rPr>
              <a:t> </a:t>
            </a:r>
            <a:r>
              <a:rPr lang="en-US" altLang="pl-PL" sz="2600" b="1" kern="1200" dirty="0" err="1" smtClean="0">
                <a:solidFill>
                  <a:srgbClr val="006600"/>
                </a:solidFill>
                <a:latin typeface="Tahoma" panose="020B0604030504040204" pitchFamily="34" charset="0"/>
                <a:ea typeface="+mn-ea"/>
                <a:cs typeface="+mn-cs"/>
              </a:rPr>
              <a:t>utilisés</a:t>
            </a:r>
            <a:r>
              <a:rPr lang="en-US" altLang="pl-PL" sz="2600" b="1" kern="1200" dirty="0" smtClean="0">
                <a:solidFill>
                  <a:srgbClr val="006600"/>
                </a:solidFill>
                <a:latin typeface="Tahoma" panose="020B0604030504040204" pitchFamily="34" charset="0"/>
                <a:ea typeface="+mn-ea"/>
                <a:cs typeface="+mn-cs"/>
              </a:rPr>
              <a:t> pour l'établissement et la </a:t>
            </a:r>
            <a:r>
              <a:rPr lang="en-US" altLang="pl-PL" sz="2600" b="1" kern="1200" dirty="0" err="1" smtClean="0">
                <a:solidFill>
                  <a:srgbClr val="006600"/>
                </a:solidFill>
                <a:latin typeface="Tahoma" panose="020B0604030504040204" pitchFamily="34" charset="0"/>
                <a:ea typeface="+mn-ea"/>
                <a:cs typeface="+mn-cs"/>
              </a:rPr>
              <a:t>rénovation</a:t>
            </a:r>
            <a:r>
              <a:rPr lang="en-US" altLang="pl-PL" sz="2600" b="1" kern="1200" dirty="0" smtClean="0">
                <a:solidFill>
                  <a:srgbClr val="006600"/>
                </a:solidFill>
                <a:latin typeface="Tahoma" panose="020B0604030504040204" pitchFamily="34" charset="0"/>
                <a:ea typeface="+mn-ea"/>
                <a:cs typeface="+mn-cs"/>
              </a:rPr>
              <a:t> des prairies</a:t>
            </a:r>
            <a:endParaRPr lang="pl-PL" altLang="pl-PL" sz="2600" b="1" kern="1200" dirty="0">
              <a:solidFill>
                <a:srgbClr val="006600"/>
              </a:solidFill>
              <a:latin typeface="Tahoma" panose="020B0604030504040204" pitchFamily="34" charset="0"/>
              <a:ea typeface="+mn-ea"/>
              <a:cs typeface="+mn-cs"/>
            </a:endParaRPr>
          </a:p>
        </p:txBody>
      </p:sp>
      <p:sp>
        <p:nvSpPr>
          <p:cNvPr id="97283" name="Rectangle 3"/>
          <p:cNvSpPr>
            <a:spLocks noGrp="1" noChangeArrowheads="1"/>
          </p:cNvSpPr>
          <p:nvPr>
            <p:ph type="body" idx="4294967295"/>
          </p:nvPr>
        </p:nvSpPr>
        <p:spPr>
          <a:xfrm>
            <a:off x="0" y="1700808"/>
            <a:ext cx="8569325" cy="3247043"/>
          </a:xfrm>
        </p:spPr>
        <p:txBody>
          <a:bodyPr>
            <a:spAutoFit/>
          </a:bodyPr>
          <a:lstStyle/>
          <a:p>
            <a:pPr marL="331185" lvl="2" indent="0">
              <a:spcBef>
                <a:spcPts val="0"/>
              </a:spcBef>
              <a:spcAft>
                <a:spcPts val="600"/>
              </a:spcAft>
              <a:buNone/>
            </a:pPr>
            <a:r>
              <a:rPr lang="pl-PL" altLang="pl-PL" sz="2800" dirty="0" smtClean="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pl-PL" altLang="pl-PL" dirty="0" smtClean="0">
                <a:latin typeface="Tahoma" panose="020B0604030504040204" pitchFamily="34" charset="0"/>
                <a:ea typeface="Tahoma" panose="020B0604030504040204" pitchFamily="34" charset="0"/>
                <a:cs typeface="Tahoma" panose="020B0604030504040204" pitchFamily="34" charset="0"/>
              </a:rPr>
              <a:t>Espèce unique (</a:t>
            </a:r>
            <a:r>
              <a:rPr lang="fr-BE" altLang="pl-PL" dirty="0" smtClean="0">
                <a:latin typeface="Tahoma" panose="020B0604030504040204" pitchFamily="34" charset="0"/>
                <a:ea typeface="Tahoma" panose="020B0604030504040204" pitchFamily="34" charset="0"/>
                <a:cs typeface="Tahoma" panose="020B0604030504040204" pitchFamily="34" charset="0"/>
              </a:rPr>
              <a:t>voir même </a:t>
            </a:r>
            <a:r>
              <a:rPr lang="pl-PL" altLang="pl-PL" dirty="0" smtClean="0">
                <a:latin typeface="Tahoma" panose="020B0604030504040204" pitchFamily="34" charset="0"/>
                <a:ea typeface="Tahoma" panose="020B0604030504040204" pitchFamily="34" charset="0"/>
                <a:cs typeface="Tahoma" panose="020B0604030504040204" pitchFamily="34" charset="0"/>
              </a:rPr>
              <a:t>variété</a:t>
            </a:r>
            <a:r>
              <a:rPr lang="fr-BE" altLang="pl-PL" dirty="0" smtClean="0">
                <a:latin typeface="Tahoma" panose="020B0604030504040204" pitchFamily="34" charset="0"/>
                <a:ea typeface="Tahoma" panose="020B0604030504040204" pitchFamily="34" charset="0"/>
                <a:cs typeface="Tahoma" panose="020B0604030504040204" pitchFamily="34" charset="0"/>
              </a:rPr>
              <a:t> unique</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pl-PL" altLang="pl-PL"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fr-BE" altLang="pl-PL"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prairie temporaire</a:t>
            </a:r>
            <a:endParaRPr lang="pl-PL" altLang="pl-PL" dirty="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600"/>
              </a:spcAft>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2. </a:t>
            </a:r>
            <a:r>
              <a:rPr lang="en-US" altLang="pl-PL" dirty="0" smtClean="0">
                <a:latin typeface="Tahoma" panose="020B0604030504040204" pitchFamily="34" charset="0"/>
                <a:ea typeface="Tahoma" panose="020B0604030504040204" pitchFamily="34" charset="0"/>
                <a:cs typeface="Tahoma" panose="020B0604030504040204" pitchFamily="34" charset="0"/>
              </a:rPr>
              <a:t>Mélange de plusieurs variétés (de précocité et de ploïdie différentes) au sein d'une même </a:t>
            </a:r>
            <a:r>
              <a:rPr lang="en-US" altLang="pl-PL" dirty="0" err="1" smtClean="0">
                <a:latin typeface="Tahoma" panose="020B0604030504040204" pitchFamily="34" charset="0"/>
                <a:ea typeface="Tahoma" panose="020B0604030504040204" pitchFamily="34" charset="0"/>
                <a:cs typeface="Tahoma" panose="020B0604030504040204" pitchFamily="34" charset="0"/>
              </a:rPr>
              <a:t>espèce</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fr-BE" altLang="pl-PL"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prairie temporaire</a:t>
            </a:r>
            <a:endParaRPr lang="pl-PL" altLang="pl-PL" dirty="0" smtClean="0">
              <a:latin typeface="Tahoma" panose="020B0604030504040204" pitchFamily="34" charset="0"/>
              <a:ea typeface="Tahoma" panose="020B0604030504040204" pitchFamily="34" charset="0"/>
              <a:cs typeface="Tahoma" panose="020B0604030504040204" pitchFamily="34" charset="0"/>
            </a:endParaRPr>
          </a:p>
          <a:p>
            <a:pPr marL="331185" lvl="2" indent="0">
              <a:spcBef>
                <a:spcPts val="0"/>
              </a:spcBef>
              <a:spcAft>
                <a:spcPts val="600"/>
              </a:spcAft>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3. </a:t>
            </a:r>
            <a:r>
              <a:rPr lang="en-US" altLang="pl-PL" dirty="0" smtClean="0">
                <a:latin typeface="Tahoma" panose="020B0604030504040204" pitchFamily="34" charset="0"/>
                <a:ea typeface="Tahoma" panose="020B0604030504040204" pitchFamily="34" charset="0"/>
                <a:cs typeface="Tahoma" panose="020B0604030504040204" pitchFamily="34" charset="0"/>
              </a:rPr>
              <a:t>Mélange simple de 2-3 espèces de graminées ou de </a:t>
            </a:r>
            <a:r>
              <a:rPr lang="en-US" altLang="pl-PL" dirty="0" err="1" smtClean="0">
                <a:latin typeface="Tahoma" panose="020B0604030504040204" pitchFamily="34" charset="0"/>
                <a:ea typeface="Tahoma" panose="020B0604030504040204" pitchFamily="34" charset="0"/>
                <a:cs typeface="Tahoma" panose="020B0604030504040204" pitchFamily="34" charset="0"/>
              </a:rPr>
              <a:t>graminées</a:t>
            </a:r>
            <a:r>
              <a:rPr lang="en-US" altLang="pl-PL" dirty="0" smtClean="0">
                <a:latin typeface="Tahoma" panose="020B0604030504040204" pitchFamily="34" charset="0"/>
                <a:ea typeface="Tahoma" panose="020B0604030504040204" pitchFamily="34" charset="0"/>
                <a:cs typeface="Tahoma" panose="020B0604030504040204" pitchFamily="34" charset="0"/>
              </a:rPr>
              <a:t> et de </a:t>
            </a:r>
            <a:r>
              <a:rPr lang="en-US" altLang="pl-PL" dirty="0" err="1" smtClean="0">
                <a:latin typeface="Tahoma" panose="020B0604030504040204" pitchFamily="34" charset="0"/>
                <a:ea typeface="Tahoma" panose="020B0604030504040204" pitchFamily="34" charset="0"/>
                <a:cs typeface="Tahoma" panose="020B0604030504040204" pitchFamily="34" charset="0"/>
              </a:rPr>
              <a:t>légumineuses</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pl-PL" altLang="pl-PL"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fr-BE" altLang="pl-PL" dirty="0" smtClean="0">
                <a:latin typeface="Tahoma" panose="020B0604030504040204" pitchFamily="34" charset="0"/>
                <a:ea typeface="Tahoma" panose="020B0604030504040204" pitchFamily="34" charset="0"/>
                <a:cs typeface="Tahoma" panose="020B0604030504040204" pitchFamily="34" charset="0"/>
              </a:rPr>
              <a:t>prairie temporaire</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fr-BE" altLang="pl-PL" dirty="0" smtClean="0">
                <a:latin typeface="Tahoma" panose="020B0604030504040204" pitchFamily="34" charset="0"/>
                <a:ea typeface="Tahoma" panose="020B0604030504040204" pitchFamily="34" charset="0"/>
                <a:cs typeface="Tahoma" panose="020B0604030504040204" pitchFamily="34" charset="0"/>
              </a:rPr>
              <a:t>prairie permanente</a:t>
            </a:r>
            <a:r>
              <a:rPr lang="pl-PL" altLang="pl-PL" dirty="0" smtClean="0">
                <a:latin typeface="Tahoma" panose="020B0604030504040204" pitchFamily="34" charset="0"/>
                <a:ea typeface="Tahoma" panose="020B0604030504040204" pitchFamily="34" charset="0"/>
                <a:cs typeface="Tahoma" panose="020B0604030504040204" pitchFamily="34" charset="0"/>
              </a:rPr>
              <a:t>)</a:t>
            </a:r>
          </a:p>
          <a:p>
            <a:pPr marL="331185" lvl="2" indent="0">
              <a:spcBef>
                <a:spcPts val="0"/>
              </a:spcBef>
              <a:spcAft>
                <a:spcPts val="600"/>
              </a:spcAft>
              <a:buNone/>
            </a:pPr>
            <a:r>
              <a:rPr lang="pl-PL" altLang="pl-PL" dirty="0" smtClean="0">
                <a:solidFill>
                  <a:srgbClr val="FF0000"/>
                </a:solidFill>
                <a:latin typeface="Tahoma" panose="020B0604030504040204" pitchFamily="34" charset="0"/>
                <a:ea typeface="Tahoma" panose="020B0604030504040204" pitchFamily="34" charset="0"/>
                <a:cs typeface="Tahoma" panose="020B0604030504040204" pitchFamily="34" charset="0"/>
              </a:rPr>
              <a:t>4. </a:t>
            </a:r>
            <a:r>
              <a:rPr lang="en-US" altLang="pl-PL" dirty="0" smtClean="0">
                <a:latin typeface="Tahoma" panose="020B0604030504040204" pitchFamily="34" charset="0"/>
                <a:ea typeface="Tahoma" panose="020B0604030504040204" pitchFamily="34" charset="0"/>
                <a:cs typeface="Tahoma" panose="020B0604030504040204" pitchFamily="34" charset="0"/>
              </a:rPr>
              <a:t>Mélange multi-</a:t>
            </a:r>
            <a:r>
              <a:rPr lang="en-US" altLang="pl-PL" dirty="0" err="1" smtClean="0">
                <a:latin typeface="Tahoma" panose="020B0604030504040204" pitchFamily="34" charset="0"/>
                <a:ea typeface="Tahoma" panose="020B0604030504040204" pitchFamily="34" charset="0"/>
                <a:cs typeface="Tahoma" panose="020B0604030504040204" pitchFamily="34" charset="0"/>
              </a:rPr>
              <a:t>espèces</a:t>
            </a:r>
            <a:r>
              <a:rPr lang="en-US" altLang="pl-PL" dirty="0" smtClean="0">
                <a:latin typeface="Tahoma" panose="020B0604030504040204" pitchFamily="34" charset="0"/>
                <a:ea typeface="Tahoma" panose="020B0604030504040204" pitchFamily="34" charset="0"/>
                <a:cs typeface="Tahoma" panose="020B0604030504040204" pitchFamily="34" charset="0"/>
              </a:rPr>
              <a:t> de </a:t>
            </a:r>
            <a:r>
              <a:rPr lang="en-US" altLang="pl-PL" dirty="0" err="1" smtClean="0">
                <a:latin typeface="Tahoma" panose="020B0604030504040204" pitchFamily="34" charset="0"/>
                <a:ea typeface="Tahoma" panose="020B0604030504040204" pitchFamily="34" charset="0"/>
                <a:cs typeface="Tahoma" panose="020B0604030504040204" pitchFamily="34" charset="0"/>
              </a:rPr>
              <a:t>graminées</a:t>
            </a:r>
            <a:r>
              <a:rPr lang="en-US" altLang="pl-PL" dirty="0" smtClean="0">
                <a:latin typeface="Tahoma" panose="020B0604030504040204" pitchFamily="34" charset="0"/>
                <a:ea typeface="Tahoma" panose="020B0604030504040204" pitchFamily="34" charset="0"/>
                <a:cs typeface="Tahoma" panose="020B0604030504040204" pitchFamily="34" charset="0"/>
              </a:rPr>
              <a:t> ou de </a:t>
            </a:r>
            <a:r>
              <a:rPr lang="en-US" altLang="pl-PL" dirty="0" err="1" smtClean="0">
                <a:latin typeface="Tahoma" panose="020B0604030504040204" pitchFamily="34" charset="0"/>
                <a:ea typeface="Tahoma" panose="020B0604030504040204" pitchFamily="34" charset="0"/>
                <a:cs typeface="Tahoma" panose="020B0604030504040204" pitchFamily="34" charset="0"/>
              </a:rPr>
              <a:t>graminées</a:t>
            </a:r>
            <a:r>
              <a:rPr lang="en-US" altLang="pl-PL" dirty="0" smtClean="0">
                <a:latin typeface="Tahoma" panose="020B0604030504040204" pitchFamily="34" charset="0"/>
                <a:ea typeface="Tahoma" panose="020B0604030504040204" pitchFamily="34" charset="0"/>
                <a:cs typeface="Tahoma" panose="020B0604030504040204" pitchFamily="34" charset="0"/>
              </a:rPr>
              <a:t> </a:t>
            </a:r>
            <a:r>
              <a:rPr lang="fr-BE" altLang="pl-PL" dirty="0" smtClean="0">
                <a:latin typeface="Tahoma" panose="020B0604030504040204" pitchFamily="34" charset="0"/>
                <a:ea typeface="Tahoma" panose="020B0604030504040204" pitchFamily="34" charset="0"/>
                <a:cs typeface="Tahoma" panose="020B0604030504040204" pitchFamily="34" charset="0"/>
              </a:rPr>
              <a:t>et de</a:t>
            </a:r>
            <a:r>
              <a:rPr lang="en-US" altLang="pl-PL" dirty="0" smtClean="0">
                <a:latin typeface="Tahoma" panose="020B0604030504040204" pitchFamily="34" charset="0"/>
                <a:ea typeface="Tahoma" panose="020B0604030504040204" pitchFamily="34" charset="0"/>
                <a:cs typeface="Tahoma" panose="020B0604030504040204" pitchFamily="34" charset="0"/>
              </a:rPr>
              <a:t> </a:t>
            </a:r>
            <a:r>
              <a:rPr lang="en-US" altLang="pl-PL" dirty="0" err="1" smtClean="0">
                <a:latin typeface="Tahoma" panose="020B0604030504040204" pitchFamily="34" charset="0"/>
                <a:ea typeface="Tahoma" panose="020B0604030504040204" pitchFamily="34" charset="0"/>
                <a:cs typeface="Tahoma" panose="020B0604030504040204" pitchFamily="34" charset="0"/>
              </a:rPr>
              <a:t>légumineuses</a:t>
            </a:r>
            <a:r>
              <a:rPr lang="pl-PL" altLang="pl-PL" dirty="0" smtClean="0">
                <a:latin typeface="Tahoma" panose="020B0604030504040204" pitchFamily="34" charset="0"/>
                <a:ea typeface="Tahoma" panose="020B0604030504040204" pitchFamily="34" charset="0"/>
                <a:cs typeface="Tahoma" panose="020B0604030504040204" pitchFamily="34" charset="0"/>
              </a:rPr>
              <a:t> </a:t>
            </a:r>
            <a:r>
              <a:rPr lang="pl-PL" altLang="pl-PL"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r>
              <a:rPr lang="fr-BE" altLang="pl-PL" dirty="0" smtClean="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prairie permanente</a:t>
            </a:r>
            <a:endParaRPr lang="pl-PL" altLang="pl-PL"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388" y="15028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0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72260"/>
          </a:xfrm>
        </p:spPr>
        <p:txBody>
          <a:bodyPr/>
          <a:lstStyle/>
          <a:p>
            <a:r>
              <a:rPr lang="en-US" sz="2400" i="1" dirty="0">
                <a:solidFill>
                  <a:schemeClr val="tx1"/>
                </a:solidFill>
                <a:latin typeface="+mn-lt"/>
              </a:rPr>
              <a:t>Vaches laitières en </a:t>
            </a:r>
            <a:r>
              <a:rPr lang="en-US" sz="2400" i="1" dirty="0" smtClean="0">
                <a:solidFill>
                  <a:schemeClr val="tx1"/>
                </a:solidFill>
                <a:latin typeface="+mn-lt"/>
              </a:rPr>
              <a:t>production</a:t>
            </a:r>
            <a:r>
              <a:rPr lang="en-US" sz="2400" i="1" dirty="0">
                <a:solidFill>
                  <a:schemeClr val="tx1"/>
                </a:solidFill>
                <a:latin typeface="+mn-lt"/>
              </a:rPr>
              <a:t> biologique</a:t>
            </a:r>
          </a:p>
        </p:txBody>
      </p:sp>
      <p:sp>
        <p:nvSpPr>
          <p:cNvPr id="3" name="Rectangle 7"/>
          <p:cNvSpPr>
            <a:spLocks noChangeArrowheads="1"/>
          </p:cNvSpPr>
          <p:nvPr/>
        </p:nvSpPr>
        <p:spPr bwMode="auto">
          <a:xfrm>
            <a:off x="611186" y="1456735"/>
            <a:ext cx="7858551"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Doit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être au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pâturage pendant </a:t>
            </a: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plus de 12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h/jour</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La ration journalière de pâturage doit être d'au moins 6 kg de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MS par jour.</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200" b="0" i="0" u="none" strike="noStrike" kern="1200" cap="none" spc="0" normalizeH="0" baseline="0" noProof="0" dirty="0">
                <a:ln>
                  <a:noFill/>
                </a:ln>
                <a:solidFill>
                  <a:prstClr val="black"/>
                </a:solidFill>
                <a:effectLst/>
                <a:uLnTx/>
                <a:uFillTx/>
                <a:latin typeface="Calibri"/>
                <a:ea typeface="+mn-ea"/>
                <a:cs typeface="+mn-cs"/>
              </a:rPr>
              <a:t>Principalement des </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prairies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temporaires</a:t>
            </a:r>
            <a:r>
              <a:rPr kumimoji="0" lang="en-US" altLang="sv-SE" sz="22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US" altLang="sv-SE" sz="2200" b="0" i="0" u="none" strike="noStrike" kern="1200" cap="none" spc="0" normalizeH="0" baseline="0" noProof="0" dirty="0" err="1" smtClean="0">
                <a:ln>
                  <a:noFill/>
                </a:ln>
                <a:solidFill>
                  <a:prstClr val="black"/>
                </a:solidFill>
                <a:effectLst/>
                <a:uLnTx/>
                <a:uFillTx/>
                <a:latin typeface="Calibri"/>
                <a:ea typeface="+mn-ea"/>
                <a:cs typeface="+mn-cs"/>
              </a:rPr>
              <a:t>graminées</a:t>
            </a:r>
            <a:endParaRPr kumimoji="0" lang="en-US" altLang="sv-SE" sz="2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Bildobjekt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443" y="3219472"/>
            <a:ext cx="4066036" cy="3049527"/>
          </a:xfrm>
          <a:prstGeom prst="rect">
            <a:avLst/>
          </a:prstGeom>
        </p:spPr>
      </p:pic>
      <p:sp>
        <p:nvSpPr>
          <p:cNvPr id="5" name="textruta 4"/>
          <p:cNvSpPr txBox="1"/>
          <p:nvPr/>
        </p:nvSpPr>
        <p:spPr>
          <a:xfrm>
            <a:off x="4996800" y="6060164"/>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ktangel 5"/>
          <p:cNvSpPr/>
          <p:nvPr/>
        </p:nvSpPr>
        <p:spPr>
          <a:xfrm>
            <a:off x="7678770" y="6434305"/>
            <a:ext cx="1119281"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(KRAV, 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0692394"/>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350" y="1228758"/>
            <a:ext cx="4566396" cy="32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Obraz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1993" y="1170105"/>
            <a:ext cx="3707904" cy="3290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0222" y="4499744"/>
            <a:ext cx="1456931" cy="534038"/>
          </a:xfrm>
          <a:prstGeom prst="rect">
            <a:avLst/>
          </a:prstGeom>
        </p:spPr>
      </p:pic>
      <p:grpSp>
        <p:nvGrpSpPr>
          <p:cNvPr id="7" name="Grupa 6"/>
          <p:cNvGrpSpPr>
            <a:grpSpLocks noChangeAspect="1"/>
          </p:cNvGrpSpPr>
          <p:nvPr/>
        </p:nvGrpSpPr>
        <p:grpSpPr>
          <a:xfrm>
            <a:off x="3945091" y="4429132"/>
            <a:ext cx="4779912" cy="2184445"/>
            <a:chOff x="133350" y="1935007"/>
            <a:chExt cx="8862899" cy="4050391"/>
          </a:xfrm>
        </p:grpSpPr>
        <p:sp>
          <p:nvSpPr>
            <p:cNvPr id="8" name="Text Box 9"/>
            <p:cNvSpPr txBox="1">
              <a:spLocks noChangeArrowheads="1"/>
            </p:cNvSpPr>
            <p:nvPr/>
          </p:nvSpPr>
          <p:spPr bwMode="auto">
            <a:xfrm>
              <a:off x="6196788" y="2067467"/>
              <a:ext cx="1417638" cy="45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sem</a:t>
              </a:r>
              <a:r>
                <a:rPr kumimoji="0" lang="fr-BE"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ence</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9" name="Text Box 10"/>
            <p:cNvSpPr txBox="1">
              <a:spLocks noChangeArrowheads="1"/>
            </p:cNvSpPr>
            <p:nvPr/>
          </p:nvSpPr>
          <p:spPr bwMode="auto">
            <a:xfrm>
              <a:off x="6594168" y="2862227"/>
              <a:ext cx="200183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souches bactériennes</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de </a:t>
              </a:r>
              <a:r>
                <a:rPr kumimoji="0" lang="pl-PL" altLang="pl-PL" sz="10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Rhizobium</a:t>
              </a:r>
              <a:endParaRPr kumimoji="0" lang="pl-PL" altLang="pl-PL" sz="1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0" name="Text Box 14"/>
            <p:cNvSpPr txBox="1">
              <a:spLocks noChangeArrowheads="1"/>
            </p:cNvSpPr>
            <p:nvPr/>
          </p:nvSpPr>
          <p:spPr bwMode="auto">
            <a:xfrm>
              <a:off x="6329248" y="4186829"/>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couche polymère</a:t>
              </a:r>
              <a:r>
                <a:rPr kumimoji="0" lang="fr-BE"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de protection</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1" name="Text Box 16"/>
            <p:cNvSpPr txBox="1">
              <a:spLocks noChangeArrowheads="1"/>
            </p:cNvSpPr>
            <p:nvPr/>
          </p:nvSpPr>
          <p:spPr bwMode="auto">
            <a:xfrm>
              <a:off x="6343649" y="4953521"/>
              <a:ext cx="1919287"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stimulants de</a:t>
              </a:r>
              <a:r>
                <a:rPr kumimoji="0" lang="pl-PL" altLang="pl-PL" sz="10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croissance</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2" name="Text Box 17"/>
            <p:cNvSpPr txBox="1">
              <a:spLocks noChangeArrowheads="1"/>
            </p:cNvSpPr>
            <p:nvPr/>
          </p:nvSpPr>
          <p:spPr bwMode="auto">
            <a:xfrm>
              <a:off x="381000" y="2924175"/>
              <a:ext cx="1833562"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enrobage calcique</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3" name="Text Box 18"/>
            <p:cNvSpPr txBox="1">
              <a:spLocks noChangeArrowheads="1"/>
            </p:cNvSpPr>
            <p:nvPr/>
          </p:nvSpPr>
          <p:spPr bwMode="auto">
            <a:xfrm>
              <a:off x="236082" y="1935007"/>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ts val="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polymère protecteur </a:t>
              </a:r>
            </a:p>
            <a:p>
              <a:pPr marL="0" marR="0" lvl="0" indent="0" algn="ctr" defTabSz="449263" rtl="0" eaLnBrk="0" fontAlgn="base" latinLnBrk="0" hangingPunct="0">
                <a:lnSpc>
                  <a:spcPct val="100000"/>
                </a:lnSpc>
                <a:spcBef>
                  <a:spcPts val="0"/>
                </a:spcBef>
                <a:spcAft>
                  <a:spcPct val="0"/>
                </a:spcAft>
                <a:buClrTx/>
                <a:buSzTx/>
                <a:buFontTx/>
                <a:buNone/>
                <a:tabLst/>
                <a:defRPr/>
              </a:pP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4" name="Text Box 19"/>
            <p:cNvSpPr txBox="1">
              <a:spLocks noChangeArrowheads="1"/>
            </p:cNvSpPr>
            <p:nvPr/>
          </p:nvSpPr>
          <p:spPr bwMode="auto">
            <a:xfrm>
              <a:off x="133350" y="3849688"/>
              <a:ext cx="2374900" cy="713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NPKS, </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ctr" defTabSz="449263" rtl="0" eaLnBrk="0" fontAlgn="base" latinLnBrk="0" hangingPunct="0">
                <a:lnSpc>
                  <a:spcPct val="4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micro-éléments</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15" name="Text Box 20"/>
            <p:cNvSpPr txBox="1">
              <a:spLocks noChangeArrowheads="1"/>
            </p:cNvSpPr>
            <p:nvPr/>
          </p:nvSpPr>
          <p:spPr bwMode="auto">
            <a:xfrm>
              <a:off x="228600" y="5243515"/>
              <a:ext cx="2667001" cy="74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fongicides contre</a:t>
              </a:r>
              <a:r>
                <a:rPr kumimoji="0" lang="pl-PL" altLang="pl-PL" sz="1000" b="0" i="1"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mn-cs"/>
                </a:rPr>
                <a:t> Pythium</a:t>
              </a:r>
              <a:endParaRPr kumimoji="0" lang="pl-PL" altLang="pl-PL"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16" name="Group 30"/>
            <p:cNvGrpSpPr>
              <a:grpSpLocks/>
            </p:cNvGrpSpPr>
            <p:nvPr/>
          </p:nvGrpSpPr>
          <p:grpSpPr bwMode="auto">
            <a:xfrm>
              <a:off x="2843213" y="2346325"/>
              <a:ext cx="3000375" cy="2968625"/>
              <a:chOff x="1791" y="1422"/>
              <a:chExt cx="1890" cy="2024"/>
            </a:xfrm>
          </p:grpSpPr>
          <p:sp>
            <p:nvSpPr>
              <p:cNvPr id="25" name="Oval 2"/>
              <p:cNvSpPr>
                <a:spLocks noChangeArrowheads="1"/>
              </p:cNvSpPr>
              <p:nvPr/>
            </p:nvSpPr>
            <p:spPr bwMode="auto">
              <a:xfrm>
                <a:off x="2390" y="2042"/>
                <a:ext cx="680" cy="694"/>
              </a:xfrm>
              <a:prstGeom prst="ellipse">
                <a:avLst/>
              </a:prstGeom>
              <a:gradFill rotWithShape="0">
                <a:gsLst>
                  <a:gs pos="0">
                    <a:schemeClr val="folHlink"/>
                  </a:gs>
                  <a:gs pos="100000">
                    <a:schemeClr val="folHlink">
                      <a:gamma/>
                      <a:shade val="46275"/>
                      <a:invGamma/>
                    </a:schemeClr>
                  </a:gs>
                </a:gsLst>
                <a:path path="shape">
                  <a:fillToRect l="50000" t="50000" r="50000" b="50000"/>
                </a:path>
              </a:gradFill>
              <a:ln w="9525">
                <a:solidFill>
                  <a:schemeClr val="tx1"/>
                </a:solidFill>
                <a:round/>
                <a:headEnd/>
                <a:tailEnd/>
              </a:ln>
              <a:effec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6" name="AutoShape 3"/>
              <p:cNvSpPr>
                <a:spLocks noChangeArrowheads="1"/>
              </p:cNvSpPr>
              <p:nvPr/>
            </p:nvSpPr>
            <p:spPr bwMode="auto">
              <a:xfrm>
                <a:off x="2316" y="2000"/>
                <a:ext cx="840" cy="868"/>
              </a:xfrm>
              <a:custGeom>
                <a:avLst/>
                <a:gdLst>
                  <a:gd name="T0" fmla="*/ 16 w 21600"/>
                  <a:gd name="T1" fmla="*/ 0 h 21600"/>
                  <a:gd name="T2" fmla="*/ 5 w 21600"/>
                  <a:gd name="T3" fmla="*/ 5 h 21600"/>
                  <a:gd name="T4" fmla="*/ 0 w 21600"/>
                  <a:gd name="T5" fmla="*/ 17 h 21600"/>
                  <a:gd name="T6" fmla="*/ 5 w 21600"/>
                  <a:gd name="T7" fmla="*/ 30 h 21600"/>
                  <a:gd name="T8" fmla="*/ 16 w 21600"/>
                  <a:gd name="T9" fmla="*/ 35 h 21600"/>
                  <a:gd name="T10" fmla="*/ 28 w 21600"/>
                  <a:gd name="T11" fmla="*/ 30 h 21600"/>
                  <a:gd name="T12" fmla="*/ 33 w 21600"/>
                  <a:gd name="T13" fmla="*/ 17 h 21600"/>
                  <a:gd name="T14" fmla="*/ 28 w 21600"/>
                  <a:gd name="T15" fmla="*/ 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0 h 21600"/>
                  <a:gd name="T26" fmla="*/ 18437 w 21600"/>
                  <a:gd name="T27" fmla="*/ 1844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0000"/>
                  </a:gs>
                  <a:gs pos="100000">
                    <a:srgbClr val="7600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7" name="AutoShape 4"/>
              <p:cNvSpPr>
                <a:spLocks noChangeArrowheads="1"/>
              </p:cNvSpPr>
              <p:nvPr/>
            </p:nvSpPr>
            <p:spPr bwMode="auto">
              <a:xfrm>
                <a:off x="2264" y="1943"/>
                <a:ext cx="945" cy="984"/>
              </a:xfrm>
              <a:custGeom>
                <a:avLst/>
                <a:gdLst>
                  <a:gd name="T0" fmla="*/ 21 w 21600"/>
                  <a:gd name="T1" fmla="*/ 0 h 21600"/>
                  <a:gd name="T2" fmla="*/ 6 w 21600"/>
                  <a:gd name="T3" fmla="*/ 7 h 21600"/>
                  <a:gd name="T4" fmla="*/ 0 w 21600"/>
                  <a:gd name="T5" fmla="*/ 22 h 21600"/>
                  <a:gd name="T6" fmla="*/ 6 w 21600"/>
                  <a:gd name="T7" fmla="*/ 38 h 21600"/>
                  <a:gd name="T8" fmla="*/ 21 w 21600"/>
                  <a:gd name="T9" fmla="*/ 45 h 21600"/>
                  <a:gd name="T10" fmla="*/ 35 w 21600"/>
                  <a:gd name="T11" fmla="*/ 38 h 21600"/>
                  <a:gd name="T12" fmla="*/ 41 w 21600"/>
                  <a:gd name="T13" fmla="*/ 22 h 21600"/>
                  <a:gd name="T14" fmla="*/ 35 w 21600"/>
                  <a:gd name="T15" fmla="*/ 7 h 21600"/>
                  <a:gd name="T16" fmla="*/ 0 60000 65536"/>
                  <a:gd name="T17" fmla="*/ 0 60000 65536"/>
                  <a:gd name="T18" fmla="*/ 0 60000 65536"/>
                  <a:gd name="T19" fmla="*/ 0 60000 65536"/>
                  <a:gd name="T20" fmla="*/ 0 60000 65536"/>
                  <a:gd name="T21" fmla="*/ 0 60000 65536"/>
                  <a:gd name="T22" fmla="*/ 0 60000 65536"/>
                  <a:gd name="T23" fmla="*/ 0 60000 65536"/>
                  <a:gd name="T24" fmla="*/ 3154 w 21600"/>
                  <a:gd name="T25" fmla="*/ 3164 h 21600"/>
                  <a:gd name="T26" fmla="*/ 18446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750" y="10800"/>
                    </a:moveTo>
                    <a:cubicBezTo>
                      <a:pt x="3750" y="14694"/>
                      <a:pt x="6906" y="17850"/>
                      <a:pt x="10800" y="17850"/>
                    </a:cubicBezTo>
                    <a:cubicBezTo>
                      <a:pt x="14694" y="17850"/>
                      <a:pt x="17850" y="14694"/>
                      <a:pt x="17850" y="10800"/>
                    </a:cubicBezTo>
                    <a:cubicBezTo>
                      <a:pt x="17850" y="6906"/>
                      <a:pt x="14694" y="3750"/>
                      <a:pt x="10800" y="3750"/>
                    </a:cubicBezTo>
                    <a:cubicBezTo>
                      <a:pt x="6906" y="3750"/>
                      <a:pt x="3750" y="6906"/>
                      <a:pt x="3750" y="10800"/>
                    </a:cubicBezTo>
                    <a:close/>
                  </a:path>
                </a:pathLst>
              </a:custGeom>
              <a:gradFill rotWithShape="0">
                <a:gsLst>
                  <a:gs pos="0">
                    <a:srgbClr val="471800"/>
                  </a:gs>
                  <a:gs pos="100000">
                    <a:srgbClr val="9933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8" name="AutoShape 5"/>
              <p:cNvSpPr>
                <a:spLocks noChangeArrowheads="1"/>
              </p:cNvSpPr>
              <p:nvPr/>
            </p:nvSpPr>
            <p:spPr bwMode="auto">
              <a:xfrm>
                <a:off x="2211" y="1885"/>
                <a:ext cx="1050" cy="1099"/>
              </a:xfrm>
              <a:custGeom>
                <a:avLst/>
                <a:gdLst>
                  <a:gd name="T0" fmla="*/ 26 w 21600"/>
                  <a:gd name="T1" fmla="*/ 0 h 21600"/>
                  <a:gd name="T2" fmla="*/ 7 w 21600"/>
                  <a:gd name="T3" fmla="*/ 8 h 21600"/>
                  <a:gd name="T4" fmla="*/ 0 w 21600"/>
                  <a:gd name="T5" fmla="*/ 28 h 21600"/>
                  <a:gd name="T6" fmla="*/ 7 w 21600"/>
                  <a:gd name="T7" fmla="*/ 48 h 21600"/>
                  <a:gd name="T8" fmla="*/ 26 w 21600"/>
                  <a:gd name="T9" fmla="*/ 56 h 21600"/>
                  <a:gd name="T10" fmla="*/ 44 w 21600"/>
                  <a:gd name="T11" fmla="*/ 48 h 21600"/>
                  <a:gd name="T12" fmla="*/ 51 w 21600"/>
                  <a:gd name="T13" fmla="*/ 28 h 21600"/>
                  <a:gd name="T14" fmla="*/ 44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4 h 21600"/>
                  <a:gd name="T26" fmla="*/ 18432 w 21600"/>
                  <a:gd name="T27" fmla="*/ 18436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768" y="10800"/>
                    </a:moveTo>
                    <a:cubicBezTo>
                      <a:pt x="2768" y="15236"/>
                      <a:pt x="6364" y="18832"/>
                      <a:pt x="10800" y="18832"/>
                    </a:cubicBezTo>
                    <a:cubicBezTo>
                      <a:pt x="15236" y="18832"/>
                      <a:pt x="18832" y="15236"/>
                      <a:pt x="18832" y="10800"/>
                    </a:cubicBezTo>
                    <a:cubicBezTo>
                      <a:pt x="18832" y="6364"/>
                      <a:pt x="15236" y="2768"/>
                      <a:pt x="10800" y="2768"/>
                    </a:cubicBezTo>
                    <a:cubicBezTo>
                      <a:pt x="6364" y="2768"/>
                      <a:pt x="2768" y="6364"/>
                      <a:pt x="2768" y="10800"/>
                    </a:cubicBezTo>
                    <a:close/>
                  </a:path>
                </a:pathLst>
              </a:custGeom>
              <a:solidFill>
                <a:schemeClr val="accent1"/>
              </a:soli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29" name="AutoShape 6"/>
              <p:cNvSpPr>
                <a:spLocks noChangeArrowheads="1"/>
              </p:cNvSpPr>
              <p:nvPr/>
            </p:nvSpPr>
            <p:spPr bwMode="auto">
              <a:xfrm>
                <a:off x="2159" y="1827"/>
                <a:ext cx="1155" cy="1214"/>
              </a:xfrm>
              <a:custGeom>
                <a:avLst/>
                <a:gdLst>
                  <a:gd name="T0" fmla="*/ 31 w 21600"/>
                  <a:gd name="T1" fmla="*/ 0 h 21600"/>
                  <a:gd name="T2" fmla="*/ 9 w 21600"/>
                  <a:gd name="T3" fmla="*/ 10 h 21600"/>
                  <a:gd name="T4" fmla="*/ 0 w 21600"/>
                  <a:gd name="T5" fmla="*/ 34 h 21600"/>
                  <a:gd name="T6" fmla="*/ 9 w 21600"/>
                  <a:gd name="T7" fmla="*/ 58 h 21600"/>
                  <a:gd name="T8" fmla="*/ 31 w 21600"/>
                  <a:gd name="T9" fmla="*/ 68 h 21600"/>
                  <a:gd name="T10" fmla="*/ 53 w 21600"/>
                  <a:gd name="T11" fmla="*/ 58 h 21600"/>
                  <a:gd name="T12" fmla="*/ 62 w 21600"/>
                  <a:gd name="T13" fmla="*/ 34 h 21600"/>
                  <a:gd name="T14" fmla="*/ 53 w 21600"/>
                  <a:gd name="T15" fmla="*/ 1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FFFF00"/>
                  </a:gs>
                  <a:gs pos="100000">
                    <a:srgbClr val="7676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0" name="AutoShape 7"/>
              <p:cNvSpPr>
                <a:spLocks noChangeArrowheads="1"/>
              </p:cNvSpPr>
              <p:nvPr/>
            </p:nvSpPr>
            <p:spPr bwMode="auto">
              <a:xfrm>
                <a:off x="2054" y="1711"/>
                <a:ext cx="1365" cy="1446"/>
              </a:xfrm>
              <a:custGeom>
                <a:avLst/>
                <a:gdLst>
                  <a:gd name="T0" fmla="*/ 43 w 21600"/>
                  <a:gd name="T1" fmla="*/ 0 h 21600"/>
                  <a:gd name="T2" fmla="*/ 13 w 21600"/>
                  <a:gd name="T3" fmla="*/ 14 h 21600"/>
                  <a:gd name="T4" fmla="*/ 0 w 21600"/>
                  <a:gd name="T5" fmla="*/ 48 h 21600"/>
                  <a:gd name="T6" fmla="*/ 13 w 21600"/>
                  <a:gd name="T7" fmla="*/ 83 h 21600"/>
                  <a:gd name="T8" fmla="*/ 43 w 21600"/>
                  <a:gd name="T9" fmla="*/ 97 h 21600"/>
                  <a:gd name="T10" fmla="*/ 74 w 21600"/>
                  <a:gd name="T11" fmla="*/ 83 h 21600"/>
                  <a:gd name="T12" fmla="*/ 86 w 21600"/>
                  <a:gd name="T13" fmla="*/ 48 h 21600"/>
                  <a:gd name="T14" fmla="*/ 74 w 21600"/>
                  <a:gd name="T15" fmla="*/ 14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67 h 21600"/>
                  <a:gd name="T26" fmla="*/ 18435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00FFFF"/>
                  </a:gs>
                  <a:gs pos="100000">
                    <a:srgbClr val="007676"/>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1" name="AutoShape 8"/>
              <p:cNvSpPr>
                <a:spLocks noChangeArrowheads="1"/>
              </p:cNvSpPr>
              <p:nvPr/>
            </p:nvSpPr>
            <p:spPr bwMode="auto">
              <a:xfrm>
                <a:off x="1949" y="1596"/>
                <a:ext cx="1575" cy="1677"/>
              </a:xfrm>
              <a:custGeom>
                <a:avLst/>
                <a:gdLst>
                  <a:gd name="T0" fmla="*/ 57 w 21600"/>
                  <a:gd name="T1" fmla="*/ 0 h 21600"/>
                  <a:gd name="T2" fmla="*/ 17 w 21600"/>
                  <a:gd name="T3" fmla="*/ 19 h 21600"/>
                  <a:gd name="T4" fmla="*/ 0 w 21600"/>
                  <a:gd name="T5" fmla="*/ 65 h 21600"/>
                  <a:gd name="T6" fmla="*/ 17 w 21600"/>
                  <a:gd name="T7" fmla="*/ 111 h 21600"/>
                  <a:gd name="T8" fmla="*/ 57 w 21600"/>
                  <a:gd name="T9" fmla="*/ 130 h 21600"/>
                  <a:gd name="T10" fmla="*/ 98 w 21600"/>
                  <a:gd name="T11" fmla="*/ 111 h 21600"/>
                  <a:gd name="T12" fmla="*/ 115 w 21600"/>
                  <a:gd name="T13" fmla="*/ 65 h 21600"/>
                  <a:gd name="T14" fmla="*/ 98 w 21600"/>
                  <a:gd name="T15" fmla="*/ 19 h 21600"/>
                  <a:gd name="T16" fmla="*/ 0 60000 65536"/>
                  <a:gd name="T17" fmla="*/ 0 60000 65536"/>
                  <a:gd name="T18" fmla="*/ 0 60000 65536"/>
                  <a:gd name="T19" fmla="*/ 0 60000 65536"/>
                  <a:gd name="T20" fmla="*/ 0 60000 65536"/>
                  <a:gd name="T21" fmla="*/ 0 60000 65536"/>
                  <a:gd name="T22" fmla="*/ 0 60000 65536"/>
                  <a:gd name="T23" fmla="*/ 0 60000 65536"/>
                  <a:gd name="T24" fmla="*/ 3168 w 21600"/>
                  <a:gd name="T25" fmla="*/ 3169 h 21600"/>
                  <a:gd name="T26" fmla="*/ 18432 w 21600"/>
                  <a:gd name="T27" fmla="*/ 1843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993366"/>
                  </a:gs>
                  <a:gs pos="100000">
                    <a:srgbClr val="5F204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2" name="AutoShape 11"/>
              <p:cNvSpPr>
                <a:spLocks noChangeArrowheads="1"/>
              </p:cNvSpPr>
              <p:nvPr/>
            </p:nvSpPr>
            <p:spPr bwMode="auto">
              <a:xfrm>
                <a:off x="1791" y="1422"/>
                <a:ext cx="1890" cy="2024"/>
              </a:xfrm>
              <a:custGeom>
                <a:avLst/>
                <a:gdLst>
                  <a:gd name="T0" fmla="*/ 83 w 21600"/>
                  <a:gd name="T1" fmla="*/ 0 h 21600"/>
                  <a:gd name="T2" fmla="*/ 24 w 21600"/>
                  <a:gd name="T3" fmla="*/ 28 h 21600"/>
                  <a:gd name="T4" fmla="*/ 0 w 21600"/>
                  <a:gd name="T5" fmla="*/ 95 h 21600"/>
                  <a:gd name="T6" fmla="*/ 24 w 21600"/>
                  <a:gd name="T7" fmla="*/ 162 h 21600"/>
                  <a:gd name="T8" fmla="*/ 83 w 21600"/>
                  <a:gd name="T9" fmla="*/ 190 h 21600"/>
                  <a:gd name="T10" fmla="*/ 141 w 21600"/>
                  <a:gd name="T11" fmla="*/ 162 h 21600"/>
                  <a:gd name="T12" fmla="*/ 165 w 21600"/>
                  <a:gd name="T13" fmla="*/ 95 h 21600"/>
                  <a:gd name="T14" fmla="*/ 141 w 21600"/>
                  <a:gd name="T15" fmla="*/ 28 h 21600"/>
                  <a:gd name="T16" fmla="*/ 0 60000 65536"/>
                  <a:gd name="T17" fmla="*/ 0 60000 65536"/>
                  <a:gd name="T18" fmla="*/ 0 60000 65536"/>
                  <a:gd name="T19" fmla="*/ 0 60000 65536"/>
                  <a:gd name="T20" fmla="*/ 0 60000 65536"/>
                  <a:gd name="T21" fmla="*/ 0 60000 65536"/>
                  <a:gd name="T22" fmla="*/ 0 60000 65536"/>
                  <a:gd name="T23" fmla="*/ 0 60000 65536"/>
                  <a:gd name="T24" fmla="*/ 3166 w 21600"/>
                  <a:gd name="T25" fmla="*/ 3159 h 21600"/>
                  <a:gd name="T26" fmla="*/ 18434 w 21600"/>
                  <a:gd name="T27" fmla="*/ 18441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61" y="10800"/>
                    </a:moveTo>
                    <a:cubicBezTo>
                      <a:pt x="1861" y="15737"/>
                      <a:pt x="5863" y="19739"/>
                      <a:pt x="10800" y="19739"/>
                    </a:cubicBezTo>
                    <a:cubicBezTo>
                      <a:pt x="15737" y="19739"/>
                      <a:pt x="19739" y="15737"/>
                      <a:pt x="19739" y="10800"/>
                    </a:cubicBezTo>
                    <a:cubicBezTo>
                      <a:pt x="19739" y="5863"/>
                      <a:pt x="15737" y="1861"/>
                      <a:pt x="10800" y="1861"/>
                    </a:cubicBezTo>
                    <a:cubicBezTo>
                      <a:pt x="5863" y="1861"/>
                      <a:pt x="1861" y="5863"/>
                      <a:pt x="1861" y="10800"/>
                    </a:cubicBezTo>
                    <a:close/>
                  </a:path>
                </a:pathLst>
              </a:custGeom>
              <a:gradFill rotWithShape="0">
                <a:gsLst>
                  <a:gs pos="0">
                    <a:srgbClr val="C59E00"/>
                  </a:gs>
                  <a:gs pos="100000">
                    <a:srgbClr val="FFCC00"/>
                  </a:gs>
                </a:gsLst>
                <a:path path="rect">
                  <a:fillToRect l="50000" t="50000" r="50000" b="50000"/>
                </a:path>
              </a:gradFill>
              <a:ln w="9525">
                <a:solidFill>
                  <a:schemeClr val="tx1"/>
                </a:solidFill>
                <a:round/>
                <a:headEnd/>
                <a:tailEnd/>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216"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7" name="Line 12"/>
            <p:cNvSpPr>
              <a:spLocks noChangeShapeType="1"/>
            </p:cNvSpPr>
            <p:nvPr/>
          </p:nvSpPr>
          <p:spPr bwMode="auto">
            <a:xfrm flipV="1">
              <a:off x="4343400" y="2346325"/>
              <a:ext cx="2252663" cy="144145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8" name="Line 13"/>
            <p:cNvSpPr>
              <a:spLocks noChangeShapeType="1"/>
            </p:cNvSpPr>
            <p:nvPr/>
          </p:nvSpPr>
          <p:spPr bwMode="auto">
            <a:xfrm flipV="1">
              <a:off x="4762500" y="3194050"/>
              <a:ext cx="1998663" cy="509588"/>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19" name="Line 15"/>
            <p:cNvSpPr>
              <a:spLocks noChangeShapeType="1"/>
            </p:cNvSpPr>
            <p:nvPr/>
          </p:nvSpPr>
          <p:spPr bwMode="auto">
            <a:xfrm>
              <a:off x="4843463" y="3957638"/>
              <a:ext cx="2166937" cy="593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0" name="Line 22"/>
            <p:cNvSpPr>
              <a:spLocks noChangeShapeType="1"/>
            </p:cNvSpPr>
            <p:nvPr/>
          </p:nvSpPr>
          <p:spPr bwMode="auto">
            <a:xfrm>
              <a:off x="4927599" y="4211638"/>
              <a:ext cx="1749428" cy="103187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1" name="Line 23"/>
            <p:cNvSpPr>
              <a:spLocks noChangeShapeType="1"/>
            </p:cNvSpPr>
            <p:nvPr/>
          </p:nvSpPr>
          <p:spPr bwMode="auto">
            <a:xfrm flipH="1">
              <a:off x="2343150" y="4467225"/>
              <a:ext cx="1500188" cy="84772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2" name="Line 24"/>
            <p:cNvSpPr>
              <a:spLocks noChangeShapeType="1"/>
            </p:cNvSpPr>
            <p:nvPr/>
          </p:nvSpPr>
          <p:spPr bwMode="auto">
            <a:xfrm flipH="1">
              <a:off x="1843088" y="4043363"/>
              <a:ext cx="1582737" cy="168275"/>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3" name="Line 25"/>
            <p:cNvSpPr>
              <a:spLocks noChangeShapeType="1"/>
            </p:cNvSpPr>
            <p:nvPr/>
          </p:nvSpPr>
          <p:spPr bwMode="auto">
            <a:xfrm flipH="1" flipV="1">
              <a:off x="1843088" y="3363913"/>
              <a:ext cx="1331912" cy="255587"/>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24" name="Line 26"/>
            <p:cNvSpPr>
              <a:spLocks noChangeShapeType="1"/>
            </p:cNvSpPr>
            <p:nvPr/>
          </p:nvSpPr>
          <p:spPr bwMode="auto">
            <a:xfrm flipH="1" flipV="1">
              <a:off x="2427288" y="2432050"/>
              <a:ext cx="833437" cy="508000"/>
            </a:xfrm>
            <a:prstGeom prst="line">
              <a:avLst/>
            </a:prstGeom>
            <a:noFill/>
            <a:ln w="25400">
              <a:solidFill>
                <a:srgbClr val="00FF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1847"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grpSp>
      <p:pic>
        <p:nvPicPr>
          <p:cNvPr id="33" name="Obraz 3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788" y="5141397"/>
            <a:ext cx="4166550" cy="1433307"/>
          </a:xfrm>
          <a:prstGeom prst="rect">
            <a:avLst/>
          </a:prstGeom>
        </p:spPr>
      </p:pic>
      <p:sp>
        <p:nvSpPr>
          <p:cNvPr id="35" name="Text Box 21"/>
          <p:cNvSpPr txBox="1">
            <a:spLocks noGrp="1" noChangeArrowheads="1"/>
          </p:cNvSpPr>
          <p:nvPr>
            <p:ph type="title"/>
          </p:nvPr>
        </p:nvSpPr>
        <p:spPr bwMode="auto">
          <a:xfrm>
            <a:off x="1101121" y="133354"/>
            <a:ext cx="57891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fr-BE" altLang="pl-PL" dirty="0" smtClean="0">
                <a:solidFill>
                  <a:srgbClr val="006600"/>
                </a:solidFill>
                <a:latin typeface="Tahoma" panose="020B0604030504040204" pitchFamily="34" charset="0"/>
                <a:cs typeface="Tahoma" panose="020B0604030504040204" pitchFamily="34" charset="0"/>
              </a:rPr>
              <a:t>Enrobage multicouches</a:t>
            </a:r>
            <a:r>
              <a:rPr lang="pl-PL" altLang="pl-PL" b="1" dirty="0" smtClean="0">
                <a:solidFill>
                  <a:srgbClr val="006600"/>
                </a:solidFill>
                <a:latin typeface="Tahoma" panose="020B0604030504040204" pitchFamily="34" charset="0"/>
                <a:cs typeface="Tahoma" panose="020B0604030504040204" pitchFamily="34" charset="0"/>
              </a:rPr>
              <a:t> de</a:t>
            </a:r>
            <a:r>
              <a:rPr lang="fr-BE" altLang="pl-PL" b="1" dirty="0" smtClean="0">
                <a:solidFill>
                  <a:srgbClr val="006600"/>
                </a:solidFill>
                <a:latin typeface="Tahoma" panose="020B0604030504040204" pitchFamily="34" charset="0"/>
                <a:cs typeface="Tahoma" panose="020B0604030504040204" pitchFamily="34" charset="0"/>
              </a:rPr>
              <a:t>s</a:t>
            </a:r>
            <a:r>
              <a:rPr lang="pl-PL" altLang="pl-PL" b="1" dirty="0" smtClean="0">
                <a:solidFill>
                  <a:srgbClr val="006600"/>
                </a:solidFill>
                <a:latin typeface="Tahoma" panose="020B0604030504040204" pitchFamily="34" charset="0"/>
                <a:cs typeface="Tahoma" panose="020B0604030504040204" pitchFamily="34" charset="0"/>
              </a:rPr>
              <a:t> semence</a:t>
            </a:r>
            <a:r>
              <a:rPr lang="fr-BE" altLang="pl-PL" b="1" dirty="0" smtClean="0">
                <a:solidFill>
                  <a:srgbClr val="006600"/>
                </a:solidFill>
                <a:latin typeface="Tahoma" panose="020B0604030504040204" pitchFamily="34" charset="0"/>
                <a:cs typeface="Tahoma" panose="020B0604030504040204" pitchFamily="34" charset="0"/>
              </a:rPr>
              <a:t>s</a:t>
            </a:r>
            <a:endParaRPr lang="pl-PL" altLang="pl-PL" b="1" dirty="0">
              <a:solidFill>
                <a:srgbClr val="006600"/>
              </a:solidFill>
              <a:latin typeface="Tahoma" panose="020B0604030504040204" pitchFamily="34" charset="0"/>
              <a:cs typeface="Tahoma" panose="020B0604030504040204" pitchFamily="34" charset="0"/>
            </a:endParaRPr>
          </a:p>
        </p:txBody>
      </p:sp>
      <p:pic>
        <p:nvPicPr>
          <p:cNvPr id="36"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4"/>
          <p:cNvSpPr txBox="1">
            <a:spLocks noChangeArrowheads="1"/>
          </p:cNvSpPr>
          <p:nvPr/>
        </p:nvSpPr>
        <p:spPr bwMode="auto">
          <a:xfrm>
            <a:off x="467544" y="6334067"/>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 entreprises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matériaux</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68631904"/>
      </p:ext>
    </p:extLst>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4" name="Picture 6" descr="F100000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48" y="6896"/>
            <a:ext cx="4571266" cy="350932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2456" name="Picture 8" descr="Hatzenbichler Vertikato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2814" y="40687"/>
            <a:ext cx="4548399" cy="347553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2457" name="Text Box 9"/>
          <p:cNvSpPr txBox="1">
            <a:spLocks noChangeArrowheads="1"/>
          </p:cNvSpPr>
          <p:nvPr/>
        </p:nvSpPr>
        <p:spPr bwMode="auto">
          <a:xfrm>
            <a:off x="3087545" y="3479750"/>
            <a:ext cx="2993835" cy="1130346"/>
          </a:xfrm>
          <a:prstGeom prst="rect">
            <a:avLst/>
          </a:prstGeom>
          <a:no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Semoirs </a:t>
            </a:r>
            <a:r>
              <a:rPr kumimoji="0" lang="fr-BE"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pour prairies</a:t>
            </a:r>
            <a:endParaRPr kumimoji="0" 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6" descr="Great Plains"/>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548" y="4437112"/>
            <a:ext cx="3110291" cy="24208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Obraz 9"/>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44754" y="4437112"/>
            <a:ext cx="3963020" cy="26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KOCKER~5"/>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88187" y="4437112"/>
            <a:ext cx="2965968" cy="2755223"/>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3" descr="VAKUMA~4"/>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84168" y="2709796"/>
            <a:ext cx="3057045" cy="2231372"/>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Obraz 4"/>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46" y="2780928"/>
            <a:ext cx="3066499" cy="204494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4"/>
          <p:cNvSpPr txBox="1">
            <a:spLocks noChangeArrowheads="1"/>
          </p:cNvSpPr>
          <p:nvPr/>
        </p:nvSpPr>
        <p:spPr bwMode="auto">
          <a:xfrm>
            <a:off x="5940152" y="4673795"/>
            <a:ext cx="31710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 et matériel de l'</a:t>
            </a: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entreprise</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8377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19463" y="116631"/>
            <a:ext cx="5962517" cy="800219"/>
          </a:xfrm>
        </p:spPr>
        <p:txBody>
          <a:bodyPr wrap="square">
            <a:spAutoFit/>
          </a:bodyPr>
          <a:lstStyle/>
          <a:p>
            <a:r>
              <a:rPr lang="en-US" altLang="pl-PL" sz="2600" b="1" dirty="0" err="1" smtClean="0">
                <a:solidFill>
                  <a:srgbClr val="006600"/>
                </a:solidFill>
                <a:latin typeface="Tahoma" panose="020B0604030504040204" pitchFamily="34" charset="0"/>
                <a:ea typeface="+mn-ea"/>
                <a:cs typeface="+mn-cs"/>
              </a:rPr>
              <a:t>Semoir</a:t>
            </a:r>
            <a:r>
              <a:rPr lang="en-US" altLang="pl-PL" sz="2600" b="1" dirty="0" smtClean="0">
                <a:solidFill>
                  <a:srgbClr val="006600"/>
                </a:solidFill>
                <a:latin typeface="Tahoma" panose="020B0604030504040204" pitchFamily="34" charset="0"/>
                <a:ea typeface="+mn-ea"/>
                <a:cs typeface="+mn-cs"/>
              </a:rPr>
              <a:t> </a:t>
            </a:r>
            <a:r>
              <a:rPr lang="en-US" altLang="pl-PL" sz="2600" dirty="0" err="1" smtClean="0">
                <a:solidFill>
                  <a:srgbClr val="006600"/>
                </a:solidFill>
                <a:latin typeface="Tahoma" panose="020B0604030504040204" pitchFamily="34" charset="0"/>
                <a:ea typeface="+mn-ea"/>
                <a:cs typeface="+mn-cs"/>
              </a:rPr>
              <a:t>pneumatique</a:t>
            </a:r>
            <a:r>
              <a:rPr lang="en-US" altLang="pl-PL" sz="2600" b="1" dirty="0" smtClean="0">
                <a:solidFill>
                  <a:srgbClr val="006600"/>
                </a:solidFill>
                <a:latin typeface="Tahoma" panose="020B0604030504040204" pitchFamily="34" charset="0"/>
                <a:ea typeface="+mn-ea"/>
                <a:cs typeface="+mn-cs"/>
              </a:rPr>
              <a:t> avec </a:t>
            </a:r>
            <a:r>
              <a:rPr lang="en-US" altLang="pl-PL" sz="2600" b="1" dirty="0">
                <a:solidFill>
                  <a:srgbClr val="006600"/>
                </a:solidFill>
                <a:latin typeface="Tahoma" panose="020B0604030504040204" pitchFamily="34" charset="0"/>
                <a:ea typeface="+mn-ea"/>
                <a:cs typeface="+mn-cs"/>
              </a:rPr>
              <a:t>système de rouleaux </a:t>
            </a:r>
            <a:r>
              <a:rPr lang="en-US" altLang="pl-PL" sz="2600" b="1" dirty="0" err="1">
                <a:solidFill>
                  <a:srgbClr val="006600"/>
                </a:solidFill>
                <a:latin typeface="Tahoma" panose="020B0604030504040204" pitchFamily="34" charset="0"/>
                <a:ea typeface="+mn-ea"/>
                <a:cs typeface="+mn-cs"/>
              </a:rPr>
              <a:t>Guttler</a:t>
            </a:r>
            <a:endParaRPr lang="pl-PL" altLang="pl-PL" sz="2600" b="1" kern="1200" dirty="0">
              <a:solidFill>
                <a:srgbClr val="006600"/>
              </a:solidFill>
              <a:latin typeface="Tahoma" panose="020B0604030504040204" pitchFamily="34" charset="0"/>
              <a:ea typeface="+mn-ea"/>
              <a:cs typeface="+mn-cs"/>
            </a:endParaRPr>
          </a:p>
        </p:txBody>
      </p:sp>
      <p:pic>
        <p:nvPicPr>
          <p:cNvPr id="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2019" y="3659829"/>
            <a:ext cx="4187172" cy="2869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725144" y="3662093"/>
            <a:ext cx="4302224" cy="2867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632951" y="1213877"/>
            <a:ext cx="3592479" cy="2395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7189130" y="304683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96154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iskie koszenie"/>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37" y="1"/>
            <a:ext cx="4484768" cy="3393814"/>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3" name="Picture 3" descr="Reglone"/>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2996" y="1"/>
            <a:ext cx="4484768" cy="3393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4" name="Text Box 4"/>
          <p:cNvSpPr txBox="1">
            <a:spLocks noChangeArrowheads="1"/>
          </p:cNvSpPr>
          <p:nvPr/>
        </p:nvSpPr>
        <p:spPr bwMode="auto">
          <a:xfrm>
            <a:off x="280023" y="334970"/>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fr-BE"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Fauche à ras</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45" name="Text Box 5"/>
          <p:cNvSpPr txBox="1">
            <a:spLocks noChangeArrowheads="1"/>
          </p:cNvSpPr>
          <p:nvPr/>
        </p:nvSpPr>
        <p:spPr bwMode="auto">
          <a:xfrm>
            <a:off x="4852756" y="363715"/>
            <a:ext cx="3869011"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en-US"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Herbicide à </a:t>
            </a:r>
            <a:r>
              <a:rPr kumimoji="0" lang="en-US"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faible</a:t>
            </a:r>
            <a:r>
              <a:rPr kumimoji="0" lang="en-US"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dose</a:t>
            </a:r>
            <a:r>
              <a:rPr kumimoji="0" lang="pl-PL"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1446" name="Picture 6" descr="Brona aktywna"/>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37" y="3427534"/>
            <a:ext cx="4484768" cy="34304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47" name="Picture 7" descr="Glebogryzarka"/>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82996" y="3429000"/>
            <a:ext cx="4484768" cy="3429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50" name="Text Box 10"/>
          <p:cNvSpPr txBox="1">
            <a:spLocks noChangeArrowheads="1"/>
          </p:cNvSpPr>
          <p:nvPr/>
        </p:nvSpPr>
        <p:spPr bwMode="auto">
          <a:xfrm>
            <a:off x="384116" y="5979060"/>
            <a:ext cx="3869010"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fr-BE" sz="2401" b="1" i="0" u="none" strike="noStrike" kern="1200" cap="none" spc="0" normalizeH="0" baseline="0" noProof="0" dirty="0"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Hersage</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1451" name="Text Box 11"/>
          <p:cNvSpPr txBox="1">
            <a:spLocks noChangeArrowheads="1"/>
          </p:cNvSpPr>
          <p:nvPr/>
        </p:nvSpPr>
        <p:spPr bwMode="auto">
          <a:xfrm>
            <a:off x="4924595" y="6023405"/>
            <a:ext cx="3867544" cy="461793"/>
          </a:xfrm>
          <a:prstGeom prst="rect">
            <a:avLst/>
          </a:prstGeom>
          <a:noFill/>
          <a:ln w="9525">
            <a:noFill/>
            <a:miter lim="800000"/>
            <a:headEnd/>
            <a:tailEnd/>
          </a:ln>
          <a:effectLst/>
        </p:spPr>
        <p:txBody>
          <a:bodyPr>
            <a:spAutoFit/>
          </a:body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sz="2401" b="1" i="0" u="none" strike="noStrike" kern="1200" cap="none" spc="0" normalizeH="0" baseline="0" noProof="0" dirty="0" err="1" smtClean="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sz="2401" b="1" i="0" u="none" strike="noStrike" kern="1200" cap="none" spc="0" normalizeH="0" baseline="0" noProof="0" dirty="0">
              <a:ln>
                <a:no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86370" name="Text Box 2"/>
          <p:cNvSpPr txBox="1">
            <a:spLocks noChangeArrowheads="1"/>
          </p:cNvSpPr>
          <p:nvPr/>
        </p:nvSpPr>
        <p:spPr bwMode="auto">
          <a:xfrm>
            <a:off x="1691680" y="3068960"/>
            <a:ext cx="5869180" cy="637903"/>
          </a:xfrm>
          <a:prstGeom prst="rect">
            <a:avLst/>
          </a:prstGeom>
          <a:solidFill>
            <a:schemeClr val="tx1"/>
          </a:solidFill>
          <a:ln w="9525">
            <a:noFill/>
            <a:miter lim="800000"/>
            <a:headEnd/>
            <a:tailEnd/>
          </a:ln>
          <a:effectLst/>
        </p:spPr>
        <p:txBody>
          <a:bodyPr wrap="square"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Préparation</a:t>
            </a:r>
            <a:r>
              <a:rPr kumimoji="0" lang="en-US" sz="24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du sol pour le sur-semis</a:t>
            </a:r>
            <a:endParaRPr kumimoji="0" lang="pl-PL"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 Box 4"/>
          <p:cNvSpPr txBox="1">
            <a:spLocks noChangeArrowheads="1"/>
          </p:cNvSpPr>
          <p:nvPr/>
        </p:nvSpPr>
        <p:spPr bwMode="auto">
          <a:xfrm>
            <a:off x="7292266" y="3119489"/>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495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upa 30"/>
          <p:cNvGrpSpPr/>
          <p:nvPr/>
        </p:nvGrpSpPr>
        <p:grpSpPr>
          <a:xfrm>
            <a:off x="107504" y="1268761"/>
            <a:ext cx="8824872" cy="4347147"/>
            <a:chOff x="368300" y="2184400"/>
            <a:chExt cx="8289925" cy="3881438"/>
          </a:xfrm>
        </p:grpSpPr>
        <p:grpSp>
          <p:nvGrpSpPr>
            <p:cNvPr id="32" name="Group 53"/>
            <p:cNvGrpSpPr>
              <a:grpSpLocks/>
            </p:cNvGrpSpPr>
            <p:nvPr/>
          </p:nvGrpSpPr>
          <p:grpSpPr bwMode="auto">
            <a:xfrm>
              <a:off x="368300" y="2184400"/>
              <a:ext cx="8289925" cy="3300413"/>
              <a:chOff x="232" y="1376"/>
              <a:chExt cx="5222" cy="2079"/>
            </a:xfrm>
          </p:grpSpPr>
          <p:sp>
            <p:nvSpPr>
              <p:cNvPr id="51" name="Line 8"/>
              <p:cNvSpPr>
                <a:spLocks noChangeShapeType="1"/>
              </p:cNvSpPr>
              <p:nvPr/>
            </p:nvSpPr>
            <p:spPr bwMode="auto">
              <a:xfrm>
                <a:off x="559" y="3078"/>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2" name="Line 9"/>
              <p:cNvSpPr>
                <a:spLocks noChangeShapeType="1"/>
              </p:cNvSpPr>
              <p:nvPr/>
            </p:nvSpPr>
            <p:spPr bwMode="auto">
              <a:xfrm>
                <a:off x="559" y="2840"/>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3" name="Line 10"/>
              <p:cNvSpPr>
                <a:spLocks noChangeShapeType="1"/>
              </p:cNvSpPr>
              <p:nvPr/>
            </p:nvSpPr>
            <p:spPr bwMode="auto">
              <a:xfrm>
                <a:off x="559" y="2595"/>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srgbClr val="000066"/>
                  </a:solidFill>
                  <a:effectLst/>
                  <a:uLnTx/>
                  <a:uFillTx/>
                  <a:latin typeface="Arial" panose="020B0604020202020204" pitchFamily="34" charset="0"/>
                  <a:ea typeface="+mn-ea"/>
                  <a:cs typeface="+mn-cs"/>
                </a:endParaRPr>
              </a:p>
            </p:txBody>
          </p:sp>
          <p:sp>
            <p:nvSpPr>
              <p:cNvPr id="54" name="Line 11"/>
              <p:cNvSpPr>
                <a:spLocks noChangeShapeType="1"/>
              </p:cNvSpPr>
              <p:nvPr/>
            </p:nvSpPr>
            <p:spPr bwMode="auto">
              <a:xfrm>
                <a:off x="559" y="2356"/>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5" name="Line 12"/>
              <p:cNvSpPr>
                <a:spLocks noChangeShapeType="1"/>
              </p:cNvSpPr>
              <p:nvPr/>
            </p:nvSpPr>
            <p:spPr bwMode="auto">
              <a:xfrm>
                <a:off x="559" y="2111"/>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6" name="Line 13"/>
              <p:cNvSpPr>
                <a:spLocks noChangeShapeType="1"/>
              </p:cNvSpPr>
              <p:nvPr/>
            </p:nvSpPr>
            <p:spPr bwMode="auto">
              <a:xfrm>
                <a:off x="559" y="1872"/>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7" name="Line 14"/>
              <p:cNvSpPr>
                <a:spLocks noChangeShapeType="1"/>
              </p:cNvSpPr>
              <p:nvPr/>
            </p:nvSpPr>
            <p:spPr bwMode="auto">
              <a:xfrm>
                <a:off x="559" y="1627"/>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8" name="Line 20"/>
              <p:cNvSpPr>
                <a:spLocks noChangeShapeType="1"/>
              </p:cNvSpPr>
              <p:nvPr/>
            </p:nvSpPr>
            <p:spPr bwMode="auto">
              <a:xfrm>
                <a:off x="559" y="1627"/>
                <a:ext cx="1" cy="16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59" name="Line 21"/>
              <p:cNvSpPr>
                <a:spLocks noChangeShapeType="1"/>
              </p:cNvSpPr>
              <p:nvPr/>
            </p:nvSpPr>
            <p:spPr bwMode="auto">
              <a:xfrm>
                <a:off x="504" y="3323"/>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0" name="Line 22"/>
              <p:cNvSpPr>
                <a:spLocks noChangeShapeType="1"/>
              </p:cNvSpPr>
              <p:nvPr/>
            </p:nvSpPr>
            <p:spPr bwMode="auto">
              <a:xfrm>
                <a:off x="504" y="3078"/>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504" y="2840"/>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2" name="Line 24"/>
              <p:cNvSpPr>
                <a:spLocks noChangeShapeType="1"/>
              </p:cNvSpPr>
              <p:nvPr/>
            </p:nvSpPr>
            <p:spPr bwMode="auto">
              <a:xfrm>
                <a:off x="504" y="2595"/>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3" name="Line 25"/>
              <p:cNvSpPr>
                <a:spLocks noChangeShapeType="1"/>
              </p:cNvSpPr>
              <p:nvPr/>
            </p:nvSpPr>
            <p:spPr bwMode="auto">
              <a:xfrm>
                <a:off x="531" y="2356"/>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4" name="Line 26"/>
              <p:cNvSpPr>
                <a:spLocks noChangeShapeType="1"/>
              </p:cNvSpPr>
              <p:nvPr/>
            </p:nvSpPr>
            <p:spPr bwMode="auto">
              <a:xfrm>
                <a:off x="504" y="2111"/>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5" name="Line 27"/>
              <p:cNvSpPr>
                <a:spLocks noChangeShapeType="1"/>
              </p:cNvSpPr>
              <p:nvPr/>
            </p:nvSpPr>
            <p:spPr bwMode="auto">
              <a:xfrm>
                <a:off x="504" y="1872"/>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6" name="Line 28"/>
              <p:cNvSpPr>
                <a:spLocks noChangeShapeType="1"/>
              </p:cNvSpPr>
              <p:nvPr/>
            </p:nvSpPr>
            <p:spPr bwMode="auto">
              <a:xfrm>
                <a:off x="504" y="1627"/>
                <a:ext cx="55"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7" name="Line 29"/>
              <p:cNvSpPr>
                <a:spLocks noChangeShapeType="1"/>
              </p:cNvSpPr>
              <p:nvPr/>
            </p:nvSpPr>
            <p:spPr bwMode="auto">
              <a:xfrm>
                <a:off x="559" y="3323"/>
                <a:ext cx="4894" cy="1"/>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8" name="Line 30"/>
              <p:cNvSpPr>
                <a:spLocks noChangeShapeType="1"/>
              </p:cNvSpPr>
              <p:nvPr/>
            </p:nvSpPr>
            <p:spPr bwMode="auto">
              <a:xfrm flipV="1">
                <a:off x="559"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69" name="Line 31"/>
              <p:cNvSpPr>
                <a:spLocks noChangeShapeType="1"/>
              </p:cNvSpPr>
              <p:nvPr/>
            </p:nvSpPr>
            <p:spPr bwMode="auto">
              <a:xfrm flipV="1">
                <a:off x="1535"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0" name="Line 32"/>
              <p:cNvSpPr>
                <a:spLocks noChangeShapeType="1"/>
              </p:cNvSpPr>
              <p:nvPr/>
            </p:nvSpPr>
            <p:spPr bwMode="auto">
              <a:xfrm flipV="1">
                <a:off x="2518"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1" name="Line 33"/>
              <p:cNvSpPr>
                <a:spLocks noChangeShapeType="1"/>
              </p:cNvSpPr>
              <p:nvPr/>
            </p:nvSpPr>
            <p:spPr bwMode="auto">
              <a:xfrm flipV="1">
                <a:off x="3494"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2" name="Line 34"/>
              <p:cNvSpPr>
                <a:spLocks noChangeShapeType="1"/>
              </p:cNvSpPr>
              <p:nvPr/>
            </p:nvSpPr>
            <p:spPr bwMode="auto">
              <a:xfrm flipV="1">
                <a:off x="4477" y="3323"/>
                <a:ext cx="1" cy="49"/>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3" name="Line 35"/>
              <p:cNvSpPr>
                <a:spLocks noChangeShapeType="1"/>
              </p:cNvSpPr>
              <p:nvPr/>
            </p:nvSpPr>
            <p:spPr bwMode="auto">
              <a:xfrm flipV="1">
                <a:off x="5453" y="3323"/>
                <a:ext cx="1" cy="49"/>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a:ln>
                    <a:noFill/>
                  </a:ln>
                  <a:solidFill>
                    <a:srgbClr val="000066"/>
                  </a:solidFill>
                  <a:effectLst/>
                  <a:uLnTx/>
                  <a:uFillTx/>
                  <a:latin typeface="Arial" panose="020B0604020202020204" pitchFamily="34" charset="0"/>
                  <a:ea typeface="+mn-ea"/>
                  <a:cs typeface="+mn-cs"/>
                </a:endParaRPr>
              </a:p>
            </p:txBody>
          </p:sp>
          <p:sp>
            <p:nvSpPr>
              <p:cNvPr id="74" name="Rectangle 36"/>
              <p:cNvSpPr>
                <a:spLocks noChangeArrowheads="1"/>
              </p:cNvSpPr>
              <p:nvPr/>
            </p:nvSpPr>
            <p:spPr bwMode="auto">
              <a:xfrm>
                <a:off x="329" y="3213"/>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0</a:t>
                </a:r>
                <a:endParaRPr kumimoji="0" lang="pl-PL" altLang="pl-PL"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 name="Rectangle 37"/>
              <p:cNvSpPr>
                <a:spLocks noChangeArrowheads="1"/>
              </p:cNvSpPr>
              <p:nvPr/>
            </p:nvSpPr>
            <p:spPr bwMode="auto">
              <a:xfrm>
                <a:off x="329" y="2968"/>
                <a:ext cx="101"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6" name="Rectangle 38"/>
              <p:cNvSpPr>
                <a:spLocks noChangeArrowheads="1"/>
              </p:cNvSpPr>
              <p:nvPr/>
            </p:nvSpPr>
            <p:spPr bwMode="auto">
              <a:xfrm>
                <a:off x="232" y="2729"/>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7" name="Rectangle 39"/>
              <p:cNvSpPr>
                <a:spLocks noChangeArrowheads="1"/>
              </p:cNvSpPr>
              <p:nvPr/>
            </p:nvSpPr>
            <p:spPr bwMode="auto">
              <a:xfrm>
                <a:off x="232" y="2484"/>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8" name="Rectangle 40"/>
              <p:cNvSpPr>
                <a:spLocks noChangeArrowheads="1"/>
              </p:cNvSpPr>
              <p:nvPr/>
            </p:nvSpPr>
            <p:spPr bwMode="auto">
              <a:xfrm>
                <a:off x="232" y="2245"/>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79" name="Rectangle 41"/>
              <p:cNvSpPr>
                <a:spLocks noChangeArrowheads="1"/>
              </p:cNvSpPr>
              <p:nvPr/>
            </p:nvSpPr>
            <p:spPr bwMode="auto">
              <a:xfrm>
                <a:off x="232" y="2000"/>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25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0" name="Rectangle 42"/>
              <p:cNvSpPr>
                <a:spLocks noChangeArrowheads="1"/>
              </p:cNvSpPr>
              <p:nvPr/>
            </p:nvSpPr>
            <p:spPr bwMode="auto">
              <a:xfrm>
                <a:off x="232" y="1762"/>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30</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1" name="Rectangle 43"/>
              <p:cNvSpPr>
                <a:spLocks noChangeArrowheads="1"/>
              </p:cNvSpPr>
              <p:nvPr/>
            </p:nvSpPr>
            <p:spPr bwMode="auto">
              <a:xfrm>
                <a:off x="232" y="1517"/>
                <a:ext cx="20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5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35</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82" name="Rectangle 52"/>
              <p:cNvSpPr>
                <a:spLocks noChangeArrowheads="1"/>
              </p:cNvSpPr>
              <p:nvPr/>
            </p:nvSpPr>
            <p:spPr bwMode="auto">
              <a:xfrm>
                <a:off x="468" y="1376"/>
                <a:ext cx="170"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3" name="Group 54"/>
            <p:cNvGrpSpPr>
              <a:grpSpLocks/>
            </p:cNvGrpSpPr>
            <p:nvPr/>
          </p:nvGrpSpPr>
          <p:grpSpPr bwMode="auto">
            <a:xfrm>
              <a:off x="1012827" y="4683125"/>
              <a:ext cx="1165228" cy="1382713"/>
              <a:chOff x="638" y="2950"/>
              <a:chExt cx="734" cy="871"/>
            </a:xfrm>
          </p:grpSpPr>
          <p:sp>
            <p:nvSpPr>
              <p:cNvPr id="49" name="Rectangle 15"/>
              <p:cNvSpPr>
                <a:spLocks noChangeArrowheads="1"/>
              </p:cNvSpPr>
              <p:nvPr/>
            </p:nvSpPr>
            <p:spPr bwMode="auto">
              <a:xfrm>
                <a:off x="850" y="2950"/>
                <a:ext cx="388" cy="373"/>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50" name="Rectangle 44"/>
              <p:cNvSpPr>
                <a:spLocks noChangeArrowheads="1"/>
              </p:cNvSpPr>
              <p:nvPr/>
            </p:nvSpPr>
            <p:spPr bwMode="auto">
              <a:xfrm>
                <a:off x="638" y="3457"/>
                <a:ext cx="734"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Pas de </a:t>
                </a: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traitement</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oup 55"/>
            <p:cNvGrpSpPr>
              <a:grpSpLocks/>
            </p:cNvGrpSpPr>
            <p:nvPr/>
          </p:nvGrpSpPr>
          <p:grpSpPr bwMode="auto">
            <a:xfrm>
              <a:off x="2682876" y="3341689"/>
              <a:ext cx="1079501" cy="2435225"/>
              <a:chOff x="1690" y="2105"/>
              <a:chExt cx="680" cy="1534"/>
            </a:xfrm>
          </p:grpSpPr>
          <p:sp>
            <p:nvSpPr>
              <p:cNvPr id="46" name="Rectangle 16"/>
              <p:cNvSpPr>
                <a:spLocks noChangeArrowheads="1"/>
              </p:cNvSpPr>
              <p:nvPr/>
            </p:nvSpPr>
            <p:spPr bwMode="auto">
              <a:xfrm>
                <a:off x="1827" y="2105"/>
                <a:ext cx="394" cy="121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7" name="Rectangle 45"/>
              <p:cNvSpPr>
                <a:spLocks noChangeArrowheads="1"/>
              </p:cNvSpPr>
              <p:nvPr/>
            </p:nvSpPr>
            <p:spPr bwMode="auto">
              <a:xfrm>
                <a:off x="1690" y="3457"/>
                <a:ext cx="680"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Hersage</a:t>
                </a: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altLang="pl-PL"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grpSp>
          <p:nvGrpSpPr>
            <p:cNvPr id="35" name="Group 56"/>
            <p:cNvGrpSpPr>
              <a:grpSpLocks/>
            </p:cNvGrpSpPr>
            <p:nvPr/>
          </p:nvGrpSpPr>
          <p:grpSpPr bwMode="auto">
            <a:xfrm>
              <a:off x="4067180" y="4440240"/>
              <a:ext cx="1411290" cy="1336675"/>
              <a:chOff x="2562" y="2797"/>
              <a:chExt cx="889" cy="842"/>
            </a:xfrm>
          </p:grpSpPr>
          <p:sp>
            <p:nvSpPr>
              <p:cNvPr id="43" name="Rectangle 17"/>
              <p:cNvSpPr>
                <a:spLocks noChangeArrowheads="1"/>
              </p:cNvSpPr>
              <p:nvPr/>
            </p:nvSpPr>
            <p:spPr bwMode="auto">
              <a:xfrm>
                <a:off x="2809" y="2797"/>
                <a:ext cx="388" cy="526"/>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4" name="Rectangle 47"/>
              <p:cNvSpPr>
                <a:spLocks noChangeArrowheads="1"/>
              </p:cNvSpPr>
              <p:nvPr/>
            </p:nvSpPr>
            <p:spPr bwMode="auto">
              <a:xfrm>
                <a:off x="2562" y="3457"/>
                <a:ext cx="88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Fauch</a:t>
                </a:r>
                <a:r>
                  <a:rPr kumimoji="0" lang="fr-B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 à ras</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6" name="Group 57"/>
            <p:cNvGrpSpPr>
              <a:grpSpLocks/>
            </p:cNvGrpSpPr>
            <p:nvPr/>
          </p:nvGrpSpPr>
          <p:grpSpPr bwMode="auto">
            <a:xfrm>
              <a:off x="5524517" y="4098925"/>
              <a:ext cx="1851028" cy="1957388"/>
              <a:chOff x="3480" y="2582"/>
              <a:chExt cx="1166" cy="1233"/>
            </a:xfrm>
          </p:grpSpPr>
          <p:sp>
            <p:nvSpPr>
              <p:cNvPr id="40" name="Rectangle 18"/>
              <p:cNvSpPr>
                <a:spLocks noChangeArrowheads="1"/>
              </p:cNvSpPr>
              <p:nvPr/>
            </p:nvSpPr>
            <p:spPr bwMode="auto">
              <a:xfrm>
                <a:off x="3785" y="2582"/>
                <a:ext cx="395" cy="741"/>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41" name="Rectangle 49"/>
              <p:cNvSpPr>
                <a:spLocks noChangeArrowheads="1"/>
              </p:cNvSpPr>
              <p:nvPr/>
            </p:nvSpPr>
            <p:spPr bwMode="auto">
              <a:xfrm>
                <a:off x="3480" y="3451"/>
                <a:ext cx="1166"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altLang="pl-PL" sz="2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H</a:t>
                </a:r>
                <a:r>
                  <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erbicide</a:t>
                </a:r>
                <a:r>
                  <a:rPr kumimoji="0" lang="fr-BE"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en faible dose</a:t>
                </a:r>
                <a:endParaRPr kumimoji="0" lang="pl-PL" altLang="pl-PL" sz="2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7" name="Group 58"/>
            <p:cNvGrpSpPr>
              <a:grpSpLocks/>
            </p:cNvGrpSpPr>
            <p:nvPr/>
          </p:nvGrpSpPr>
          <p:grpSpPr bwMode="auto">
            <a:xfrm>
              <a:off x="7380293" y="2913062"/>
              <a:ext cx="1071563" cy="2841625"/>
              <a:chOff x="4649" y="1835"/>
              <a:chExt cx="675" cy="1790"/>
            </a:xfrm>
          </p:grpSpPr>
          <p:sp>
            <p:nvSpPr>
              <p:cNvPr id="38" name="Rectangle 19"/>
              <p:cNvSpPr>
                <a:spLocks noChangeArrowheads="1"/>
              </p:cNvSpPr>
              <p:nvPr/>
            </p:nvSpPr>
            <p:spPr bwMode="auto">
              <a:xfrm>
                <a:off x="4768" y="1835"/>
                <a:ext cx="388" cy="1488"/>
              </a:xfrm>
              <a:prstGeom prst="rect">
                <a:avLst/>
              </a:prstGeom>
              <a:solidFill>
                <a:srgbClr val="00FF00"/>
              </a:solidFill>
              <a:ln w="9525">
                <a:solidFill>
                  <a:schemeClr val="tx1"/>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altLang="pl-PL"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39" name="Rectangle 51"/>
              <p:cNvSpPr>
                <a:spLocks noChangeArrowheads="1"/>
              </p:cNvSpPr>
              <p:nvPr/>
            </p:nvSpPr>
            <p:spPr bwMode="auto">
              <a:xfrm>
                <a:off x="4649" y="3457"/>
                <a:ext cx="675"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altLang="pl-PL" sz="2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Rotavator</a:t>
                </a:r>
                <a:endParaRPr kumimoji="0" lang="pl-PL" altLang="pl-PL" sz="2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sp>
        <p:nvSpPr>
          <p:cNvPr id="83" name="Text Box 3"/>
          <p:cNvSpPr txBox="1">
            <a:spLocks noChangeArrowheads="1"/>
          </p:cNvSpPr>
          <p:nvPr/>
        </p:nvSpPr>
        <p:spPr bwMode="auto">
          <a:xfrm>
            <a:off x="107504" y="5832906"/>
            <a:ext cx="2159000" cy="26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2001</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4" name="Text Box 21"/>
          <p:cNvSpPr txBox="1">
            <a:spLocks noGrp="1" noChangeArrowheads="1"/>
          </p:cNvSpPr>
          <p:nvPr>
            <p:ph type="title"/>
          </p:nvPr>
        </p:nvSpPr>
        <p:spPr bwMode="auto">
          <a:xfrm>
            <a:off x="907692" y="9879"/>
            <a:ext cx="6129414" cy="1292662"/>
          </a:xfrm>
          <a:prstGeom prst="rect">
            <a:avLst/>
          </a:prstGeom>
          <a:noFill/>
          <a:ln w="9525">
            <a:noFill/>
            <a:miter lim="800000"/>
            <a:headEnd/>
            <a:tailEnd/>
          </a:ln>
          <a:effectLst/>
        </p:spPr>
        <p:txBody>
          <a:bodyPr wrap="square">
            <a:spAutoFit/>
          </a:bodyPr>
          <a:lstStyle/>
          <a:p>
            <a:pPr algn="l">
              <a:spcBef>
                <a:spcPct val="50000"/>
              </a:spcBef>
              <a:defRPr/>
            </a:pPr>
            <a:r>
              <a:rPr lang="en-US" sz="2600" b="1" dirty="0" smtClean="0">
                <a:solidFill>
                  <a:srgbClr val="006600"/>
                </a:solidFill>
                <a:latin typeface="Tahoma" panose="020B0604030504040204" pitchFamily="34" charset="0"/>
                <a:cs typeface="Tahoma" panose="020B0604030504040204" pitchFamily="34" charset="0"/>
              </a:rPr>
              <a:t>Influence de la </a:t>
            </a:r>
            <a:r>
              <a:rPr lang="pl-PL" sz="2600" b="1" dirty="0" smtClean="0">
                <a:solidFill>
                  <a:srgbClr val="006600"/>
                </a:solidFill>
                <a:latin typeface="Tahoma" panose="020B0604030504040204" pitchFamily="34" charset="0"/>
                <a:cs typeface="Tahoma" panose="020B0604030504040204" pitchFamily="34" charset="0"/>
              </a:rPr>
              <a:t>méthode de préparation du </a:t>
            </a:r>
            <a:r>
              <a:rPr lang="fr-BE" sz="2600" b="1" dirty="0" smtClean="0">
                <a:solidFill>
                  <a:srgbClr val="006600"/>
                </a:solidFill>
                <a:latin typeface="Tahoma" panose="020B0604030504040204" pitchFamily="34" charset="0"/>
                <a:cs typeface="Tahoma" panose="020B0604030504040204" pitchFamily="34" charset="0"/>
              </a:rPr>
              <a:t>sol s</a:t>
            </a:r>
            <a:r>
              <a:rPr lang="pl-PL" sz="2600" b="1" dirty="0" smtClean="0">
                <a:solidFill>
                  <a:srgbClr val="006600"/>
                </a:solidFill>
                <a:latin typeface="Tahoma" panose="020B0604030504040204" pitchFamily="34" charset="0"/>
                <a:cs typeface="Tahoma" panose="020B0604030504040204" pitchFamily="34" charset="0"/>
              </a:rPr>
              <a:t>ur</a:t>
            </a:r>
            <a:r>
              <a:rPr lang="en-US" sz="2600" b="1" dirty="0" smtClean="0">
                <a:solidFill>
                  <a:srgbClr val="006600"/>
                </a:solidFill>
                <a:latin typeface="Tahoma" panose="020B0604030504040204" pitchFamily="34" charset="0"/>
                <a:cs typeface="Tahoma" panose="020B0604030504040204" pitchFamily="34" charset="0"/>
              </a:rPr>
              <a:t> la proportion de trèfle blanc après sur-semis</a:t>
            </a:r>
            <a:endParaRPr lang="pl-PL" sz="2600" b="1" dirty="0">
              <a:solidFill>
                <a:srgbClr val="006600"/>
              </a:solidFill>
              <a:latin typeface="Tahoma" panose="020B0604030504040204" pitchFamily="34" charset="0"/>
              <a:cs typeface="Tahoma" panose="020B0604030504040204" pitchFamily="34" charset="0"/>
            </a:endParaRPr>
          </a:p>
        </p:txBody>
      </p:sp>
      <p:pic>
        <p:nvPicPr>
          <p:cNvPr id="85"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504"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283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053" descr="IMG_4582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Prostokąt 3"/>
          <p:cNvSpPr>
            <a:spLocks noChangeArrowheads="1"/>
          </p:cNvSpPr>
          <p:nvPr/>
        </p:nvSpPr>
        <p:spPr bwMode="auto">
          <a:xfrm>
            <a:off x="0" y="5572992"/>
            <a:ext cx="9144000"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Mélanges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graminées-légumineuses</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établi</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pour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sa</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facilité</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de culture et pour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fournir</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un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fourrage</a:t>
            </a:r>
            <a:r>
              <a:rPr kumimoji="0" lang="en-US" altLang="pl-PL" sz="2400" b="1" i="0" u="none" strike="noStrike" kern="1200" cap="none" spc="0" normalizeH="0" baseline="0" noProof="0" dirty="0" smtClean="0">
                <a:ln>
                  <a:noFill/>
                </a:ln>
                <a:solidFill>
                  <a:srgbClr val="FFFFFF"/>
                </a:solidFill>
                <a:effectLst/>
                <a:uLnTx/>
                <a:uFillTx/>
                <a:latin typeface="Arial" panose="020B0604020202020204" pitchFamily="34" charset="0"/>
                <a:ea typeface="+mn-ea"/>
                <a:cs typeface="+mn-cs"/>
              </a:rPr>
              <a:t> de haute </a:t>
            </a:r>
            <a:r>
              <a:rPr kumimoji="0" lang="en-US" altLang="pl-PL" sz="2400" b="1" i="0" u="none" strike="noStrike" kern="1200" cap="none" spc="0" normalizeH="0" baseline="0" noProof="0" dirty="0" err="1" smtClean="0">
                <a:ln>
                  <a:noFill/>
                </a:ln>
                <a:solidFill>
                  <a:srgbClr val="FFFFFF"/>
                </a:solidFill>
                <a:effectLst/>
                <a:uLnTx/>
                <a:uFillTx/>
                <a:latin typeface="Arial" panose="020B0604020202020204" pitchFamily="34" charset="0"/>
                <a:ea typeface="+mn-ea"/>
                <a:cs typeface="+mn-cs"/>
              </a:rPr>
              <a:t>qualité</a:t>
            </a:r>
            <a:endParaRPr kumimoji="0" lang="en-US" altLang="pl-PL" sz="2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4" name="Rectangle 2"/>
          <p:cNvSpPr txBox="1">
            <a:spLocks noChangeArrowheads="1"/>
          </p:cNvSpPr>
          <p:nvPr/>
        </p:nvSpPr>
        <p:spPr>
          <a:xfrm>
            <a:off x="0" y="115888"/>
            <a:ext cx="9144000" cy="679450"/>
          </a:xfrm>
          <a:prstGeom prst="rect">
            <a:avLst/>
          </a:prstGeom>
        </p:spPr>
        <p:txBody>
          <a:bodyPr lIns="90000" tIns="46800" rIns="90000" bIns="46800"/>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449263" rtl="0" eaLnBrk="1" fontAlgn="base" latinLnBrk="0" hangingPunct="1">
              <a:lnSpc>
                <a:spcPct val="93000"/>
              </a:lnSpc>
              <a:spcBef>
                <a:spcPct val="0"/>
              </a:spcBef>
              <a:spcAft>
                <a:spcPct val="0"/>
              </a:spcAft>
              <a:buClr>
                <a:srgbClr val="669900"/>
              </a:buClr>
              <a:buSzTx/>
              <a:buFontTx/>
              <a:buNone/>
              <a:tabLst/>
              <a:defRPr/>
            </a:pP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Production de protéines "</a:t>
            </a:r>
            <a:r>
              <a:rPr kumimoji="0" lang="en-US" altLang="pl-PL" sz="2800" b="1" i="0" u="none" strike="noStrike" kern="0" cap="none" spc="0" normalizeH="0" baseline="0" noProof="0" dirty="0" err="1" smtClean="0">
                <a:ln>
                  <a:noFill/>
                </a:ln>
                <a:solidFill>
                  <a:srgbClr val="FFFF00"/>
                </a:solidFill>
                <a:effectLst/>
                <a:uLnTx/>
                <a:uFillTx/>
                <a:latin typeface="Tahoma" panose="020B0604030504040204" pitchFamily="34" charset="0"/>
                <a:ea typeface="+mj-ea"/>
                <a:cs typeface="Tahoma" panose="020B0604030504040204" pitchFamily="34" charset="0"/>
              </a:rPr>
              <a:t>indigènes</a:t>
            </a:r>
            <a:r>
              <a:rPr kumimoji="0" lang="en-US"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rPr>
              <a:t>“ grâce à la prairie.</a:t>
            </a:r>
            <a:endParaRPr kumimoji="0" lang="pl-PL" altLang="pl-PL" sz="2800" b="1" i="0" u="none" strike="noStrike" kern="0" cap="none" spc="0" normalizeH="0" baseline="0" noProof="0" dirty="0" smtClean="0">
              <a:ln>
                <a:noFill/>
              </a:ln>
              <a:solidFill>
                <a:srgbClr val="FFFF00"/>
              </a:solidFill>
              <a:effectLst/>
              <a:uLnTx/>
              <a:uFillTx/>
              <a:latin typeface="Tahoma" panose="020B0604030504040204" pitchFamily="34" charset="0"/>
              <a:ea typeface="+mj-ea"/>
              <a:cs typeface="Tahoma" panose="020B0604030504040204" pitchFamily="34" charset="0"/>
            </a:endParaRPr>
          </a:p>
        </p:txBody>
      </p:sp>
      <p:sp>
        <p:nvSpPr>
          <p:cNvPr id="5" name="Text Box 4"/>
          <p:cNvSpPr txBox="1">
            <a:spLocks noChangeArrowheads="1"/>
          </p:cNvSpPr>
          <p:nvPr/>
        </p:nvSpPr>
        <p:spPr bwMode="auto">
          <a:xfrm>
            <a:off x="7161592" y="659735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Photographie</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0727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Wykres 5"/>
          <p:cNvGraphicFramePr>
            <a:graphicFrameLocks noChangeAspect="1"/>
          </p:cNvGraphicFramePr>
          <p:nvPr>
            <p:extLst/>
          </p:nvPr>
        </p:nvGraphicFramePr>
        <p:xfrm>
          <a:off x="79079" y="1333981"/>
          <a:ext cx="8687964" cy="482545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2"/>
          <p:cNvSpPr txBox="1">
            <a:spLocks noGrp="1" noChangeArrowheads="1"/>
          </p:cNvSpPr>
          <p:nvPr>
            <p:ph type="title"/>
          </p:nvPr>
        </p:nvSpPr>
        <p:spPr bwMode="auto">
          <a:xfrm>
            <a:off x="747126" y="116631"/>
            <a:ext cx="576064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pl-PL" sz="2600" b="1" dirty="0" err="1" smtClean="0">
                <a:solidFill>
                  <a:srgbClr val="006600"/>
                </a:solidFill>
                <a:latin typeface="Tahoma" panose="020B0604030504040204" pitchFamily="34" charset="0"/>
              </a:rPr>
              <a:t>Rendement</a:t>
            </a:r>
            <a:r>
              <a:rPr lang="en-US" altLang="pl-PL" sz="2600" b="1" dirty="0" smtClean="0">
                <a:solidFill>
                  <a:srgbClr val="006600"/>
                </a:solidFill>
                <a:latin typeface="Tahoma" panose="020B0604030504040204" pitchFamily="34" charset="0"/>
              </a:rPr>
              <a:t> en fonction de la composition du mélange</a:t>
            </a:r>
            <a:r>
              <a:rPr lang="en-US" altLang="pl-PL" sz="2600" b="1" dirty="0">
                <a:solidFill>
                  <a:srgbClr val="006600"/>
                </a:solidFill>
                <a:latin typeface="Tahoma" panose="020B0604030504040204" pitchFamily="34" charset="0"/>
              </a:rPr>
              <a:t> et du </a:t>
            </a:r>
            <a:r>
              <a:rPr lang="en-US" altLang="pl-PL" sz="2600" b="1" dirty="0" smtClean="0">
                <a:solidFill>
                  <a:srgbClr val="006600"/>
                </a:solidFill>
                <a:latin typeface="Tahoma" panose="020B0604030504040204" pitchFamily="34" charset="0"/>
              </a:rPr>
              <a:t>niveau de fertilisation</a:t>
            </a:r>
            <a:endParaRPr lang="pl-PL" altLang="pl-PL" sz="2600" b="1" dirty="0">
              <a:solidFill>
                <a:srgbClr val="006600"/>
              </a:solidFill>
              <a:latin typeface="Tahoma" panose="020B0604030504040204" pitchFamily="34" charset="0"/>
            </a:endParaRPr>
          </a:p>
        </p:txBody>
      </p:sp>
      <p:pic>
        <p:nvPicPr>
          <p:cNvPr id="8"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87154" y="5829771"/>
            <a:ext cx="23971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Mikołajczak, 1996</a:t>
            </a:r>
            <a:endParaRPr kumimoji="0" lang="pl-PL" alt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02539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Foto_PG\IMG_3122_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638" y="1741519"/>
            <a:ext cx="916463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77837" y="1741519"/>
            <a:ext cx="4784419" cy="5589240"/>
          </a:xfrm>
          <a:prstGeom prst="rect">
            <a:avLst/>
          </a:prstGeom>
        </p:spPr>
      </p:pic>
      <p:sp>
        <p:nvSpPr>
          <p:cNvPr id="12" name="Prostokąt 9"/>
          <p:cNvSpPr>
            <a:spLocks noChangeArrowheads="1"/>
          </p:cNvSpPr>
          <p:nvPr/>
        </p:nvSpPr>
        <p:spPr bwMode="auto">
          <a:xfrm>
            <a:off x="-38894" y="5735435"/>
            <a:ext cx="9143999" cy="664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chicorée</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et le plantain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améliorent</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l’appétance</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du fourrage et </a:t>
            </a:r>
            <a:r>
              <a:rPr kumimoji="0" lang="en-US" altLang="pl-PL" sz="2000"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stabilisent</a:t>
            </a:r>
            <a:r>
              <a:rPr kumimoji="0" lang="en-US" altLang="pl-PL" sz="20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le rendement pendant la saison de croissance</a:t>
            </a:r>
            <a:endParaRPr kumimoji="0" lang="en-US" altLang="pl-PL"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 Box 3"/>
          <p:cNvSpPr txBox="1">
            <a:spLocks noChangeArrowheads="1"/>
          </p:cNvSpPr>
          <p:nvPr/>
        </p:nvSpPr>
        <p:spPr bwMode="auto">
          <a:xfrm>
            <a:off x="1009934" y="46183"/>
            <a:ext cx="5936776"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GB"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Mélanges multi-espèces pour pâturages avec l'adjonction de </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GB" altLang="pl-PL" sz="2800" b="1" i="0" u="none" strike="noStrike" kern="1200" cap="none" spc="0" normalizeH="0" baseline="0" noProof="0" dirty="0" err="1">
                <a:ln>
                  <a:noFill/>
                </a:ln>
                <a:solidFill>
                  <a:srgbClr val="006600"/>
                </a:solidFill>
                <a:effectLst/>
                <a:uLnTx/>
                <a:uFillTx/>
                <a:latin typeface="Tahoma" panose="020B0604030504040204" pitchFamily="34" charset="0"/>
                <a:ea typeface="+mn-ea"/>
                <a:cs typeface="+mn-cs"/>
              </a:rPr>
              <a:t>p</a:t>
            </a:r>
            <a:r>
              <a:rPr kumimoji="0" lang="en-GB"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lantes</a:t>
            </a:r>
            <a:r>
              <a:rPr kumimoji="0" lang="en-GB"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GB"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fourragères</a:t>
            </a:r>
            <a:r>
              <a:rPr kumimoji="0" lang="en-GB"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alternatives</a:t>
            </a:r>
            <a:endParaRPr kumimoji="0" lang="en-GB"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sp>
        <p:nvSpPr>
          <p:cNvPr id="7" name="Text Box 4"/>
          <p:cNvSpPr txBox="1">
            <a:spLocks noChangeArrowheads="1"/>
          </p:cNvSpPr>
          <p:nvPr/>
        </p:nvSpPr>
        <p:spPr bwMode="auto">
          <a:xfrm>
            <a:off x="7233600" y="6600608"/>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30968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827088" y="159833"/>
            <a:ext cx="5546415" cy="95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Influence du </a:t>
            </a:r>
            <a:r>
              <a:rPr kumimoji="0" lang="en-US"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nombre</a:t>
            </a:r>
            <a:r>
              <a:rPr kumimoji="0" lang="en-US"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en-US"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d'espèces</a:t>
            </a:r>
            <a:r>
              <a:rPr kumimoji="0" lang="en-US" altLang="pl-PL" sz="20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rPr>
              <a:t> </a:t>
            </a:r>
            <a:r>
              <a:rPr kumimoji="0" lang="en-US"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en</a:t>
            </a:r>
            <a:r>
              <a:rPr kumimoji="0" lang="en-US"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a:t>
            </a:r>
            <a:r>
              <a:rPr kumimoji="0" lang="pl-PL"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mélange</a:t>
            </a:r>
            <a:r>
              <a:rPr kumimoji="0" lang="en-US"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sur la consommation alimentaire et la production laitière</a:t>
            </a:r>
            <a:endParaRPr kumimoji="0" lang="pl-PL"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endParaRPr>
          </a:p>
        </p:txBody>
      </p:sp>
      <p:pic>
        <p:nvPicPr>
          <p:cNvPr id="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388" y="1276350"/>
            <a:ext cx="4179887"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3438" y="1284288"/>
            <a:ext cx="417036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rostokąt 1"/>
          <p:cNvSpPr>
            <a:spLocks noChangeArrowheads="1"/>
          </p:cNvSpPr>
          <p:nvPr/>
        </p:nvSpPr>
        <p:spPr bwMode="auto">
          <a:xfrm>
            <a:off x="179388" y="3856021"/>
            <a:ext cx="4318000" cy="26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Lp</a:t>
            </a:r>
            <a:r>
              <a:rPr kumimoji="0" lang="fr-BE"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Fa</a:t>
            </a:r>
            <a:r>
              <a:rPr kumimoji="0" lang="fr-BE"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Tr</a:t>
            </a:r>
            <a:r>
              <a:rPr kumimoji="0" lang="fr-BE"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Tp</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8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	1	0	0	0</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 	2/3	0	1/6	1/6</a:t>
            </a: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	1/2	1/6	1/6	1/6</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fr-BE"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        </a:t>
            </a:r>
            <a:r>
              <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mélanges de</a:t>
            </a:r>
            <a:r>
              <a:rPr kumimoji="0" lang="en-US"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5 espèces</a:t>
            </a:r>
            <a:endParaRPr kumimoji="0" lang="pl-PL" altLang="pl-PL" sz="2000" b="1"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endParaRPr kumimoji="0" lang="pl-PL" altLang="pl-PL" sz="1000" b="0"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Fertilisation</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azoté</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 12 kg/</a:t>
            </a: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tonne</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de </a:t>
            </a: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matière</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sèche</a:t>
            </a:r>
            <a: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de </a:t>
            </a:r>
            <a:r>
              <a:rPr kumimoji="0" lang="en-US" altLang="pl-PL" sz="2000" b="1" i="0" u="none" strike="noStrike" kern="1200" cap="none" spc="0" normalizeH="0" baseline="0" noProof="0" dirty="0" err="1"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rendement</a:t>
            </a:r>
            <a:r>
              <a:rPr kumimoji="0" lang="pl-PL"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000" b="1" i="0" u="none" strike="noStrike" kern="1200" cap="none" spc="0" normalizeH="0" baseline="0" noProof="0" dirty="0" smtClean="0">
                <a:ln>
                  <a:noFill/>
                </a:ln>
                <a:solidFill>
                  <a:srgbClr val="000066"/>
                </a:solidFill>
                <a:effectLst/>
                <a:uLnTx/>
                <a:uFillTx/>
                <a:latin typeface="Tahoma" panose="020B0604030504040204" pitchFamily="34" charset="0"/>
                <a:ea typeface="Tahoma" panose="020B0604030504040204" pitchFamily="34" charset="0"/>
                <a:cs typeface="Tahoma" panose="020B0604030504040204" pitchFamily="34" charset="0"/>
              </a:rPr>
              <a:t>attendu</a:t>
            </a:r>
          </a:p>
        </p:txBody>
      </p:sp>
      <p:pic>
        <p:nvPicPr>
          <p:cNvPr id="6"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6688" y="300455"/>
            <a:ext cx="803358" cy="61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ogo-europe_inra_logo"/>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11194" y="312361"/>
            <a:ext cx="881062" cy="58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2" descr="LOGOTYPE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92256" y="297227"/>
            <a:ext cx="1332193" cy="61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rostokąt 7"/>
          <p:cNvSpPr>
            <a:spLocks noChangeArrowheads="1"/>
          </p:cNvSpPr>
          <p:nvPr/>
        </p:nvSpPr>
        <p:spPr bwMode="auto">
          <a:xfrm>
            <a:off x="4646613" y="3958807"/>
            <a:ext cx="4318000" cy="249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rPr>
              <a:t>Les mélanges de graminées-légumineuses donnent de meilleurs rendements que les prairies monospécifiques avec le même niveau de fertilisation.</a:t>
            </a:r>
          </a:p>
        </p:txBody>
      </p:sp>
      <p:sp>
        <p:nvSpPr>
          <p:cNvPr id="11" name="pole tekstowe 2"/>
          <p:cNvSpPr txBox="1">
            <a:spLocks noChangeArrowheads="1"/>
          </p:cNvSpPr>
          <p:nvPr/>
        </p:nvSpPr>
        <p:spPr bwMode="auto">
          <a:xfrm>
            <a:off x="827088"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2" name="pole tekstowe 14"/>
          <p:cNvSpPr txBox="1">
            <a:spLocks noChangeArrowheads="1"/>
          </p:cNvSpPr>
          <p:nvPr/>
        </p:nvSpPr>
        <p:spPr bwMode="auto">
          <a:xfrm>
            <a:off x="6227763"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3" name="pole tekstowe 14"/>
          <p:cNvSpPr txBox="1">
            <a:spLocks noChangeArrowheads="1"/>
          </p:cNvSpPr>
          <p:nvPr/>
        </p:nvSpPr>
        <p:spPr bwMode="auto">
          <a:xfrm>
            <a:off x="1759744" y="3500438"/>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t>B</a:t>
            </a:r>
          </a:p>
        </p:txBody>
      </p:sp>
      <p:sp>
        <p:nvSpPr>
          <p:cNvPr id="14" name="pole tekstowe 2"/>
          <p:cNvSpPr txBox="1">
            <a:spLocks noChangeArrowheads="1"/>
          </p:cNvSpPr>
          <p:nvPr/>
        </p:nvSpPr>
        <p:spPr bwMode="auto">
          <a:xfrm>
            <a:off x="5291931" y="3504992"/>
            <a:ext cx="360362"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A</a:t>
            </a:r>
          </a:p>
        </p:txBody>
      </p:sp>
      <p:sp>
        <p:nvSpPr>
          <p:cNvPr id="15" name="pole tekstowe 15"/>
          <p:cNvSpPr txBox="1">
            <a:spLocks noChangeArrowheads="1"/>
          </p:cNvSpPr>
          <p:nvPr/>
        </p:nvSpPr>
        <p:spPr bwMode="auto">
          <a:xfrm>
            <a:off x="7164388"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6" name="pole tekstowe 15"/>
          <p:cNvSpPr txBox="1">
            <a:spLocks noChangeArrowheads="1"/>
          </p:cNvSpPr>
          <p:nvPr/>
        </p:nvSpPr>
        <p:spPr bwMode="auto">
          <a:xfrm>
            <a:off x="2692400" y="3500438"/>
            <a:ext cx="287337"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C</a:t>
            </a:r>
          </a:p>
        </p:txBody>
      </p:sp>
      <p:sp>
        <p:nvSpPr>
          <p:cNvPr id="17" name="pole tekstowe 12"/>
          <p:cNvSpPr txBox="1">
            <a:spLocks noChangeArrowheads="1"/>
          </p:cNvSpPr>
          <p:nvPr/>
        </p:nvSpPr>
        <p:spPr bwMode="auto">
          <a:xfrm>
            <a:off x="3492500"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altLang="pl-PL"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a:t>
            </a:r>
            <a:endPar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
        <p:nvSpPr>
          <p:cNvPr id="18" name="pole tekstowe 12"/>
          <p:cNvSpPr txBox="1">
            <a:spLocks noChangeArrowheads="1"/>
          </p:cNvSpPr>
          <p:nvPr/>
        </p:nvSpPr>
        <p:spPr bwMode="auto">
          <a:xfrm>
            <a:off x="8027988" y="3500438"/>
            <a:ext cx="574675" cy="246062"/>
          </a:xfrm>
          <a:prstGeom prst="rect">
            <a:avLst/>
          </a:prstGeom>
          <a:solidFill>
            <a:schemeClr val="bg1"/>
          </a:solidFill>
          <a:ln>
            <a:noFill/>
          </a:ln>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BE" altLang="pl-PL"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D</a:t>
            </a:r>
            <a:endParaRPr kumimoji="0" lang="pl-PL" altLang="pl-PL" sz="16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endParaRPr>
          </a:p>
        </p:txBody>
      </p:sp>
      <p:sp>
        <p:nvSpPr>
          <p:cNvPr id="19" name="Text Box 6"/>
          <p:cNvSpPr txBox="1">
            <a:spLocks noChangeArrowheads="1"/>
          </p:cNvSpPr>
          <p:nvPr/>
        </p:nvSpPr>
        <p:spPr bwMode="auto">
          <a:xfrm>
            <a:off x="3779912" y="5983563"/>
            <a:ext cx="208050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Collins et coll. 2014</a:t>
            </a:r>
          </a:p>
        </p:txBody>
      </p:sp>
      <p:pic>
        <p:nvPicPr>
          <p:cNvPr id="20" name="Picture 8" descr="Logo copy 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459395" y="1332388"/>
            <a:ext cx="3818136" cy="3028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Ingestion d’herbe (kg MS/jour/vache)</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Rectangle 20"/>
          <p:cNvSpPr/>
          <p:nvPr/>
        </p:nvSpPr>
        <p:spPr>
          <a:xfrm>
            <a:off x="4820166" y="1329691"/>
            <a:ext cx="3818136" cy="3028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Production laitière (kg/jour/vache)</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8517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102001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734" y="7249"/>
            <a:ext cx="4571267" cy="33132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3" descr="F10200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511"/>
            <a:ext cx="4647504" cy="334111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4" descr="F10200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6497" y="3371822"/>
            <a:ext cx="4647504" cy="348617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5" descr="F10200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368891"/>
            <a:ext cx="4647504" cy="348910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6551" name="Text Box 7"/>
          <p:cNvSpPr txBox="1">
            <a:spLocks noChangeArrowheads="1"/>
          </p:cNvSpPr>
          <p:nvPr/>
        </p:nvSpPr>
        <p:spPr bwMode="auto">
          <a:xfrm>
            <a:off x="3124237" y="2996952"/>
            <a:ext cx="3200473" cy="699459"/>
          </a:xfrm>
          <a:prstGeom prst="rect">
            <a:avLst/>
          </a:prstGeom>
          <a:solidFill>
            <a:schemeClr val="tx1"/>
          </a:solidFill>
          <a:ln w="9525">
            <a:noFill/>
            <a:miter lim="800000"/>
            <a:headEnd/>
            <a:tailEnd/>
          </a:ln>
          <a:effectLst/>
        </p:spPr>
        <p:txBody>
          <a:bodyPr lIns="132987" tIns="132987" rIns="132987" bIns="132987">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2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Semis direct</a:t>
            </a:r>
            <a:endParaRPr kumimoji="0" lang="pl-PL"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Obraz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2094" y="29890"/>
            <a:ext cx="1514730" cy="3290621"/>
          </a:xfrm>
          <a:prstGeom prst="rect">
            <a:avLst/>
          </a:prstGeom>
        </p:spPr>
      </p:pic>
      <p:sp>
        <p:nvSpPr>
          <p:cNvPr id="8" name="Text Box 4"/>
          <p:cNvSpPr txBox="1">
            <a:spLocks noChangeArrowheads="1"/>
          </p:cNvSpPr>
          <p:nvPr/>
        </p:nvSpPr>
        <p:spPr bwMode="auto">
          <a:xfrm>
            <a:off x="2836911" y="659214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2586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478615"/>
            <a:ext cx="6439227" cy="519080"/>
          </a:xfrm>
        </p:spPr>
        <p:txBody>
          <a:bodyPr/>
          <a:lstStyle/>
          <a:p>
            <a:r>
              <a:rPr lang="en-US" sz="2400" dirty="0" smtClean="0">
                <a:solidFill>
                  <a:schemeClr val="tx1"/>
                </a:solidFill>
                <a:latin typeface="+mn-lt"/>
              </a:rPr>
              <a:t>Production biologique en Suède</a:t>
            </a:r>
            <a:endParaRPr lang="es-ES" sz="2400" dirty="0">
              <a:solidFill>
                <a:schemeClr val="tx1"/>
              </a:solidFill>
              <a:latin typeface="+mn-lt"/>
            </a:endParaRPr>
          </a:p>
        </p:txBody>
      </p:sp>
      <p:graphicFrame>
        <p:nvGraphicFramePr>
          <p:cNvPr id="3" name="Tabell 2"/>
          <p:cNvGraphicFramePr>
            <a:graphicFrameLocks noGrp="1"/>
          </p:cNvGraphicFramePr>
          <p:nvPr>
            <p:extLst>
              <p:ext uri="{D42A27DB-BD31-4B8C-83A1-F6EECF244321}">
                <p14:modId xmlns:p14="http://schemas.microsoft.com/office/powerpoint/2010/main" val="1724692097"/>
              </p:ext>
            </p:extLst>
          </p:nvPr>
        </p:nvGraphicFramePr>
        <p:xfrm>
          <a:off x="664308" y="1070987"/>
          <a:ext cx="8274976" cy="4627880"/>
        </p:xfrm>
        <a:graphic>
          <a:graphicData uri="http://schemas.openxmlformats.org/drawingml/2006/table">
            <a:tbl>
              <a:tblPr firstRow="1" bandRow="1">
                <a:tableStyleId>{F5AB1C69-6EDB-4FF4-983F-18BD219EF322}</a:tableStyleId>
              </a:tblPr>
              <a:tblGrid>
                <a:gridCol w="4863035">
                  <a:extLst>
                    <a:ext uri="{9D8B030D-6E8A-4147-A177-3AD203B41FA5}">
                      <a16:colId xmlns:a16="http://schemas.microsoft.com/office/drawing/2014/main" val="20000"/>
                    </a:ext>
                  </a:extLst>
                </a:gridCol>
                <a:gridCol w="3411941">
                  <a:extLst>
                    <a:ext uri="{9D8B030D-6E8A-4147-A177-3AD203B41FA5}">
                      <a16:colId xmlns:a16="http://schemas.microsoft.com/office/drawing/2014/main" val="20001"/>
                    </a:ext>
                  </a:extLst>
                </a:gridCol>
              </a:tblGrid>
              <a:tr h="370840">
                <a:tc>
                  <a:txBody>
                    <a:bodyPr/>
                    <a:lstStyle/>
                    <a:p>
                      <a:pPr>
                        <a:spcAft>
                          <a:spcPts val="0"/>
                        </a:spcAft>
                      </a:pPr>
                      <a:r>
                        <a:rPr lang="en-GB" sz="1800" dirty="0">
                          <a:effectLst/>
                        </a:rPr>
                        <a:t>Production biologique</a:t>
                      </a:r>
                      <a:endParaRPr lang="sv-SE" sz="1800" dirty="0">
                        <a:effectLst/>
                        <a:latin typeface="+mn-lt"/>
                        <a:ea typeface="Calibri"/>
                      </a:endParaRPr>
                    </a:p>
                  </a:txBody>
                  <a:tcPr marL="68580" marR="68580" marT="0" marB="0"/>
                </a:tc>
                <a:tc>
                  <a:txBody>
                    <a:bodyPr/>
                    <a:lstStyle/>
                    <a:p>
                      <a:pPr>
                        <a:spcAft>
                          <a:spcPts val="0"/>
                        </a:spcAft>
                        <a:tabLst>
                          <a:tab pos="232410" algn="dec"/>
                        </a:tabLst>
                      </a:pPr>
                      <a:r>
                        <a:rPr lang="en-GB" sz="1800" dirty="0">
                          <a:effectLst/>
                        </a:rPr>
                        <a:t>Proportion de la </a:t>
                      </a:r>
                      <a:r>
                        <a:rPr lang="en-GB" sz="1800" dirty="0" smtClean="0">
                          <a:effectLst/>
                        </a:rPr>
                        <a:t>SAU </a:t>
                      </a:r>
                      <a:r>
                        <a:rPr lang="en-GB" sz="1800" dirty="0" err="1">
                          <a:effectLst/>
                        </a:rPr>
                        <a:t>ou</a:t>
                      </a:r>
                      <a:r>
                        <a:rPr lang="en-GB" sz="1800" dirty="0">
                          <a:effectLst/>
                        </a:rPr>
                        <a:t> du </a:t>
                      </a:r>
                      <a:r>
                        <a:rPr lang="en-GB" sz="1800" dirty="0" err="1">
                          <a:effectLst/>
                        </a:rPr>
                        <a:t>cheptel</a:t>
                      </a:r>
                      <a:r>
                        <a:rPr lang="en-GB" sz="1800" dirty="0">
                          <a:effectLst/>
                        </a:rPr>
                        <a:t> animal (%)</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370840">
                <a:tc>
                  <a:txBody>
                    <a:bodyPr/>
                    <a:lstStyle/>
                    <a:p>
                      <a:pPr>
                        <a:spcAft>
                          <a:spcPts val="0"/>
                        </a:spcAft>
                      </a:pPr>
                      <a:r>
                        <a:rPr lang="en-GB" sz="1800">
                          <a:effectLst/>
                        </a:rPr>
                        <a:t>Superficie totale</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19.1</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370840">
                <a:tc>
                  <a:txBody>
                    <a:bodyPr/>
                    <a:lstStyle/>
                    <a:p>
                      <a:pPr>
                        <a:spcAft>
                          <a:spcPts val="0"/>
                        </a:spcAft>
                      </a:pPr>
                      <a:r>
                        <a:rPr lang="en-GB" sz="1800">
                          <a:effectLst/>
                        </a:rPr>
                        <a:t>Céréales (blé, orge, avoine, seigle, triticale)</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9.5</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370840">
                <a:tc>
                  <a:txBody>
                    <a:bodyPr/>
                    <a:lstStyle/>
                    <a:p>
                      <a:pPr>
                        <a:spcAft>
                          <a:spcPts val="0"/>
                        </a:spcAft>
                      </a:pPr>
                      <a:r>
                        <a:rPr lang="en-GB" sz="1800" dirty="0" err="1">
                          <a:effectLst/>
                        </a:rPr>
                        <a:t>Fourrage</a:t>
                      </a:r>
                      <a:r>
                        <a:rPr lang="en-GB" sz="1800" dirty="0">
                          <a:effectLst/>
                        </a:rPr>
                        <a:t> (</a:t>
                      </a:r>
                      <a:r>
                        <a:rPr lang="en-GB" sz="1800" dirty="0" err="1">
                          <a:effectLst/>
                        </a:rPr>
                        <a:t>légumineuses</a:t>
                      </a:r>
                      <a:r>
                        <a:rPr lang="en-GB" sz="1800" dirty="0">
                          <a:effectLst/>
                        </a:rPr>
                        <a:t>/</a:t>
                      </a:r>
                      <a:r>
                        <a:rPr lang="en-GB" sz="1800" dirty="0" err="1">
                          <a:effectLst/>
                        </a:rPr>
                        <a:t>graminées</a:t>
                      </a:r>
                      <a:r>
                        <a:rPr lang="en-GB" sz="1800" dirty="0">
                          <a:effectLst/>
                        </a:rPr>
                        <a:t>, </a:t>
                      </a:r>
                      <a:r>
                        <a:rPr lang="en-GB" sz="1800" dirty="0" err="1" smtClean="0">
                          <a:effectLst/>
                        </a:rPr>
                        <a:t>annuel</a:t>
                      </a:r>
                      <a:r>
                        <a:rPr lang="en-GB" sz="1800" dirty="0" smtClean="0">
                          <a:effectLst/>
                        </a:rPr>
                        <a:t>)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22.1</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370840">
                <a:tc>
                  <a:txBody>
                    <a:bodyPr/>
                    <a:lstStyle/>
                    <a:p>
                      <a:pPr>
                        <a:spcAft>
                          <a:spcPts val="0"/>
                        </a:spcAft>
                      </a:pPr>
                      <a:r>
                        <a:rPr lang="en-GB" sz="1800" dirty="0">
                          <a:effectLst/>
                        </a:rPr>
                        <a:t>Pâturages semi-naturels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24.6</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370840">
                <a:tc>
                  <a:txBody>
                    <a:bodyPr/>
                    <a:lstStyle/>
                    <a:p>
                      <a:pPr>
                        <a:spcAft>
                          <a:spcPts val="0"/>
                        </a:spcAft>
                      </a:pPr>
                      <a:r>
                        <a:rPr lang="en-GB" sz="1800" dirty="0">
                          <a:effectLst/>
                        </a:rPr>
                        <a:t> </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 </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370840">
                <a:tc>
                  <a:txBody>
                    <a:bodyPr/>
                    <a:lstStyle/>
                    <a:p>
                      <a:pPr>
                        <a:spcAft>
                          <a:spcPts val="0"/>
                        </a:spcAft>
                      </a:pPr>
                      <a:r>
                        <a:rPr lang="en-GB" sz="1800">
                          <a:effectLst/>
                        </a:rPr>
                        <a:t>Vaches laitières</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16.4</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r h="370840">
                <a:tc>
                  <a:txBody>
                    <a:bodyPr/>
                    <a:lstStyle/>
                    <a:p>
                      <a:pPr>
                        <a:spcAft>
                          <a:spcPts val="0"/>
                        </a:spcAft>
                      </a:pPr>
                      <a:r>
                        <a:rPr lang="en-GB" sz="1800" dirty="0" err="1">
                          <a:effectLst/>
                        </a:rPr>
                        <a:t>Vaches</a:t>
                      </a:r>
                      <a:r>
                        <a:rPr lang="en-GB" sz="1800" dirty="0">
                          <a:effectLst/>
                        </a:rPr>
                        <a:t> </a:t>
                      </a:r>
                      <a:r>
                        <a:rPr lang="en-GB" sz="1800" dirty="0" err="1" smtClean="0">
                          <a:effectLst/>
                        </a:rPr>
                        <a:t>allaitantes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33.7</a:t>
                      </a:r>
                      <a:endParaRPr lang="sv-SE" sz="1800" dirty="0">
                        <a:effectLst/>
                        <a:latin typeface="+mn-lt"/>
                        <a:ea typeface="Calibri"/>
                      </a:endParaRPr>
                    </a:p>
                  </a:txBody>
                  <a:tcPr marL="68580" marR="68580" marT="0" marB="0"/>
                </a:tc>
                <a:extLst>
                  <a:ext uri="{0D108BD9-81ED-4DB2-BD59-A6C34878D82A}">
                    <a16:rowId xmlns:a16="http://schemas.microsoft.com/office/drawing/2014/main" val="10007"/>
                  </a:ext>
                </a:extLst>
              </a:tr>
              <a:tr h="370840">
                <a:tc>
                  <a:txBody>
                    <a:bodyPr/>
                    <a:lstStyle/>
                    <a:p>
                      <a:pPr>
                        <a:spcAft>
                          <a:spcPts val="0"/>
                        </a:spcAft>
                      </a:pPr>
                      <a:r>
                        <a:rPr lang="en-GB" sz="1800" dirty="0" err="1" smtClean="0">
                          <a:effectLst/>
                          <a:latin typeface="+mn-lt"/>
                          <a:ea typeface="+mn-ea"/>
                        </a:rPr>
                        <a:t>Ovin</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20.9</a:t>
                      </a:r>
                      <a:endParaRPr lang="sv-SE" sz="1800" dirty="0">
                        <a:effectLst/>
                        <a:latin typeface="+mn-lt"/>
                        <a:ea typeface="Calibri"/>
                      </a:endParaRPr>
                    </a:p>
                  </a:txBody>
                  <a:tcPr marL="68580" marR="68580" marT="0" marB="0"/>
                </a:tc>
                <a:extLst>
                  <a:ext uri="{0D108BD9-81ED-4DB2-BD59-A6C34878D82A}">
                    <a16:rowId xmlns:a16="http://schemas.microsoft.com/office/drawing/2014/main" val="10008"/>
                  </a:ext>
                </a:extLst>
              </a:tr>
              <a:tr h="370840">
                <a:tc>
                  <a:txBody>
                    <a:bodyPr/>
                    <a:lstStyle/>
                    <a:p>
                      <a:pPr>
                        <a:spcAft>
                          <a:spcPts val="0"/>
                        </a:spcAft>
                      </a:pPr>
                      <a:r>
                        <a:rPr lang="en-GB" sz="1800">
                          <a:effectLst/>
                        </a:rPr>
                        <a:t>Porcs</a:t>
                      </a:r>
                      <a:endParaRPr lang="sv-SE" sz="1800">
                        <a:effectLst/>
                        <a:latin typeface="+mn-lt"/>
                        <a:ea typeface="Calibri"/>
                      </a:endParaRPr>
                    </a:p>
                  </a:txBody>
                  <a:tcPr marL="68580" marR="68580" marT="0" marB="0"/>
                </a:tc>
                <a:tc>
                  <a:txBody>
                    <a:bodyPr/>
                    <a:lstStyle/>
                    <a:p>
                      <a:pPr>
                        <a:spcAft>
                          <a:spcPts val="0"/>
                        </a:spcAft>
                        <a:tabLst>
                          <a:tab pos="201295" algn="dec"/>
                        </a:tabLst>
                      </a:pPr>
                      <a:r>
                        <a:rPr lang="en-GB" sz="1800" dirty="0">
                          <a:effectLst/>
                        </a:rPr>
                        <a:t>2.3</a:t>
                      </a:r>
                      <a:endParaRPr lang="sv-SE" sz="1800" dirty="0">
                        <a:effectLst/>
                        <a:latin typeface="+mn-lt"/>
                        <a:ea typeface="Calibri"/>
                      </a:endParaRPr>
                    </a:p>
                  </a:txBody>
                  <a:tcPr marL="68580" marR="68580" marT="0" marB="0"/>
                </a:tc>
                <a:extLst>
                  <a:ext uri="{0D108BD9-81ED-4DB2-BD59-A6C34878D82A}">
                    <a16:rowId xmlns:a16="http://schemas.microsoft.com/office/drawing/2014/main" val="10009"/>
                  </a:ext>
                </a:extLst>
              </a:tr>
              <a:tr h="370840">
                <a:tc>
                  <a:txBody>
                    <a:bodyPr/>
                    <a:lstStyle/>
                    <a:p>
                      <a:pPr>
                        <a:spcAft>
                          <a:spcPts val="0"/>
                        </a:spcAft>
                      </a:pPr>
                      <a:r>
                        <a:rPr lang="en-GB" sz="1800" dirty="0">
                          <a:effectLst/>
                        </a:rPr>
                        <a:t>Poules</a:t>
                      </a:r>
                      <a:r>
                        <a:rPr lang="en-GB" sz="1800" dirty="0" smtClean="0">
                          <a:effectLst/>
                        </a:rPr>
                        <a:t> pondeuses</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17.0</a:t>
                      </a:r>
                      <a:endParaRPr lang="sv-SE" sz="1800" dirty="0">
                        <a:effectLst/>
                        <a:latin typeface="+mn-lt"/>
                        <a:ea typeface="Calibri"/>
                      </a:endParaRPr>
                    </a:p>
                  </a:txBody>
                  <a:tcPr marL="68580" marR="68580" marT="0" marB="0"/>
                </a:tc>
                <a:extLst>
                  <a:ext uri="{0D108BD9-81ED-4DB2-BD59-A6C34878D82A}">
                    <a16:rowId xmlns:a16="http://schemas.microsoft.com/office/drawing/2014/main" val="10010"/>
                  </a:ext>
                </a:extLst>
              </a:tr>
              <a:tr h="370840">
                <a:tc>
                  <a:txBody>
                    <a:bodyPr/>
                    <a:lstStyle/>
                    <a:p>
                      <a:pPr>
                        <a:spcAft>
                          <a:spcPts val="0"/>
                        </a:spcAft>
                      </a:pPr>
                      <a:r>
                        <a:rPr lang="en-GB" sz="1800" dirty="0" smtClean="0">
                          <a:effectLst/>
                        </a:rPr>
                        <a:t>Poulets de chair</a:t>
                      </a:r>
                      <a:endParaRPr lang="sv-SE" sz="1800" dirty="0">
                        <a:effectLst/>
                        <a:latin typeface="+mn-lt"/>
                        <a:ea typeface="Calibri"/>
                      </a:endParaRPr>
                    </a:p>
                  </a:txBody>
                  <a:tcPr marL="68580" marR="68580" marT="0" marB="0"/>
                </a:tc>
                <a:tc>
                  <a:txBody>
                    <a:bodyPr/>
                    <a:lstStyle/>
                    <a:p>
                      <a:pPr>
                        <a:spcAft>
                          <a:spcPts val="0"/>
                        </a:spcAft>
                        <a:tabLst>
                          <a:tab pos="201295" algn="dec"/>
                        </a:tabLst>
                      </a:pPr>
                      <a:r>
                        <a:rPr lang="en-GB" sz="1800" dirty="0">
                          <a:effectLst/>
                        </a:rPr>
                        <a:t>1.9</a:t>
                      </a:r>
                      <a:endParaRPr lang="sv-SE" sz="1800" dirty="0">
                        <a:effectLst/>
                        <a:latin typeface="+mn-lt"/>
                        <a:ea typeface="Calibri"/>
                      </a:endParaRPr>
                    </a:p>
                  </a:txBody>
                  <a:tcPr marL="68580" marR="68580" marT="0" marB="0"/>
                </a:tc>
                <a:extLst>
                  <a:ext uri="{0D108BD9-81ED-4DB2-BD59-A6C34878D82A}">
                    <a16:rowId xmlns:a16="http://schemas.microsoft.com/office/drawing/2014/main" val="10011"/>
                  </a:ext>
                </a:extLst>
              </a:tr>
            </a:tbl>
          </a:graphicData>
        </a:graphic>
      </p:graphicFrame>
      <p:sp>
        <p:nvSpPr>
          <p:cNvPr id="5" name="Rectangle 7"/>
          <p:cNvSpPr>
            <a:spLocks noChangeArrowheads="1"/>
          </p:cNvSpPr>
          <p:nvPr/>
        </p:nvSpPr>
        <p:spPr bwMode="auto">
          <a:xfrm>
            <a:off x="611187" y="5710662"/>
            <a:ext cx="56774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En hausse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dans tous les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secteurs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Particulièrement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prononcé dans la production fourragère et bovine</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ktangel 5"/>
          <p:cNvSpPr/>
          <p:nvPr/>
        </p:nvSpPr>
        <p:spPr>
          <a:xfrm>
            <a:off x="5965566" y="6381537"/>
            <a:ext cx="3178434"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Ministère</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l'agriculture</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a:ea typeface="+mn-ea"/>
                <a:cs typeface="+mn-cs"/>
              </a:rPr>
              <a:t>suèdois</a:t>
            </a:r>
            <a:r>
              <a:rPr kumimoji="0" lang="en-GB" sz="1400" b="0" i="0" u="none" strike="noStrike" kern="1200" cap="none" spc="0" normalizeH="0" baseline="0" noProof="0" dirty="0" smtClean="0">
                <a:ln>
                  <a:noFill/>
                </a:ln>
                <a:solidFill>
                  <a:prstClr val="black"/>
                </a:solidFill>
                <a:effectLst/>
                <a:uLnTx/>
                <a:uFillTx/>
                <a:latin typeface="Calibri"/>
                <a:ea typeface="+mn-ea"/>
                <a:cs typeface="+mn-cs"/>
              </a:rPr>
              <a:t>, 2018)</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4942789"/>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9" descr="IMG_802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05644"/>
            <a:ext cx="9142086" cy="5752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1115616" y="44624"/>
            <a:ext cx="5760640" cy="1007235"/>
          </a:xfrm>
          <a:prstGeom prst="rect">
            <a:avLst/>
          </a:prstGeom>
          <a:noFill/>
          <a:ln w="9525">
            <a:noFill/>
            <a:miter lim="800000"/>
            <a:headEnd/>
            <a:tailEnd/>
          </a:ln>
          <a:effectLst/>
        </p:spPr>
        <p:txBody>
          <a:bodyPr wrap="square" lIns="132987" tIns="132987" rIns="132987" bIns="132987">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Rénovation de prairies à</a:t>
            </a:r>
            <a:r>
              <a:rPr kumimoji="0" 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l'aide d</a:t>
            </a:r>
            <a:r>
              <a:rPr kumimoji="0" lang="fr-BE"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u</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semoir</a:t>
            </a:r>
            <a:r>
              <a:rPr kumimoji="0" lang="en-US" sz="24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sans travail du sol </a:t>
            </a:r>
            <a:r>
              <a:rPr kumimoji="0" lang="en-US" sz="24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Horsch</a:t>
            </a:r>
            <a:endParaRPr kumimoji="0" lang="pl-PL" sz="24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 Box 4"/>
          <p:cNvSpPr txBox="1">
            <a:spLocks noChangeArrowheads="1"/>
          </p:cNvSpPr>
          <p:nvPr/>
        </p:nvSpPr>
        <p:spPr bwMode="auto">
          <a:xfrm>
            <a:off x="7192470" y="6592142"/>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Photographie</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3107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468312" y="2276874"/>
            <a:ext cx="6551959" cy="1470025"/>
          </a:xfrm>
        </p:spPr>
        <p:txBody>
          <a:bodyPr/>
          <a:lstStyle/>
          <a:p>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Fertilisation des prairies</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14117740"/>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1" y="116632"/>
            <a:ext cx="5544615" cy="936104"/>
          </a:xfrm>
        </p:spPr>
        <p:txBody>
          <a:bodyPr/>
          <a:lstStyle/>
          <a:p>
            <a:r>
              <a:rPr lang="en-US"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Principes de la </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fertilization </a:t>
            </a:r>
            <a:r>
              <a:rPr lang="en-US" altLang="pl-PL" sz="2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azotée</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des </a:t>
            </a:r>
            <a:r>
              <a:rPr lang="en-US"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prairies</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556793"/>
            <a:ext cx="8218488" cy="4475517"/>
          </a:xfrm>
        </p:spPr>
        <p:txBody>
          <a:bodyPr/>
          <a:lstStyle/>
          <a:p>
            <a:pPr>
              <a:spcBef>
                <a:spcPts val="600"/>
              </a:spcBef>
              <a:spcAft>
                <a:spcPts val="600"/>
              </a:spcAft>
            </a:pPr>
            <a:r>
              <a:rPr lang="fr-BE" sz="2400" dirty="0" err="1"/>
              <a:t>R</a:t>
            </a:r>
            <a:r>
              <a:rPr lang="pl-PL" sz="2400" dirty="0" smtClean="0"/>
              <a:t>éduction </a:t>
            </a:r>
            <a:r>
              <a:rPr lang="pl-PL" sz="2400" dirty="0"/>
              <a:t>de la</a:t>
            </a:r>
            <a:r>
              <a:rPr lang="pl-PL" sz="2400" dirty="0" smtClean="0"/>
              <a:t> dose</a:t>
            </a:r>
            <a:r>
              <a:rPr lang="pl-PL" sz="2400" dirty="0"/>
              <a:t> sur les sols tourbeux</a:t>
            </a:r>
            <a:endParaRPr lang="pl-PL" altLang="pl-PL" sz="2400" dirty="0"/>
          </a:p>
          <a:p>
            <a:pPr>
              <a:spcBef>
                <a:spcPts val="600"/>
              </a:spcBef>
              <a:spcAft>
                <a:spcPts val="600"/>
              </a:spcAft>
            </a:pPr>
            <a:r>
              <a:rPr lang="en-US" altLang="pl-PL" sz="2400" dirty="0"/>
              <a:t>niveau </a:t>
            </a:r>
            <a:r>
              <a:rPr lang="en-US" altLang="pl-PL" sz="2400" dirty="0" smtClean="0"/>
              <a:t>maximal </a:t>
            </a:r>
            <a:r>
              <a:rPr lang="en-US" altLang="pl-PL" sz="2400" dirty="0"/>
              <a:t>de </a:t>
            </a:r>
            <a:r>
              <a:rPr lang="en-US" altLang="pl-PL" sz="2400" dirty="0" err="1" smtClean="0"/>
              <a:t>fertilisation</a:t>
            </a:r>
            <a:r>
              <a:rPr lang="en-US" altLang="pl-PL" sz="2400" dirty="0" smtClean="0"/>
              <a:t> </a:t>
            </a:r>
            <a:r>
              <a:rPr lang="en-US" altLang="pl-PL" sz="2400" dirty="0" smtClean="0">
                <a:sym typeface="Wingdings" panose="05000000000000000000" pitchFamily="2" charset="2"/>
              </a:rPr>
              <a:t></a:t>
            </a:r>
            <a:r>
              <a:rPr lang="en-US" altLang="pl-PL" sz="2400" dirty="0" smtClean="0"/>
              <a:t> rendement </a:t>
            </a:r>
            <a:r>
              <a:rPr lang="pl-PL" altLang="pl-PL" sz="2400" dirty="0" smtClean="0"/>
              <a:t>marginal </a:t>
            </a:r>
            <a:r>
              <a:rPr lang="en-US" altLang="pl-PL" sz="2400" dirty="0" smtClean="0"/>
              <a:t>de minimum </a:t>
            </a:r>
            <a:r>
              <a:rPr lang="en-US" altLang="pl-PL" sz="2400" dirty="0"/>
              <a:t>10 kg </a:t>
            </a:r>
            <a:r>
              <a:rPr lang="fr-BE" altLang="pl-PL" sz="2400" dirty="0" smtClean="0"/>
              <a:t>de matière sèche par kg d’azote</a:t>
            </a:r>
            <a:endParaRPr lang="pl-PL" altLang="pl-PL" sz="2400" dirty="0"/>
          </a:p>
          <a:p>
            <a:pPr>
              <a:spcBef>
                <a:spcPts val="600"/>
              </a:spcBef>
              <a:spcAft>
                <a:spcPts val="600"/>
              </a:spcAft>
            </a:pPr>
            <a:r>
              <a:rPr lang="en-US" altLang="pl-PL" sz="2400" dirty="0" smtClean="0"/>
              <a:t>réduction de la </a:t>
            </a:r>
            <a:r>
              <a:rPr lang="en-US" altLang="pl-PL" sz="2400" dirty="0"/>
              <a:t>fertilisation en présence de légumineuses dans la prairie </a:t>
            </a:r>
            <a:r>
              <a:rPr lang="en-US" altLang="pl-PL" sz="2400" dirty="0" smtClean="0"/>
              <a:t>(par </a:t>
            </a:r>
            <a:r>
              <a:rPr lang="en-US" altLang="pl-PL" sz="2400" dirty="0" err="1" smtClean="0"/>
              <a:t>pourcent</a:t>
            </a:r>
            <a:r>
              <a:rPr lang="en-US" altLang="pl-PL" sz="2400" dirty="0" smtClean="0"/>
              <a:t> de </a:t>
            </a:r>
            <a:r>
              <a:rPr lang="en-US" altLang="pl-PL" sz="2400" dirty="0" err="1" smtClean="0"/>
              <a:t>légumineuse</a:t>
            </a:r>
            <a:r>
              <a:rPr lang="en-US" altLang="pl-PL" sz="2400" dirty="0" smtClean="0"/>
              <a:t> : </a:t>
            </a:r>
            <a:r>
              <a:rPr lang="en-US" altLang="pl-PL" sz="2400" dirty="0"/>
              <a:t>3-5 </a:t>
            </a:r>
            <a:r>
              <a:rPr lang="en-US" altLang="pl-PL" sz="2400" dirty="0" err="1" smtClean="0"/>
              <a:t>kgN</a:t>
            </a:r>
            <a:r>
              <a:rPr lang="en-US" altLang="pl-PL" sz="2400" dirty="0" smtClean="0"/>
              <a:t>/ha </a:t>
            </a:r>
            <a:r>
              <a:rPr lang="en-US" altLang="pl-PL" sz="2400" dirty="0" err="1" smtClean="0"/>
              <a:t>en</a:t>
            </a:r>
            <a:r>
              <a:rPr lang="en-US" altLang="pl-PL" sz="2400" dirty="0" smtClean="0"/>
              <a:t> </a:t>
            </a:r>
            <a:r>
              <a:rPr lang="en-US" altLang="pl-PL" sz="2400" dirty="0"/>
              <a:t>moins)</a:t>
            </a:r>
            <a:endParaRPr lang="pl-PL" altLang="pl-PL" sz="2400" dirty="0"/>
          </a:p>
          <a:p>
            <a:pPr>
              <a:spcBef>
                <a:spcPts val="600"/>
              </a:spcBef>
              <a:spcAft>
                <a:spcPts val="600"/>
              </a:spcAft>
            </a:pPr>
            <a:r>
              <a:rPr lang="en-US" altLang="pl-PL" sz="2400" dirty="0" smtClean="0"/>
              <a:t>en divisant </a:t>
            </a:r>
            <a:r>
              <a:rPr lang="en-US" altLang="pl-PL" sz="2400" dirty="0"/>
              <a:t>la </a:t>
            </a:r>
            <a:r>
              <a:rPr lang="en-US" altLang="pl-PL" sz="2400" dirty="0" smtClean="0"/>
              <a:t>dose</a:t>
            </a:r>
            <a:r>
              <a:rPr lang="pl-PL" altLang="pl-PL" sz="2400" dirty="0" err="1" smtClean="0"/>
              <a:t> annuelle</a:t>
            </a:r>
            <a:r>
              <a:rPr lang="en-US" altLang="pl-PL" sz="2400" dirty="0" smtClean="0"/>
              <a:t> d'</a:t>
            </a:r>
            <a:r>
              <a:rPr lang="en-US" altLang="pl-PL" sz="2400" dirty="0"/>
              <a:t>azote </a:t>
            </a:r>
            <a:r>
              <a:rPr lang="en-US" altLang="pl-PL" sz="2400" dirty="0" smtClean="0"/>
              <a:t>(</a:t>
            </a:r>
            <a:r>
              <a:rPr lang="pl-PL" altLang="pl-PL" sz="2400" dirty="0" smtClean="0"/>
              <a:t>max. </a:t>
            </a:r>
            <a:r>
              <a:rPr lang="en-US" altLang="pl-PL" sz="2400" dirty="0" smtClean="0"/>
              <a:t>60-70 kg/ha</a:t>
            </a:r>
            <a:r>
              <a:rPr lang="pl-PL" altLang="pl-PL" sz="2400" dirty="0" smtClean="0"/>
              <a:t> par </a:t>
            </a:r>
            <a:r>
              <a:rPr lang="pl-PL" altLang="pl-PL" sz="2400" dirty="0" err="1" smtClean="0"/>
              <a:t>repousse</a:t>
            </a:r>
            <a:r>
              <a:rPr lang="en-US" altLang="pl-PL" sz="2400" dirty="0" smtClean="0"/>
              <a:t>), le </a:t>
            </a:r>
            <a:r>
              <a:rPr lang="en-US" altLang="pl-PL" sz="2400" dirty="0"/>
              <a:t>critère de fertilisation est la présence de N-NO3 sous le </a:t>
            </a:r>
            <a:r>
              <a:rPr lang="pl-PL" altLang="pl-PL" sz="2400" dirty="0" err="1"/>
              <a:t>seuil de</a:t>
            </a:r>
            <a:r>
              <a:rPr lang="en-US" altLang="pl-PL" sz="2400" dirty="0" smtClean="0"/>
              <a:t> 0,</a:t>
            </a:r>
            <a:r>
              <a:rPr lang="en-US" altLang="pl-PL" sz="2400" dirty="0"/>
              <a:t>2% </a:t>
            </a:r>
            <a:r>
              <a:rPr lang="en-US" altLang="pl-PL" sz="2400" dirty="0" err="1" smtClean="0"/>
              <a:t>en</a:t>
            </a:r>
            <a:r>
              <a:rPr lang="en-US" altLang="pl-PL" sz="2400" dirty="0" smtClean="0"/>
              <a:t> </a:t>
            </a:r>
            <a:r>
              <a:rPr lang="fr-BE" altLang="pl-PL" sz="2400" dirty="0" smtClean="0"/>
              <a:t>matière sèche</a:t>
            </a:r>
            <a:endParaRPr lang="pl-PL" sz="24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4441998"/>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407600"/>
            <a:ext cx="3539323" cy="245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9618" name="Text Box 2"/>
          <p:cNvSpPr txBox="1">
            <a:spLocks noChangeArrowheads="1"/>
          </p:cNvSpPr>
          <p:nvPr/>
        </p:nvSpPr>
        <p:spPr bwMode="auto">
          <a:xfrm>
            <a:off x="828226" y="149659"/>
            <a:ext cx="6675093"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Rendement des prairies en fonction du type d'engrais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azoté</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a:t>
            </a:r>
            <a:r>
              <a:rPr kumimoji="0" lang="en-US" altLang="pl-PL" sz="26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décitonne</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de MS</a:t>
            </a:r>
            <a:r>
              <a:rPr kumimoji="0" lang="pl-PL"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/ha</a:t>
            </a:r>
            <a:r>
              <a:rPr kumimoji="0" lang="en-US" altLang="pl-PL" sz="26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a:t>
            </a:r>
            <a:endParaRPr kumimoji="0" lang="en-US" altLang="pl-PL" sz="26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sp>
        <p:nvSpPr>
          <p:cNvPr id="239619" name="Text Box 3"/>
          <p:cNvSpPr txBox="1">
            <a:spLocks noChangeArrowheads="1"/>
          </p:cNvSpPr>
          <p:nvPr/>
        </p:nvSpPr>
        <p:spPr bwMode="auto">
          <a:xfrm>
            <a:off x="107504" y="3861048"/>
            <a:ext cx="2663885" cy="20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93"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Ernst, </a:t>
            </a:r>
            <a:r>
              <a:rPr kumimoji="0" lang="pl-PL" altLang="pl-PL" sz="1293"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1998</a:t>
            </a:r>
          </a:p>
        </p:txBody>
      </p:sp>
      <p:graphicFrame>
        <p:nvGraphicFramePr>
          <p:cNvPr id="239621" name="Object 5"/>
          <p:cNvGraphicFramePr>
            <a:graphicFrameLocks noChangeAspect="1"/>
          </p:cNvGraphicFramePr>
          <p:nvPr>
            <p:extLst/>
          </p:nvPr>
        </p:nvGraphicFramePr>
        <p:xfrm>
          <a:off x="6226" y="1367426"/>
          <a:ext cx="6936507" cy="3316337"/>
        </p:xfrm>
        <a:graphic>
          <a:graphicData uri="http://schemas.openxmlformats.org/presentationml/2006/ole">
            <mc:AlternateContent xmlns:mc="http://schemas.openxmlformats.org/markup-compatibility/2006">
              <mc:Choice xmlns:v="urn:schemas-microsoft-com:vml" Requires="v">
                <p:oleObj spid="_x0000_s27652" name="Document" r:id="rId5" imgW="8714473" imgH="4943391" progId="Word.Document.8">
                  <p:embed/>
                </p:oleObj>
              </mc:Choice>
              <mc:Fallback>
                <p:oleObj name="Document" r:id="rId5" imgW="8714473" imgH="4943391" progId="Word.Document.8">
                  <p:embed/>
                  <p:pic>
                    <p:nvPicPr>
                      <p:cNvPr id="239621" name="Object 5"/>
                      <p:cNvPicPr>
                        <a:picLocks noChangeAspect="1" noChangeArrowheads="1"/>
                      </p:cNvPicPr>
                      <p:nvPr/>
                    </p:nvPicPr>
                    <p:blipFill>
                      <a:blip r:embed="rId6"/>
                      <a:srcRect/>
                      <a:stretch>
                        <a:fillRect/>
                      </a:stretch>
                    </p:blipFill>
                    <p:spPr bwMode="auto">
                      <a:xfrm>
                        <a:off x="6226" y="1367426"/>
                        <a:ext cx="6936507" cy="3316337"/>
                      </a:xfrm>
                      <a:prstGeom prst="rect">
                        <a:avLst/>
                      </a:prstGeom>
                      <a:noFill/>
                      <a:extLst/>
                    </p:spPr>
                  </p:pic>
                </p:oleObj>
              </mc:Fallback>
            </mc:AlternateContent>
          </a:graphicData>
        </a:graphic>
      </p:graphicFrame>
      <p:pic>
        <p:nvPicPr>
          <p:cNvPr id="239624" name="Picture 8" descr="IMG_8183"/>
          <p:cNvPicPr>
            <a:picLocks noGrp="1" noChangeAspect="1" noChangeArrowheads="1"/>
          </p:cNvPicPr>
          <p:nvPr>
            <p:ph sz="half" idx="4294967295"/>
          </p:nvPr>
        </p:nvPicPr>
        <p:blipFill>
          <a:blip r:embed="rId7" cstate="screen">
            <a:extLst>
              <a:ext uri="{28A0092B-C50C-407E-A947-70E740481C1C}">
                <a14:useLocalDpi xmlns:a14="http://schemas.microsoft.com/office/drawing/2010/main"/>
              </a:ext>
            </a:extLst>
          </a:blip>
          <a:srcRect/>
          <a:stretch>
            <a:fillRect/>
          </a:stretch>
        </p:blipFill>
        <p:spPr>
          <a:xfrm>
            <a:off x="6405563" y="929878"/>
            <a:ext cx="2738437" cy="3651250"/>
          </a:xfrm>
          <a:noFill/>
        </p:spPr>
      </p:pic>
      <p:pic>
        <p:nvPicPr>
          <p:cNvPr id="239626" name="Picture 10" descr="IMG_8184"/>
          <p:cNvPicPr>
            <a:picLocks noGrp="1" noChangeAspect="1" noChangeArrowheads="1"/>
          </p:cNvPicPr>
          <p:nvPr>
            <p:ph sz="half" idx="4294967295"/>
          </p:nvPr>
        </p:nvPicPr>
        <p:blipFill>
          <a:blip r:embed="rId8" cstate="screen">
            <a:extLst>
              <a:ext uri="{28A0092B-C50C-407E-A947-70E740481C1C}">
                <a14:useLocalDpi xmlns:a14="http://schemas.microsoft.com/office/drawing/2010/main"/>
              </a:ext>
            </a:extLst>
          </a:blip>
          <a:srcRect/>
          <a:stretch>
            <a:fillRect/>
          </a:stretch>
        </p:blipFill>
        <p:spPr>
          <a:xfrm>
            <a:off x="5862638" y="3861048"/>
            <a:ext cx="3281362" cy="2459037"/>
          </a:xfrm>
          <a:noFill/>
        </p:spPr>
      </p:pic>
      <p:pic>
        <p:nvPicPr>
          <p:cNvPr id="10" name="Picture 5" descr="http://www.wolken-wittmund.de/images/dsci0044.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542422" y="4417462"/>
            <a:ext cx="3553924" cy="24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47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164288" y="6048171"/>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07504" y="1367426"/>
            <a:ext cx="2512866" cy="92539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Fertilisation azotée (kg/ha)</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Rectangle 2"/>
          <p:cNvSpPr/>
          <p:nvPr/>
        </p:nvSpPr>
        <p:spPr>
          <a:xfrm>
            <a:off x="2665847" y="1387363"/>
            <a:ext cx="1851562" cy="9054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Lisier</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4517409" y="1387363"/>
            <a:ext cx="2238233" cy="905461"/>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BE" sz="1800" b="0" i="0" u="none" strike="noStrike" kern="1200" cap="none" spc="0" normalizeH="0" baseline="0" noProof="0" dirty="0" smtClean="0">
                <a:ln>
                  <a:noFill/>
                </a:ln>
                <a:solidFill>
                  <a:prstClr val="black"/>
                </a:solidFill>
                <a:effectLst/>
                <a:uLnTx/>
                <a:uFillTx/>
                <a:latin typeface="Calibri"/>
                <a:ea typeface="+mn-ea"/>
                <a:cs typeface="+mn-cs"/>
              </a:rPr>
              <a:t>Engrais chimique N28</a:t>
            </a:r>
            <a:endParaRPr kumimoji="0" lang="fr-BE"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2694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7" name="Rectangle 2"/>
          <p:cNvSpPr>
            <a:spLocks noGrp="1" noChangeArrowheads="1"/>
          </p:cNvSpPr>
          <p:nvPr>
            <p:ph type="title" idx="4294967295"/>
          </p:nvPr>
        </p:nvSpPr>
        <p:spPr>
          <a:xfrm>
            <a:off x="1115616" y="116631"/>
            <a:ext cx="6250384" cy="1111668"/>
          </a:xfrm>
        </p:spPr>
        <p:txBody>
          <a:bodyPr/>
          <a:lstStyle/>
          <a:p>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La force de liaison et </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l'absorption</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du phosphore </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inorganique</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en</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6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fonction</a:t>
            </a:r>
            <a:r>
              <a:rPr lang="en-US" altLang="pl-PL" sz="26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du pH du sol</a:t>
            </a:r>
            <a:endParaRPr lang="pl-PL" altLang="pl-PL" sz="2600" b="1"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5" name="Obraz 4" descr="Obraz1 GGP e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343" y="1761081"/>
            <a:ext cx="7928929" cy="4484347"/>
          </a:xfrm>
          <a:prstGeom prst="rect">
            <a:avLst/>
          </a:prstGeom>
          <a:ln>
            <a:noFill/>
          </a:ln>
          <a:effectLst>
            <a:outerShdw blurRad="292100" dist="139700" dir="2700000" algn="tl" rotWithShape="0">
              <a:srgbClr val="333333">
                <a:alpha val="65000"/>
              </a:srgbClr>
            </a:outerShdw>
          </a:effectLst>
        </p:spPr>
      </p:pic>
      <p:pic>
        <p:nvPicPr>
          <p:cNvPr id="7"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359875" y="5728363"/>
            <a:ext cx="1907704" cy="38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844083" rtl="0" eaLnBrk="0" fontAlgn="base" latinLnBrk="0" hangingPunct="0">
              <a:lnSpc>
                <a:spcPct val="120000"/>
              </a:lnSpc>
              <a:spcBef>
                <a:spcPct val="30000"/>
              </a:spcBef>
              <a:spcAft>
                <a:spcPct val="0"/>
              </a:spcAft>
              <a:buClrTx/>
              <a:buSzTx/>
              <a:buFontTx/>
              <a:buNone/>
              <a:tabLst/>
              <a:defRPr/>
            </a:pP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et </a:t>
            </a:r>
            <a:r>
              <a:rPr kumimoji="0" lang="pl-PL" altLang="pl-PL" sz="11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Potarzycki</a:t>
            </a:r>
            <a:r>
              <a:rPr kumimoji="0" lang="pl-PL" altLang="pl-PL" sz="11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pl-PL"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2014</a:t>
            </a:r>
            <a:endParaRPr kumimoji="0" lang="en-US" altLang="pl-PL"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162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r>
              <a:rPr lang="pl-PL" altLang="pl-PL" sz="2800" b="1" dirty="0">
                <a:solidFill>
                  <a:srgbClr val="006600"/>
                </a:solidFill>
                <a:latin typeface="Tahoma" panose="020B0604030504040204" pitchFamily="34" charset="0"/>
                <a:ea typeface="Tahoma" panose="020B0604030504040204" pitchFamily="34" charset="0"/>
                <a:cs typeface="Tahoma" panose="020B0604030504040204" pitchFamily="34" charset="0"/>
              </a:rPr>
              <a:t>Principes de la fertilisation des</a:t>
            </a:r>
            <a:r>
              <a:rPr lang="pl-PL"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prairies </a:t>
            </a:r>
            <a:r>
              <a:rPr lang="fr-BE" altLang="pl-PL" sz="2800" dirty="0" smtClean="0">
                <a:solidFill>
                  <a:srgbClr val="006600"/>
                </a:solidFill>
                <a:latin typeface="Tahoma" panose="020B0604030504040204" pitchFamily="34" charset="0"/>
                <a:ea typeface="Tahoma" panose="020B0604030504040204" pitchFamily="34" charset="0"/>
                <a:cs typeface="Tahoma" panose="020B0604030504040204" pitchFamily="34" charset="0"/>
              </a:rPr>
              <a:t>en</a:t>
            </a:r>
            <a:r>
              <a:rPr lang="pl-PL" altLang="pl-PL" sz="2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potassium</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Symbol zastępczy zawartości 2"/>
          <p:cNvSpPr>
            <a:spLocks noGrp="1"/>
          </p:cNvSpPr>
          <p:nvPr>
            <p:ph idx="1"/>
          </p:nvPr>
        </p:nvSpPr>
        <p:spPr>
          <a:xfrm>
            <a:off x="457968" y="1340768"/>
            <a:ext cx="8074472" cy="4320479"/>
          </a:xfrm>
        </p:spPr>
        <p:txBody>
          <a:bodyPr/>
          <a:lstStyle/>
          <a:p>
            <a:r>
              <a:rPr lang="en-GB" sz="2400" dirty="0"/>
              <a:t>A</a:t>
            </a:r>
            <a:r>
              <a:rPr lang="en-GB" sz="2400" dirty="0" smtClean="0"/>
              <a:t>ugmentation de la dose sur les sols tourbeux</a:t>
            </a:r>
            <a:endParaRPr lang="en-GB" altLang="pl-PL" sz="2400" dirty="0" smtClean="0"/>
          </a:p>
          <a:p>
            <a:r>
              <a:rPr lang="en-GB" sz="2400" dirty="0"/>
              <a:t>A</a:t>
            </a:r>
            <a:r>
              <a:rPr lang="en-GB" sz="2400" dirty="0" smtClean="0"/>
              <a:t>ugmentation de la fertilisation en présence de légumineuses dans la prairie</a:t>
            </a:r>
            <a:endParaRPr lang="en-GB" altLang="pl-PL" sz="2400" dirty="0" smtClean="0"/>
          </a:p>
          <a:p>
            <a:r>
              <a:rPr lang="en-GB" altLang="pl-PL" sz="2400" dirty="0" err="1"/>
              <a:t>E</a:t>
            </a:r>
            <a:r>
              <a:rPr lang="en-GB" altLang="pl-PL" sz="2400" dirty="0" err="1" smtClean="0"/>
              <a:t>n</a:t>
            </a:r>
            <a:r>
              <a:rPr lang="en-GB" altLang="pl-PL" sz="2400" dirty="0" smtClean="0"/>
              <a:t> divisant la dose de potassium (max. 50 kg/ha par repousse), le critère de fertilisation est la présence de K à un </a:t>
            </a:r>
            <a:r>
              <a:rPr lang="en-GB" altLang="pl-PL" sz="2400" dirty="0" err="1" smtClean="0"/>
              <a:t>niveau</a:t>
            </a:r>
            <a:r>
              <a:rPr lang="en-GB" altLang="pl-PL" sz="2400" dirty="0" smtClean="0"/>
              <a:t> optimal de 1,7% </a:t>
            </a:r>
            <a:r>
              <a:rPr lang="en-GB" altLang="pl-PL" sz="2400" dirty="0" err="1" smtClean="0"/>
              <a:t>en</a:t>
            </a:r>
            <a:r>
              <a:rPr lang="en-GB" altLang="pl-PL" sz="2400" dirty="0" smtClean="0"/>
              <a:t> </a:t>
            </a:r>
            <a:r>
              <a:rPr lang="en-GB" altLang="pl-PL" sz="2400" dirty="0" err="1" smtClean="0"/>
              <a:t>matière</a:t>
            </a:r>
            <a:r>
              <a:rPr lang="en-GB" altLang="pl-PL" sz="2400" dirty="0" smtClean="0"/>
              <a:t> </a:t>
            </a:r>
            <a:r>
              <a:rPr lang="en-GB" altLang="pl-PL" sz="2400" dirty="0" err="1" smtClean="0"/>
              <a:t>sèche</a:t>
            </a:r>
            <a:endParaRPr lang="en-GB" altLang="pl-PL" sz="2400" dirty="0" smtClean="0"/>
          </a:p>
          <a:p>
            <a:r>
              <a:rPr lang="en-GB" altLang="pl-PL" sz="2400" dirty="0" err="1" smtClean="0"/>
              <a:t>Incluant</a:t>
            </a:r>
            <a:r>
              <a:rPr lang="en-GB" altLang="pl-PL" sz="2400" dirty="0" smtClean="0"/>
              <a:t> </a:t>
            </a:r>
            <a:r>
              <a:rPr lang="en-GB" altLang="pl-PL" sz="2400" dirty="0" err="1" smtClean="0"/>
              <a:t>l'absorption</a:t>
            </a:r>
            <a:r>
              <a:rPr lang="en-GB" altLang="pl-PL" sz="2400" dirty="0" smtClean="0"/>
              <a:t> de luxe de potassium de 90-100%.</a:t>
            </a:r>
          </a:p>
          <a:p>
            <a:r>
              <a:rPr lang="en-GB" sz="2400" dirty="0"/>
              <a:t>L</a:t>
            </a:r>
            <a:r>
              <a:rPr lang="en-GB" sz="2400" dirty="0" smtClean="0"/>
              <a:t>imitation sur les </a:t>
            </a:r>
            <a:r>
              <a:rPr lang="en-GB" sz="2400" dirty="0" err="1" smtClean="0"/>
              <a:t>pâturages</a:t>
            </a:r>
            <a:r>
              <a:rPr lang="en-GB" sz="2400" dirty="0" smtClean="0"/>
              <a:t> à 20 kg/ha par an et par UGB vu les restitutions par les </a:t>
            </a:r>
            <a:r>
              <a:rPr lang="en-GB" sz="2400" dirty="0" err="1" smtClean="0"/>
              <a:t>excréments</a:t>
            </a:r>
            <a:r>
              <a:rPr lang="en-GB" sz="2400" dirty="0" smtClean="0"/>
              <a:t>.</a:t>
            </a:r>
            <a:endParaRPr lang="en-GB" altLang="pl-PL" sz="2400" dirty="0"/>
          </a:p>
        </p:txBody>
      </p:sp>
      <p:pic>
        <p:nvPicPr>
          <p:cNvPr id="6"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271251"/>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319015"/>
            <a:ext cx="8457323" cy="1470025"/>
          </a:xfrm>
        </p:spPr>
        <p:txBody>
          <a:bodyPr/>
          <a:lstStyle/>
          <a:p>
            <a:pPr algn="l"/>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Influence des </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précipitations</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90841488"/>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a 1"/>
          <p:cNvGrpSpPr/>
          <p:nvPr/>
        </p:nvGrpSpPr>
        <p:grpSpPr>
          <a:xfrm>
            <a:off x="2792" y="1094875"/>
            <a:ext cx="9141208" cy="5750245"/>
            <a:chOff x="-967" y="764704"/>
            <a:chExt cx="9141208" cy="5750245"/>
          </a:xfrm>
          <a:solidFill>
            <a:schemeClr val="bg1"/>
          </a:solidFill>
        </p:grpSpPr>
        <p:pic>
          <p:nvPicPr>
            <p:cNvPr id="108548" name="Picture 4" descr="2013_Spring_Precipit_Anomal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67" y="785710"/>
              <a:ext cx="3039714" cy="2859232"/>
            </a:xfrm>
            <a:prstGeom prst="rect">
              <a:avLst/>
            </a:prstGeom>
            <a:grpFill/>
            <a:extLst/>
          </p:spPr>
        </p:pic>
        <p:pic>
          <p:nvPicPr>
            <p:cNvPr id="108550" name="Picture 6" descr="2014_Spring_Precipit_Anomal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1260" y="785710"/>
              <a:ext cx="3049216" cy="2868170"/>
            </a:xfrm>
            <a:prstGeom prst="rect">
              <a:avLst/>
            </a:prstGeom>
            <a:grpFill/>
            <a:extLst/>
          </p:spPr>
        </p:pic>
        <p:pic>
          <p:nvPicPr>
            <p:cNvPr id="108554" name="Picture 10" descr="2015_Spring_Precipit_Anomaly.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52689" y="764704"/>
              <a:ext cx="3087552" cy="2889176"/>
            </a:xfrm>
            <a:prstGeom prst="rect">
              <a:avLst/>
            </a:prstGeom>
            <a:grpFill/>
            <a:extLst/>
          </p:spPr>
        </p:pic>
        <p:pic>
          <p:nvPicPr>
            <p:cNvPr id="108556" name="Picture 12" descr="2013_Summer_Precipit_Anomaly.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644943"/>
              <a:ext cx="3051168" cy="2870006"/>
            </a:xfrm>
            <a:prstGeom prst="rect">
              <a:avLst/>
            </a:prstGeom>
            <a:grpFill/>
            <a:extLst/>
          </p:spPr>
        </p:pic>
        <p:pic>
          <p:nvPicPr>
            <p:cNvPr id="108558" name="Picture 14" descr="2014_Summer_Precipit_Anomaly.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4951" y="3644942"/>
              <a:ext cx="3049217" cy="2868170"/>
            </a:xfrm>
            <a:prstGeom prst="rect">
              <a:avLst/>
            </a:prstGeom>
            <a:grpFill/>
            <a:extLst/>
          </p:spPr>
        </p:pic>
        <p:pic>
          <p:nvPicPr>
            <p:cNvPr id="108560" name="Picture 16" descr="2015_Summer_Precipit_Anomaly.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72654" y="3643105"/>
              <a:ext cx="3067068" cy="2870007"/>
            </a:xfrm>
            <a:prstGeom prst="rect">
              <a:avLst/>
            </a:prstGeom>
            <a:grpFill/>
            <a:extLst/>
          </p:spPr>
        </p:pic>
      </p:grpSp>
      <p:sp>
        <p:nvSpPr>
          <p:cNvPr id="8" name="Rectangle 2"/>
          <p:cNvSpPr>
            <a:spLocks noGrp="1" noChangeArrowheads="1"/>
          </p:cNvSpPr>
          <p:nvPr>
            <p:ph type="title" idx="4294967295"/>
          </p:nvPr>
        </p:nvSpPr>
        <p:spPr>
          <a:xfrm>
            <a:off x="998822" y="107774"/>
            <a:ext cx="6548390" cy="864096"/>
          </a:xfrm>
          <a:solidFill>
            <a:schemeClr val="bg1"/>
          </a:solidFill>
        </p:spPr>
        <p:txBody>
          <a:bodyPr/>
          <a:lstStyle/>
          <a:p>
            <a:pPr algn="l">
              <a:spcAft>
                <a:spcPts val="0"/>
              </a:spcAft>
              <a:tabLst>
                <a:tab pos="1708150" algn="l"/>
              </a:tabLst>
            </a:pP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Anomalies des précipitations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totales</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rPr>
              <a:t>du</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printemps et de l'été 2013-2015 par rapport aux années 1971-2000</a:t>
            </a:r>
            <a:endParaRPr lang="pl-PL"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3" name="pole tekstowe 2"/>
          <p:cNvSpPr txBox="1"/>
          <p:nvPr/>
        </p:nvSpPr>
        <p:spPr>
          <a:xfrm>
            <a:off x="1184388" y="8120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2013</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pole tekstowe 10"/>
          <p:cNvSpPr txBox="1"/>
          <p:nvPr/>
        </p:nvSpPr>
        <p:spPr>
          <a:xfrm>
            <a:off x="4215817" y="8120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2014</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2" name="pole tekstowe 11"/>
          <p:cNvSpPr txBox="1"/>
          <p:nvPr/>
        </p:nvSpPr>
        <p:spPr>
          <a:xfrm>
            <a:off x="7247246" y="771815"/>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2015</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4" name="pole tekstowe 13"/>
          <p:cNvSpPr txBox="1"/>
          <p:nvPr/>
        </p:nvSpPr>
        <p:spPr>
          <a:xfrm>
            <a:off x="1935857" y="1154308"/>
            <a:ext cx="1051967"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Printemps</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4924648" y="1124744"/>
            <a:ext cx="1085403"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Printemps</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6" name="pole tekstowe 15"/>
          <p:cNvSpPr txBox="1"/>
          <p:nvPr/>
        </p:nvSpPr>
        <p:spPr>
          <a:xfrm>
            <a:off x="7956378" y="1124744"/>
            <a:ext cx="1150018"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Printemps</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E</a:t>
            </a: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té</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5000629" y="4005064"/>
            <a:ext cx="1011532"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Eté</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9" name="pole tekstowe 18"/>
          <p:cNvSpPr txBox="1"/>
          <p:nvPr/>
        </p:nvSpPr>
        <p:spPr>
          <a:xfrm>
            <a:off x="8215338" y="4005064"/>
            <a:ext cx="893167"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Eté</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20"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solidFill>
            <a:schemeClr val="bg1"/>
          </a:solidFill>
          <a:ln>
            <a:noFill/>
          </a:ln>
          <a:extLst/>
        </p:spPr>
      </p:pic>
      <p:sp>
        <p:nvSpPr>
          <p:cNvPr id="22" name="Text Box 4"/>
          <p:cNvSpPr txBox="1">
            <a:spLocks noChangeArrowheads="1"/>
          </p:cNvSpPr>
          <p:nvPr/>
        </p:nvSpPr>
        <p:spPr bwMode="auto">
          <a:xfrm>
            <a:off x="-1047" y="6700718"/>
            <a:ext cx="302230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Propre élaboration basée sur</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90909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ole tekstowe 15"/>
          <p:cNvSpPr txBox="1"/>
          <p:nvPr/>
        </p:nvSpPr>
        <p:spPr>
          <a:xfrm>
            <a:off x="1068013" y="878155"/>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2016</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7" name="pole tekstowe 16"/>
          <p:cNvSpPr txBox="1"/>
          <p:nvPr/>
        </p:nvSpPr>
        <p:spPr>
          <a:xfrm>
            <a:off x="4181830" y="8646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2017</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8" name="pole tekstowe 17"/>
          <p:cNvSpPr txBox="1"/>
          <p:nvPr/>
        </p:nvSpPr>
        <p:spPr>
          <a:xfrm>
            <a:off x="7121161" y="864617"/>
            <a:ext cx="936104" cy="400110"/>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2018</a:t>
            </a:r>
            <a:endParaRPr kumimoji="0" lang="pl-PL"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 name="Obraz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90288"/>
            <a:ext cx="3058510" cy="2862000"/>
          </a:xfrm>
          <a:prstGeom prst="rect">
            <a:avLst/>
          </a:prstGeom>
          <a:solidFill>
            <a:schemeClr val="bg1"/>
          </a:solidFill>
        </p:spPr>
      </p:pic>
      <p:pic>
        <p:nvPicPr>
          <p:cNvPr id="19" name="Obraz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677" y="1191600"/>
            <a:ext cx="3058512" cy="2862000"/>
          </a:xfrm>
          <a:prstGeom prst="rect">
            <a:avLst/>
          </a:prstGeom>
          <a:solidFill>
            <a:schemeClr val="bg1"/>
          </a:solidFill>
        </p:spPr>
      </p:pic>
      <p:pic>
        <p:nvPicPr>
          <p:cNvPr id="20" name="Obraz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97355" y="1191600"/>
            <a:ext cx="3058511" cy="2862000"/>
          </a:xfrm>
          <a:prstGeom prst="rect">
            <a:avLst/>
          </a:prstGeom>
          <a:solidFill>
            <a:schemeClr val="bg1"/>
          </a:solidFill>
        </p:spPr>
      </p:pic>
      <p:pic>
        <p:nvPicPr>
          <p:cNvPr id="21" name="Obraz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4050459"/>
            <a:ext cx="3058512" cy="2862000"/>
          </a:xfrm>
          <a:prstGeom prst="rect">
            <a:avLst/>
          </a:prstGeom>
          <a:solidFill>
            <a:schemeClr val="bg1"/>
          </a:solidFill>
        </p:spPr>
      </p:pic>
      <p:pic>
        <p:nvPicPr>
          <p:cNvPr id="22" name="Obraz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677" y="4050459"/>
            <a:ext cx="3058510" cy="2862000"/>
          </a:xfrm>
          <a:prstGeom prst="rect">
            <a:avLst/>
          </a:prstGeom>
          <a:solidFill>
            <a:schemeClr val="bg1"/>
          </a:solidFill>
        </p:spPr>
      </p:pic>
      <p:pic>
        <p:nvPicPr>
          <p:cNvPr id="23" name="Obraz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098400" y="4050458"/>
            <a:ext cx="3058511" cy="2862000"/>
          </a:xfrm>
          <a:prstGeom prst="rect">
            <a:avLst/>
          </a:prstGeom>
          <a:solidFill>
            <a:schemeClr val="bg1"/>
          </a:solidFill>
        </p:spPr>
      </p:pic>
      <p:sp>
        <p:nvSpPr>
          <p:cNvPr id="12" name="Rectangle 2"/>
          <p:cNvSpPr>
            <a:spLocks noGrp="1" noChangeArrowheads="1"/>
          </p:cNvSpPr>
          <p:nvPr>
            <p:ph type="title" idx="4294967295"/>
          </p:nvPr>
        </p:nvSpPr>
        <p:spPr>
          <a:xfrm>
            <a:off x="786617" y="200576"/>
            <a:ext cx="7195638" cy="864096"/>
          </a:xfrm>
          <a:solidFill>
            <a:schemeClr val="bg1"/>
          </a:solidFill>
        </p:spPr>
        <p:txBody>
          <a:bodyPr/>
          <a:lstStyle/>
          <a:p>
            <a:pPr algn="l">
              <a:spcAft>
                <a:spcPts val="0"/>
              </a:spcAft>
              <a:tabLst>
                <a:tab pos="1708150" algn="l"/>
              </a:tabLst>
            </a:pP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Anomalies des précipitations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totales</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rPr>
              <a:t>du </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printemps</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et </a:t>
            </a:r>
            <a:r>
              <a:rPr lang="en-US"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rPr>
              <a:t>de  </a:t>
            </a:r>
            <a:r>
              <a:rPr lang="en-US" altLang="pl-PL" sz="1800"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l’</a:t>
            </a:r>
            <a:r>
              <a:rPr lang="en-US" altLang="pl-PL" sz="18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été</a:t>
            </a:r>
            <a:r>
              <a:rPr lang="en-US" altLang="pl-PL" sz="18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2016-2018 par rapport aux années 1971-2000</a:t>
            </a:r>
            <a:endParaRPr lang="pl-PL" altLang="pl-PL" sz="18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717" y="116631"/>
            <a:ext cx="723900" cy="989013"/>
          </a:xfrm>
          <a:prstGeom prst="rect">
            <a:avLst/>
          </a:prstGeom>
          <a:solidFill>
            <a:schemeClr val="bg1"/>
          </a:solidFill>
          <a:ln>
            <a:noFill/>
          </a:ln>
          <a:extLst/>
        </p:spPr>
      </p:pic>
      <p:sp>
        <p:nvSpPr>
          <p:cNvPr id="14" name="pole tekstowe 13"/>
          <p:cNvSpPr txBox="1"/>
          <p:nvPr/>
        </p:nvSpPr>
        <p:spPr>
          <a:xfrm>
            <a:off x="1925358" y="1154308"/>
            <a:ext cx="1060358"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Printemps</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5" name="pole tekstowe 14"/>
          <p:cNvSpPr txBox="1"/>
          <p:nvPr/>
        </p:nvSpPr>
        <p:spPr>
          <a:xfrm>
            <a:off x="4998755" y="1177007"/>
            <a:ext cx="1085414"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Printemps</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4" name="pole tekstowe 23"/>
          <p:cNvSpPr txBox="1"/>
          <p:nvPr/>
        </p:nvSpPr>
        <p:spPr>
          <a:xfrm>
            <a:off x="8047434" y="1196752"/>
            <a:ext cx="1058961"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Printemps</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5" name="pole tekstowe 24"/>
          <p:cNvSpPr txBox="1"/>
          <p:nvPr/>
        </p:nvSpPr>
        <p:spPr>
          <a:xfrm>
            <a:off x="2071670"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Eté</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6" name="pole tekstowe 25"/>
          <p:cNvSpPr txBox="1"/>
          <p:nvPr/>
        </p:nvSpPr>
        <p:spPr>
          <a:xfrm>
            <a:off x="5170123"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Eté</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7" name="pole tekstowe 26"/>
          <p:cNvSpPr txBox="1"/>
          <p:nvPr/>
        </p:nvSpPr>
        <p:spPr>
          <a:xfrm>
            <a:off x="8194459" y="4005064"/>
            <a:ext cx="914045" cy="307777"/>
          </a:xfrm>
          <a:prstGeom prst="rect">
            <a:avLst/>
          </a:prstGeom>
          <a:solidFill>
            <a:schemeClr val="bg1"/>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Eté</a:t>
            </a:r>
            <a:endParaRPr kumimoji="0" lang="pl-PL" sz="1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8" name="Text Box 4"/>
          <p:cNvSpPr txBox="1">
            <a:spLocks noChangeArrowheads="1"/>
          </p:cNvSpPr>
          <p:nvPr/>
        </p:nvSpPr>
        <p:spPr bwMode="auto">
          <a:xfrm>
            <a:off x="-1047" y="6700718"/>
            <a:ext cx="2960767" cy="184666"/>
          </a:xfrm>
          <a:prstGeom prst="rect">
            <a:avLst/>
          </a:prstGeom>
          <a:solidFill>
            <a:schemeClr val="bg1"/>
          </a:solidFill>
          <a:ln>
            <a:noFill/>
          </a:ln>
          <a:extLst/>
        </p:spPr>
        <p:txBody>
          <a:bodyPr wrap="square"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2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Propre élaboration basée sur</a:t>
            </a:r>
            <a:r>
              <a:rPr kumimoji="0" lang="pl-PL" altLang="pl-PL" sz="12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IMGW, 2018</a:t>
            </a:r>
            <a:endParaRPr kumimoji="0" lang="pl-PL" altLang="pl-PL" sz="1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27811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204159" y="136660"/>
            <a:ext cx="645856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Évolution des précipitations et de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l'evapotranspiration</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mensuelle</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en </a:t>
            </a:r>
            <a:r>
              <a:rPr kumimoji="0" lang="pl-PL"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Grande-Pologne</a:t>
            </a:r>
            <a:r>
              <a:rPr kumimoji="0" lang="en-US" sz="22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entre 1985 et 2014</a:t>
            </a:r>
            <a:endParaRPr kumimoji="0" lang="pl-PL" sz="22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Obraz 4"/>
          <p:cNvPicPr>
            <a:picLocks noChangeAspect="1"/>
          </p:cNvPicPr>
          <p:nvPr/>
        </p:nvPicPr>
        <p:blipFill rotWithShape="1">
          <a:blip r:embed="rId2" cstate="screen">
            <a:extLst>
              <a:ext uri="{28A0092B-C50C-407E-A947-70E740481C1C}">
                <a14:useLocalDpi xmlns:a14="http://schemas.microsoft.com/office/drawing/2010/main"/>
              </a:ext>
            </a:extLst>
          </a:blip>
          <a:srcRect l="4204" t="8833" b="6050"/>
          <a:stretch/>
        </p:blipFill>
        <p:spPr>
          <a:xfrm>
            <a:off x="409592" y="1452826"/>
            <a:ext cx="6562793" cy="4392489"/>
          </a:xfrm>
          <a:prstGeom prst="rect">
            <a:avLst/>
          </a:prstGeom>
        </p:spPr>
      </p:pic>
      <p:pic>
        <p:nvPicPr>
          <p:cNvPr id="6" name="Obraz 1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0192" y="3356992"/>
            <a:ext cx="2725061" cy="2852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505" y="6323210"/>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66056" y="6323210"/>
            <a:ext cx="1547048" cy="404664"/>
          </a:xfrm>
          <a:prstGeom prst="rect">
            <a:avLst/>
          </a:prstGeom>
        </p:spPr>
      </p:pic>
      <p:sp>
        <p:nvSpPr>
          <p:cNvPr id="9" name="pole tekstowe 8"/>
          <p:cNvSpPr txBox="1"/>
          <p:nvPr/>
        </p:nvSpPr>
        <p:spPr>
          <a:xfrm>
            <a:off x="2470112" y="5745708"/>
            <a:ext cx="784210"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mois</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rot="16200000">
            <a:off x="-1835890" y="3070988"/>
            <a:ext cx="3960440" cy="30777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changement</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des </a:t>
            </a:r>
            <a:r>
              <a:rPr kumimoji="0" lang="pl-PL"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précipitations/évapotranspiration</a:t>
            </a:r>
            <a:r>
              <a:rPr kumimoji="0" lang="pl-PL"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[mm].</a:t>
            </a:r>
          </a:p>
        </p:txBody>
      </p:sp>
      <p:sp>
        <p:nvSpPr>
          <p:cNvPr id="11" name="pole tekstowe 10"/>
          <p:cNvSpPr txBox="1"/>
          <p:nvPr/>
        </p:nvSpPr>
        <p:spPr>
          <a:xfrm>
            <a:off x="5436096" y="2204864"/>
            <a:ext cx="1152128"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paramètre</a:t>
            </a:r>
            <a:endParaRPr kumimoji="0" lang="pl-PL" sz="1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5796136" y="3055298"/>
            <a:ext cx="1440160"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précipitations</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5818844" y="2596674"/>
            <a:ext cx="1767689" cy="307777"/>
          </a:xfrm>
          <a:prstGeom prst="rect">
            <a:avLst/>
          </a:prstGeom>
          <a:solidFill>
            <a:schemeClr val="bg1"/>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évapotranspiration</a:t>
            </a:r>
            <a:endParaRPr kumimoji="0" lang="pl-PL" sz="1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5"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717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19080"/>
          </a:xfrm>
        </p:spPr>
        <p:txBody>
          <a:bodyPr/>
          <a:lstStyle/>
          <a:p>
            <a:r>
              <a:rPr lang="en-US" sz="2400" dirty="0" smtClean="0">
                <a:solidFill>
                  <a:schemeClr val="tx1"/>
                </a:solidFill>
                <a:latin typeface="+mn-lt"/>
              </a:rPr>
              <a:t>Robot de </a:t>
            </a:r>
            <a:r>
              <a:rPr lang="en-US" sz="2400" dirty="0" err="1" smtClean="0">
                <a:solidFill>
                  <a:schemeClr val="tx1"/>
                </a:solidFill>
                <a:latin typeface="+mn-lt"/>
              </a:rPr>
              <a:t>traite</a:t>
            </a:r>
            <a:r>
              <a:rPr lang="en-US" sz="2400" dirty="0" smtClean="0">
                <a:solidFill>
                  <a:schemeClr val="tx1"/>
                </a:solidFill>
                <a:latin typeface="+mn-lt"/>
              </a:rPr>
              <a:t> </a:t>
            </a:r>
            <a:r>
              <a:rPr lang="en-US" sz="2400" dirty="0">
                <a:solidFill>
                  <a:schemeClr val="tx1"/>
                </a:solidFill>
                <a:latin typeface="+mn-lt"/>
              </a:rPr>
              <a:t>et </a:t>
            </a:r>
            <a:r>
              <a:rPr lang="en-US" sz="2400" dirty="0" err="1" smtClean="0">
                <a:solidFill>
                  <a:schemeClr val="tx1"/>
                </a:solidFill>
                <a:latin typeface="+mn-lt"/>
              </a:rPr>
              <a:t>pâturage</a:t>
            </a:r>
            <a:r>
              <a:rPr lang="en-US" sz="2400" dirty="0">
                <a:solidFill>
                  <a:schemeClr val="tx1"/>
                </a:solidFill>
                <a:latin typeface="+mn-lt"/>
              </a:rPr>
              <a:t> </a:t>
            </a:r>
            <a:endParaRPr lang="es-ES" sz="2400" dirty="0">
              <a:solidFill>
                <a:schemeClr val="tx1"/>
              </a:solidFill>
              <a:latin typeface="+mn-lt"/>
            </a:endParaRPr>
          </a:p>
        </p:txBody>
      </p:sp>
      <p:sp>
        <p:nvSpPr>
          <p:cNvPr id="4" name="Rectangle 7"/>
          <p:cNvSpPr>
            <a:spLocks noChangeArrowheads="1"/>
          </p:cNvSpPr>
          <p:nvPr/>
        </p:nvSpPr>
        <p:spPr bwMode="auto">
          <a:xfrm>
            <a:off x="611188" y="1499324"/>
            <a:ext cx="7858551" cy="3681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Environ un tiers du lait en Suède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est</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lang="en-GB" sz="2200" dirty="0" smtClean="0">
                <a:solidFill>
                  <a:prstClr val="black"/>
                </a:solidFill>
                <a:latin typeface="Calibri"/>
              </a:rPr>
              <a:t>issue de la </a:t>
            </a:r>
            <a:r>
              <a:rPr lang="en-GB" sz="2200" dirty="0" err="1" smtClean="0">
                <a:solidFill>
                  <a:prstClr val="black"/>
                </a:solidFill>
                <a:latin typeface="Calibri"/>
              </a:rPr>
              <a:t>traite</a:t>
            </a:r>
            <a:r>
              <a:rPr lang="en-GB" sz="2200" dirty="0" smtClean="0">
                <a:solidFill>
                  <a:prstClr val="black"/>
                </a:solidFill>
                <a:latin typeface="Calibri"/>
              </a:rPr>
              <a:t> </a:t>
            </a:r>
            <a:r>
              <a:rPr lang="en-GB" sz="2200" dirty="0" err="1" smtClean="0">
                <a:solidFill>
                  <a:prstClr val="black"/>
                </a:solidFill>
                <a:latin typeface="Calibri"/>
              </a:rPr>
              <a:t>robotisée</a:t>
            </a:r>
            <a:endParaRPr kumimoji="0" lang="en-GB" sz="2200" b="0" i="0" u="none" strike="noStrike" kern="1200" cap="none" spc="0" normalizeH="0" baseline="0" noProof="0" dirty="0" smtClean="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Les fermes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conventionnelles</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qui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ont</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lang="en-GB" sz="2200" dirty="0" smtClean="0">
                <a:solidFill>
                  <a:prstClr val="black"/>
                </a:solidFill>
                <a:latin typeface="Calibri"/>
              </a:rPr>
              <a:t>un robot de </a:t>
            </a:r>
            <a:r>
              <a:rPr lang="en-GB" sz="2200" dirty="0" err="1" smtClean="0">
                <a:solidFill>
                  <a:prstClr val="black"/>
                </a:solidFill>
                <a:latin typeface="Calibri"/>
              </a:rPr>
              <a:t>traite</a:t>
            </a:r>
            <a:r>
              <a:rPr lang="en-GB" sz="2200" dirty="0" smtClean="0">
                <a:solidFill>
                  <a:prstClr val="black"/>
                </a:solidFill>
                <a:latin typeface="Calibri"/>
              </a:rPr>
              <a:t> </a:t>
            </a:r>
            <a:r>
              <a:rPr lang="en-GB" sz="2200" dirty="0" err="1" smtClean="0">
                <a:solidFill>
                  <a:prstClr val="black"/>
                </a:solidFill>
                <a:latin typeface="Calibri"/>
              </a:rPr>
              <a:t>pâturent</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principalement pour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satisfaire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à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l'exigence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légale et fournissent des </a:t>
            </a:r>
            <a:r>
              <a:rPr lang="en-GB" sz="2200" dirty="0" err="1" smtClean="0">
                <a:solidFill>
                  <a:prstClr val="black"/>
                </a:solidFill>
                <a:latin typeface="Calibri"/>
              </a:rPr>
              <a:t>aire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s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d'exercice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combinées</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à d'importantes quantités de concentrés et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d'ensilage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GB" sz="2200" b="0" i="0" u="none" strike="noStrike" kern="1200" cap="none" spc="0" normalizeH="0" noProof="0" dirty="0" smtClean="0">
                <a:ln>
                  <a:noFill/>
                </a:ln>
                <a:solidFill>
                  <a:prstClr val="black"/>
                </a:solidFill>
                <a:effectLst/>
                <a:uLnTx/>
                <a:uFillTx/>
                <a:latin typeface="Calibri"/>
                <a:ea typeface="+mn-ea"/>
                <a:cs typeface="+mn-cs"/>
              </a:rPr>
              <a:t> </a:t>
            </a:r>
            <a:r>
              <a:rPr kumimoji="0" lang="en-GB" sz="2200" b="0" i="0" u="none" strike="noStrike" kern="1200" cap="none" spc="0" normalizeH="0" noProof="0" dirty="0" err="1" smtClean="0">
                <a:ln>
                  <a:noFill/>
                </a:ln>
                <a:solidFill>
                  <a:prstClr val="black"/>
                </a:solidFill>
                <a:effectLst/>
                <a:uLnTx/>
                <a:uFillTx/>
                <a:latin typeface="Calibri"/>
                <a:ea typeface="+mn-ea"/>
                <a:cs typeface="+mn-cs"/>
              </a:rPr>
              <a:t>bâtiment</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Les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systèmes</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lang="en-GB" sz="2200" dirty="0" err="1" smtClean="0">
                <a:solidFill>
                  <a:prstClr val="black"/>
                </a:solidFill>
                <a:latin typeface="Calibri"/>
              </a:rPr>
              <a:t>robotisés</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sont également courants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agriculture biologique, mais avec au moins 6 kg de </a:t>
            </a:r>
            <a:r>
              <a:rPr lang="en-GB" sz="2200" dirty="0" smtClean="0">
                <a:solidFill>
                  <a:prstClr val="black"/>
                </a:solidFill>
                <a:latin typeface="Calibri"/>
              </a:rPr>
              <a:t>MS</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issu</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du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pâturage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/jour.</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Le projet de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recherche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lang="en-GB" sz="2200" dirty="0" err="1" smtClean="0">
                <a:solidFill>
                  <a:prstClr val="black"/>
                </a:solidFill>
                <a:latin typeface="Calibri"/>
              </a:rPr>
              <a:t>européen</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AUTOGRASSMILK fournit plus d'informations sur la </a:t>
            </a:r>
            <a:r>
              <a:rPr lang="en-GB" sz="2200" dirty="0" err="1" smtClean="0">
                <a:solidFill>
                  <a:prstClr val="black"/>
                </a:solidFill>
                <a:latin typeface="Calibri"/>
              </a:rPr>
              <a:t>traite</a:t>
            </a:r>
            <a:r>
              <a:rPr lang="en-GB" sz="2200" dirty="0" smtClean="0">
                <a:solidFill>
                  <a:prstClr val="black"/>
                </a:solidFill>
                <a:latin typeface="Calibri"/>
              </a:rPr>
              <a:t> </a:t>
            </a:r>
            <a:r>
              <a:rPr lang="en-GB" sz="2200" dirty="0" err="1" smtClean="0">
                <a:solidFill>
                  <a:prstClr val="black"/>
                </a:solidFill>
                <a:latin typeface="Calibri"/>
              </a:rPr>
              <a:t>robotisée</a:t>
            </a:r>
            <a:r>
              <a:rPr lang="en-GB" sz="2200" dirty="0" smtClean="0">
                <a:solidFill>
                  <a:prstClr val="black"/>
                </a:solidFill>
                <a:latin typeface="Calibri"/>
              </a:rPr>
              <a:t> </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et le </a:t>
            </a:r>
            <a:r>
              <a:rPr kumimoji="0" lang="en-GB" sz="2200" b="0" i="0" u="none" strike="noStrike" kern="1200" cap="none" spc="0" normalizeH="0" baseline="0" noProof="0" dirty="0" err="1" smtClean="0">
                <a:ln>
                  <a:noFill/>
                </a:ln>
                <a:solidFill>
                  <a:prstClr val="black"/>
                </a:solidFill>
                <a:effectLst/>
                <a:uLnTx/>
                <a:uFillTx/>
                <a:latin typeface="Calibri"/>
                <a:ea typeface="+mn-ea"/>
                <a:cs typeface="+mn-cs"/>
              </a:rPr>
              <a:t>pâturage</a:t>
            </a:r>
            <a:r>
              <a:rPr kumimoji="0" lang="en-GB"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200" b="0" i="0" u="none" strike="noStrike" kern="1200" cap="none" spc="0" normalizeH="0" baseline="0" noProof="0" dirty="0" smtClean="0">
                <a:ln>
                  <a:noFill/>
                </a:ln>
                <a:solidFill>
                  <a:prstClr val="black"/>
                </a:solidFill>
                <a:effectLst/>
                <a:uLnTx/>
                <a:uFillTx/>
                <a:latin typeface="Calibri"/>
                <a:ea typeface="+mn-ea"/>
                <a:cs typeface="+mn-cs"/>
                <a:hlinkClick r:id="rId2"/>
              </a:rPr>
              <a:t>https://autograssmilk.dk/</a:t>
            </a:r>
          </a:p>
        </p:txBody>
      </p:sp>
    </p:spTree>
    <p:extLst>
      <p:ext uri="{BB962C8B-B14F-4D97-AF65-F5344CB8AC3E}">
        <p14:creationId xmlns:p14="http://schemas.microsoft.com/office/powerpoint/2010/main" val="693820437"/>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046605" y="38234"/>
            <a:ext cx="6336834" cy="1477328"/>
          </a:xfrm>
          <a:prstGeom prst="rect">
            <a:avLst/>
          </a:prstGeom>
        </p:spPr>
        <p:txBody>
          <a:bodyPr wrap="square">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Relation entre</a:t>
            </a:r>
            <a:r>
              <a:rPr kumimoji="0" lang="en-US"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le rendement annuel des prairies </a:t>
            </a:r>
            <a:r>
              <a:rPr kumimoji="0" lang="pl-PL"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et l'</a:t>
            </a:r>
            <a:r>
              <a:rPr kumimoji="0" lang="en-US" sz="1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indice normalisé d'évapotranspiration des précipitations</a:t>
            </a:r>
            <a:r>
              <a:rPr kumimoji="0" lang="pl-PL"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(SPEI) </a:t>
            </a:r>
            <a:r>
              <a:rPr kumimoji="0" lang="en-US"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pour la période de 6 </a:t>
            </a:r>
            <a:r>
              <a:rPr kumimoji="0" lang="en-US" sz="1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mois</a:t>
            </a:r>
            <a:r>
              <a:rPr kumimoji="0" lang="en-US"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1965-2014 à la </a:t>
            </a:r>
            <a:r>
              <a:rPr kumimoji="0" lang="pl-PL"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station</a:t>
            </a:r>
            <a:r>
              <a:rPr kumimoji="0" lang="pl-PL" sz="1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expérimentale</a:t>
            </a:r>
            <a:r>
              <a:rPr kumimoji="0" lang="pl-PL"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de</a:t>
            </a:r>
            <a:r>
              <a:rPr kumimoji="0" lang="en-US"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Brody (</a:t>
            </a:r>
            <a:r>
              <a:rPr kumimoji="0" lang="pl-PL" sz="1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province de</a:t>
            </a:r>
            <a:r>
              <a:rPr kumimoji="0" lang="pl-PL"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Wielkopolska</a:t>
            </a:r>
            <a:r>
              <a:rPr kumimoji="0" lang="en-US" sz="1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pl-PL" sz="1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6" name="Picture 44" descr="regressio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97" y="1752565"/>
            <a:ext cx="9144000" cy="46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4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504" y="6302467"/>
            <a:ext cx="1858551" cy="404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6055" y="6302467"/>
            <a:ext cx="1596017" cy="417473"/>
          </a:xfrm>
          <a:prstGeom prst="rect">
            <a:avLst/>
          </a:prstGeom>
        </p:spPr>
      </p:pic>
      <p:pic>
        <p:nvPicPr>
          <p:cNvPr id="9" name="Picture 8" descr="Logo copy 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135270" y="5959413"/>
            <a:ext cx="182305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et al, 2015</a:t>
            </a:r>
            <a:endParaRPr kumimoji="0" lang="pl-PL" altLang="pl-PL" sz="14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7361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Obraz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az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6504" y="3802299"/>
            <a:ext cx="4607496" cy="3050939"/>
          </a:xfrm>
          <a:prstGeom prst="rect">
            <a:avLst/>
          </a:prstGeom>
        </p:spPr>
      </p:pic>
      <p:pic>
        <p:nvPicPr>
          <p:cNvPr id="3" name="Obraz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145" y="3802299"/>
            <a:ext cx="4572001" cy="3050940"/>
          </a:xfrm>
          <a:prstGeom prst="rect">
            <a:avLst/>
          </a:prstGeom>
        </p:spPr>
      </p:pic>
      <p:sp>
        <p:nvSpPr>
          <p:cNvPr id="6" name="Text Box 3"/>
          <p:cNvSpPr txBox="1">
            <a:spLocks noChangeArrowheads="1"/>
          </p:cNvSpPr>
          <p:nvPr/>
        </p:nvSpPr>
        <p:spPr bwMode="auto">
          <a:xfrm>
            <a:off x="107950" y="14288"/>
            <a:ext cx="8928100" cy="129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Irrigation des prairies en Pologne - assure la continuité de l'approvisionnement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en</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fourrage</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s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durant</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 la saison de croissance.</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33465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969911" y="116631"/>
            <a:ext cx="6427175" cy="936104"/>
          </a:xfrm>
        </p:spPr>
        <p:txBody>
          <a:bodyPr/>
          <a:lstStyle/>
          <a:p>
            <a:pPr algn="l"/>
            <a:r>
              <a:rPr lang="en-US" sz="2200" dirty="0" err="1" smtClean="0">
                <a:latin typeface="Tahoma" panose="020B0604030504040204" pitchFamily="34" charset="0"/>
                <a:ea typeface="Tahoma" panose="020B0604030504040204" pitchFamily="34" charset="0"/>
                <a:cs typeface="Tahoma" panose="020B0604030504040204" pitchFamily="34" charset="0"/>
              </a:rPr>
              <a:t>R</a:t>
            </a:r>
            <a:r>
              <a:rPr lang="en-US" sz="2200" b="1" dirty="0" err="1" smtClean="0">
                <a:latin typeface="Tahoma" panose="020B0604030504040204" pitchFamily="34" charset="0"/>
                <a:ea typeface="Tahoma" panose="020B0604030504040204" pitchFamily="34" charset="0"/>
                <a:cs typeface="Tahoma" panose="020B0604030504040204" pitchFamily="34" charset="0"/>
              </a:rPr>
              <a:t>endement</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err="1" smtClean="0">
                <a:latin typeface="Tahoma" panose="020B0604030504040204" pitchFamily="34" charset="0"/>
                <a:ea typeface="Tahoma" panose="020B0604030504040204" pitchFamily="34" charset="0"/>
                <a:cs typeface="Tahoma" panose="020B0604030504040204" pitchFamily="34" charset="0"/>
              </a:rPr>
              <a:t>journalier</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a:latin typeface="Tahoma" panose="020B0604030504040204" pitchFamily="34" charset="0"/>
                <a:ea typeface="Tahoma" panose="020B0604030504040204" pitchFamily="34" charset="0"/>
                <a:cs typeface="Tahoma" panose="020B0604030504040204" pitchFamily="34" charset="0"/>
              </a:rPr>
              <a:t>en matière sèche des </a:t>
            </a:r>
            <a:r>
              <a:rPr lang="en-US" sz="2200" b="1" dirty="0" smtClean="0">
                <a:latin typeface="Tahoma" panose="020B0604030504040204" pitchFamily="34" charset="0"/>
                <a:ea typeface="Tahoma" panose="020B0604030504040204" pitchFamily="34" charset="0"/>
                <a:cs typeface="Tahoma" panose="020B0604030504040204" pitchFamily="34" charset="0"/>
              </a:rPr>
              <a:t>prairies </a:t>
            </a:r>
            <a:r>
              <a:rPr lang="en-US" sz="2200" b="1" dirty="0" err="1" smtClean="0">
                <a:solidFill>
                  <a:srgbClr val="00CC00"/>
                </a:solidFill>
                <a:latin typeface="Tahoma" panose="020B0604030504040204" pitchFamily="34" charset="0"/>
                <a:ea typeface="Tahoma" panose="020B0604030504040204" pitchFamily="34" charset="0"/>
                <a:cs typeface="Tahoma" panose="020B0604030504040204" pitchFamily="34" charset="0"/>
              </a:rPr>
              <a:t>irriguées</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a:latin typeface="Tahoma" panose="020B0604030504040204" pitchFamily="34" charset="0"/>
                <a:ea typeface="Tahoma" panose="020B0604030504040204" pitchFamily="34" charset="0"/>
                <a:cs typeface="Tahoma" panose="020B0604030504040204" pitchFamily="34" charset="0"/>
              </a:rPr>
              <a:t>et </a:t>
            </a:r>
            <a:r>
              <a:rPr lang="en-US" sz="2200" b="1" dirty="0">
                <a:solidFill>
                  <a:srgbClr val="FF0000"/>
                </a:solidFill>
                <a:latin typeface="Tahoma" panose="020B0604030504040204" pitchFamily="34" charset="0"/>
                <a:ea typeface="Tahoma" panose="020B0604030504040204" pitchFamily="34" charset="0"/>
                <a:cs typeface="Tahoma" panose="020B0604030504040204" pitchFamily="34" charset="0"/>
              </a:rPr>
              <a:t>non </a:t>
            </a:r>
            <a:r>
              <a:rPr lang="en-US" sz="2200" b="1" dirty="0" err="1" smtClean="0">
                <a:solidFill>
                  <a:srgbClr val="FF0000"/>
                </a:solidFill>
                <a:latin typeface="Tahoma" panose="020B0604030504040204" pitchFamily="34" charset="0"/>
                <a:ea typeface="Tahoma" panose="020B0604030504040204" pitchFamily="34" charset="0"/>
                <a:cs typeface="Tahoma" panose="020B0604030504040204" pitchFamily="34" charset="0"/>
              </a:rPr>
              <a:t>irriguées</a:t>
            </a:r>
            <a:r>
              <a:rPr lang="en-US" sz="2200" b="1" dirty="0" smtClean="0">
                <a:latin typeface="Tahoma" panose="020B0604030504040204" pitchFamily="34" charset="0"/>
                <a:ea typeface="Tahoma" panose="020B0604030504040204" pitchFamily="34" charset="0"/>
                <a:cs typeface="Tahoma" panose="020B0604030504040204" pitchFamily="34" charset="0"/>
              </a:rPr>
              <a:t> </a:t>
            </a:r>
            <a:r>
              <a:rPr lang="en-US" sz="2200" b="1" dirty="0">
                <a:latin typeface="Tahoma" panose="020B0604030504040204" pitchFamily="34" charset="0"/>
                <a:ea typeface="Tahoma" panose="020B0604030504040204" pitchFamily="34" charset="0"/>
                <a:cs typeface="Tahoma" panose="020B0604030504040204" pitchFamily="34" charset="0"/>
              </a:rPr>
              <a:t>de ray-grass dans la partie centrale de la </a:t>
            </a:r>
            <a:r>
              <a:rPr lang="en-US" sz="2200" b="1" dirty="0" smtClean="0">
                <a:latin typeface="Tahoma" panose="020B0604030504040204" pitchFamily="34" charset="0"/>
                <a:ea typeface="Tahoma" panose="020B0604030504040204" pitchFamily="34" charset="0"/>
                <a:cs typeface="Tahoma" panose="020B0604030504040204" pitchFamily="34" charset="0"/>
              </a:rPr>
              <a:t>Pologne</a:t>
            </a:r>
            <a:endParaRPr lang="pl-PL" sz="2200" dirty="0">
              <a:latin typeface="Tahoma" panose="020B0604030504040204" pitchFamily="34" charset="0"/>
              <a:ea typeface="Tahoma" panose="020B0604030504040204" pitchFamily="34" charset="0"/>
              <a:cs typeface="Tahoma" panose="020B0604030504040204" pitchFamily="34" charset="0"/>
            </a:endParaRPr>
          </a:p>
        </p:txBody>
      </p:sp>
      <p:pic>
        <p:nvPicPr>
          <p:cNvPr id="6" name="Symbol zastępczy zawartości 5"/>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467544" y="1361058"/>
            <a:ext cx="8209370" cy="4300190"/>
          </a:xfrm>
          <a:prstGeom prst="rect">
            <a:avLst/>
          </a:prstGeom>
          <a:ln>
            <a:noFill/>
          </a:ln>
          <a:effectLst>
            <a:outerShdw blurRad="292100" dist="139700" dir="2700000" algn="tl" rotWithShape="0">
              <a:srgbClr val="333333">
                <a:alpha val="65000"/>
              </a:srgbClr>
            </a:outerShdw>
          </a:effectLst>
        </p:spPr>
      </p:pic>
      <p:sp>
        <p:nvSpPr>
          <p:cNvPr id="7" name="pole tekstowe 6"/>
          <p:cNvSpPr txBox="1"/>
          <p:nvPr/>
        </p:nvSpPr>
        <p:spPr>
          <a:xfrm>
            <a:off x="3486677" y="4695650"/>
            <a:ext cx="2900759" cy="400110"/>
          </a:xfrm>
          <a:prstGeom prst="rect">
            <a:avLst/>
          </a:prstGeom>
          <a:solidFill>
            <a:srgbClr val="EBF4D5"/>
          </a:solid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pl-PL" sz="2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Saison de</a:t>
            </a:r>
            <a:r>
              <a:rPr kumimoji="0" lang="pl-PL" sz="20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croissance</a:t>
            </a:r>
            <a:endParaRPr kumimoji="0" lang="pl-PL"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pole tekstowe 7"/>
          <p:cNvSpPr txBox="1"/>
          <p:nvPr/>
        </p:nvSpPr>
        <p:spPr>
          <a:xfrm>
            <a:off x="549128" y="1772816"/>
            <a:ext cx="648072" cy="3024336"/>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pl-PL"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pole tekstowe 8"/>
          <p:cNvSpPr txBox="1"/>
          <p:nvPr/>
        </p:nvSpPr>
        <p:spPr>
          <a:xfrm rot="16200000">
            <a:off x="-1117502" y="3069831"/>
            <a:ext cx="3816424" cy="646331"/>
          </a:xfrm>
          <a:prstGeom prst="rect">
            <a:avLst/>
          </a:prstGeom>
          <a:solidFill>
            <a:srgbClr val="EBF4D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Rendement</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journalier</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 matière sèche (kg/ha/jour)</a:t>
            </a:r>
            <a:endParaRPr kumimoji="0" lang="pl-PL"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810"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330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08382"/>
            <a:ext cx="8218488" cy="4632515"/>
          </a:xfrm>
        </p:spPr>
        <p:txBody>
          <a:bodyPr/>
          <a:lstStyle/>
          <a:p>
            <a:pPr>
              <a:spcBef>
                <a:spcPts val="600"/>
              </a:spcBef>
              <a:spcAft>
                <a:spcPts val="600"/>
              </a:spcAft>
            </a:pPr>
            <a:r>
              <a:rPr lang="en-GB" altLang="pl-PL" sz="2000" dirty="0">
                <a:latin typeface="Tahoma" panose="020B0604030504040204" pitchFamily="34" charset="0"/>
                <a:ea typeface="Tahoma" panose="020B0604030504040204" pitchFamily="34" charset="0"/>
                <a:cs typeface="Tahoma" panose="020B0604030504040204" pitchFamily="34" charset="0"/>
              </a:rPr>
              <a:t>I</a:t>
            </a:r>
            <a:r>
              <a:rPr lang="en-GB" altLang="pl-PL" sz="2000" dirty="0" smtClean="0">
                <a:latin typeface="Tahoma" panose="020B0604030504040204" pitchFamily="34" charset="0"/>
                <a:ea typeface="Tahoma" panose="020B0604030504040204" pitchFamily="34" charset="0"/>
                <a:cs typeface="Tahoma" panose="020B0604030504040204" pitchFamily="34" charset="0"/>
              </a:rPr>
              <a:t>rrigation rationnelle des prairies sur des sols minéraux </a:t>
            </a:r>
          </a:p>
          <a:p>
            <a:pPr>
              <a:spcBef>
                <a:spcPts val="600"/>
              </a:spcBef>
              <a:spcAft>
                <a:spcPts val="600"/>
              </a:spcAft>
            </a:pPr>
            <a:r>
              <a:rPr lang="en-GB" altLang="pl-PL" sz="2000" dirty="0" err="1">
                <a:latin typeface="Tahoma" panose="020B0604030504040204" pitchFamily="34" charset="0"/>
                <a:ea typeface="Tahoma" panose="020B0604030504040204" pitchFamily="34" charset="0"/>
                <a:cs typeface="Tahoma" panose="020B0604030504040204" pitchFamily="34" charset="0"/>
              </a:rPr>
              <a:t>R</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énovation</a:t>
            </a:r>
            <a:r>
              <a:rPr lang="en-GB" altLang="pl-PL" sz="2000" dirty="0" smtClean="0">
                <a:latin typeface="Tahoma" panose="020B0604030504040204" pitchFamily="34" charset="0"/>
                <a:ea typeface="Tahoma" panose="020B0604030504040204" pitchFamily="34" charset="0"/>
                <a:cs typeface="Tahoma" panose="020B0604030504040204" pitchFamily="34" charset="0"/>
              </a:rPr>
              <a:t> des prairies avec l'utilisation des meilleurs mélanges de semences et de nouvelles variétés de graminées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résistantes</a:t>
            </a:r>
            <a:r>
              <a:rPr lang="en-GB" altLang="pl-PL" sz="2000" dirty="0" smtClean="0">
                <a:latin typeface="Tahoma" panose="020B0604030504040204" pitchFamily="34" charset="0"/>
                <a:ea typeface="Tahoma" panose="020B0604030504040204" pitchFamily="34" charset="0"/>
                <a:cs typeface="Tahoma" panose="020B0604030504040204" pitchFamily="34" charset="0"/>
              </a:rPr>
              <a:t> aux stress thermique et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hydrique</a:t>
            </a:r>
            <a:endParaRPr lang="en-GB" altLang="pl-PL" sz="2000" dirty="0" smtClean="0">
              <a:latin typeface="Tahoma" panose="020B0604030504040204" pitchFamily="34" charset="0"/>
              <a:ea typeface="Tahoma" panose="020B0604030504040204" pitchFamily="34" charset="0"/>
              <a:cs typeface="Tahoma" panose="020B0604030504040204" pitchFamily="34" charset="0"/>
            </a:endParaRPr>
          </a:p>
          <a:p>
            <a:pPr>
              <a:spcBef>
                <a:spcPts val="600"/>
              </a:spcBef>
              <a:spcAft>
                <a:spcPts val="600"/>
              </a:spcAft>
            </a:pPr>
            <a:r>
              <a:rPr lang="en-GB" altLang="pl-PL" sz="2000" dirty="0" smtClean="0">
                <a:latin typeface="Tahoma" panose="020B0604030504040204" pitchFamily="34" charset="0"/>
                <a:ea typeface="Tahoma" panose="020B0604030504040204" pitchFamily="34" charset="0"/>
                <a:cs typeface="Tahoma" panose="020B0604030504040204" pitchFamily="34" charset="0"/>
              </a:rPr>
              <a:t>limiter les effets de la sécheresse (épandage de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fertilisants</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organiques</a:t>
            </a:r>
            <a:r>
              <a:rPr lang="en-GB" altLang="pl-PL" sz="2000" dirty="0" smtClean="0">
                <a:latin typeface="Tahoma" panose="020B0604030504040204" pitchFamily="34" charset="0"/>
                <a:ea typeface="Tahoma" panose="020B0604030504040204" pitchFamily="34" charset="0"/>
                <a:cs typeface="Tahoma" panose="020B0604030504040204" pitchFamily="34" charset="0"/>
              </a:rPr>
              <a:t>, bonne nutrition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potassique</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gestion</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appropriée</a:t>
            </a:r>
            <a:r>
              <a:rPr lang="en-GB" altLang="pl-PL" sz="2000" dirty="0" smtClean="0">
                <a:latin typeface="Tahoma" panose="020B0604030504040204" pitchFamily="34" charset="0"/>
                <a:ea typeface="Tahoma" panose="020B0604030504040204" pitchFamily="34" charset="0"/>
                <a:cs typeface="Tahoma" panose="020B0604030504040204" pitchFamily="34" charset="0"/>
              </a:rPr>
              <a:t> des prairies, lutte contre les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mauvaises</a:t>
            </a:r>
            <a:r>
              <a:rPr lang="en-GB" altLang="pl-PL" sz="2000" dirty="0" smtClean="0">
                <a:latin typeface="Tahoma" panose="020B0604030504040204" pitchFamily="34" charset="0"/>
                <a:ea typeface="Tahoma" panose="020B0604030504040204" pitchFamily="34" charset="0"/>
                <a:cs typeface="Tahoma" panose="020B0604030504040204" pitchFamily="34" charset="0"/>
              </a:rPr>
              <a:t>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adventices</a:t>
            </a:r>
            <a:r>
              <a:rPr lang="en-GB" altLang="pl-PL" sz="2000" dirty="0" smtClean="0">
                <a:latin typeface="Tahoma" panose="020B0604030504040204" pitchFamily="34" charset="0"/>
                <a:ea typeface="Tahoma" panose="020B0604030504040204" pitchFamily="34" charset="0"/>
                <a:cs typeface="Tahoma" panose="020B0604030504040204" pitchFamily="34" charset="0"/>
              </a:rPr>
              <a:t>)</a:t>
            </a:r>
          </a:p>
          <a:p>
            <a:pPr>
              <a:spcBef>
                <a:spcPts val="600"/>
              </a:spcBef>
              <a:spcAft>
                <a:spcPts val="600"/>
              </a:spcAft>
            </a:pPr>
            <a:r>
              <a:rPr lang="en-GB" altLang="pl-PL" sz="2000" dirty="0">
                <a:latin typeface="Tahoma" panose="020B0604030504040204" pitchFamily="34" charset="0"/>
                <a:ea typeface="Tahoma" panose="020B0604030504040204" pitchFamily="34" charset="0"/>
                <a:cs typeface="Tahoma" panose="020B0604030504040204" pitchFamily="34" charset="0"/>
              </a:rPr>
              <a:t>U</a:t>
            </a:r>
            <a:r>
              <a:rPr lang="en-GB" altLang="pl-PL" sz="2000" dirty="0" smtClean="0">
                <a:latin typeface="Tahoma" panose="020B0604030504040204" pitchFamily="34" charset="0"/>
                <a:ea typeface="Tahoma" panose="020B0604030504040204" pitchFamily="34" charset="0"/>
                <a:cs typeface="Tahoma" panose="020B0604030504040204" pitchFamily="34" charset="0"/>
              </a:rPr>
              <a:t>tilisation de la </a:t>
            </a:r>
            <a:r>
              <a:rPr lang="en-GB" altLang="pl-PL" sz="2000" dirty="0" err="1" smtClean="0">
                <a:latin typeface="Tahoma" panose="020B0604030504040204" pitchFamily="34" charset="0"/>
                <a:ea typeface="Tahoma" panose="020B0604030504040204" pitchFamily="34" charset="0"/>
                <a:cs typeface="Tahoma" panose="020B0604030504040204" pitchFamily="34" charset="0"/>
              </a:rPr>
              <a:t>télédétection</a:t>
            </a:r>
            <a:r>
              <a:rPr lang="en-GB" altLang="pl-PL" sz="2000" dirty="0" smtClean="0">
                <a:latin typeface="Tahoma" panose="020B0604030504040204" pitchFamily="34" charset="0"/>
                <a:ea typeface="Tahoma" panose="020B0604030504040204" pitchFamily="34" charset="0"/>
                <a:cs typeface="Tahoma" panose="020B0604030504040204" pitchFamily="34" charset="0"/>
              </a:rPr>
              <a:t> pour la </a:t>
            </a:r>
            <a:r>
              <a:rPr lang="pl-PL" altLang="pl-PL" sz="2000" dirty="0" smtClean="0">
                <a:latin typeface="Tahoma" panose="020B0604030504040204" pitchFamily="34" charset="0"/>
                <a:ea typeface="Tahoma" panose="020B0604030504040204" pitchFamily="34" charset="0"/>
                <a:cs typeface="Tahoma" panose="020B0604030504040204" pitchFamily="34" charset="0"/>
              </a:rPr>
              <a:t>surveillance</a:t>
            </a:r>
            <a:r>
              <a:rPr lang="en-GB" altLang="pl-PL" sz="2000" dirty="0" smtClean="0">
                <a:latin typeface="Tahoma" panose="020B0604030504040204" pitchFamily="34" charset="0"/>
                <a:ea typeface="Tahoma" panose="020B0604030504040204" pitchFamily="34" charset="0"/>
                <a:cs typeface="Tahoma" panose="020B0604030504040204" pitchFamily="34" charset="0"/>
              </a:rPr>
              <a:t> systématique de l'</a:t>
            </a:r>
            <a:r>
              <a:rPr lang="pl-PL" altLang="pl-PL" sz="2000" dirty="0" smtClean="0">
                <a:latin typeface="Tahoma" panose="020B0604030504040204" pitchFamily="34" charset="0"/>
                <a:ea typeface="Tahoma" panose="020B0604030504040204" pitchFamily="34" charset="0"/>
                <a:cs typeface="Tahoma" panose="020B0604030504040204" pitchFamily="34" charset="0"/>
              </a:rPr>
              <a:t>état de</a:t>
            </a:r>
            <a:r>
              <a:rPr lang="en-GB" altLang="pl-PL" sz="2000" dirty="0" smtClean="0">
                <a:latin typeface="Tahoma" panose="020B0604030504040204" pitchFamily="34" charset="0"/>
                <a:ea typeface="Tahoma" panose="020B0604030504040204" pitchFamily="34" charset="0"/>
                <a:cs typeface="Tahoma" panose="020B0604030504040204" pitchFamily="34" charset="0"/>
              </a:rPr>
              <a:t> végétation des prairies, qui permet une sélection et un dosage plus précis des engrais ou une irrigation plus précise et efficace</a:t>
            </a:r>
            <a:endParaRPr lang="en-GB" altLang="pl-PL" sz="20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2"/>
          <p:cNvSpPr>
            <a:spLocks noGrp="1" noChangeArrowheads="1"/>
          </p:cNvSpPr>
          <p:nvPr>
            <p:ph type="title"/>
          </p:nvPr>
        </p:nvSpPr>
        <p:spPr>
          <a:xfrm>
            <a:off x="981413" y="44624"/>
            <a:ext cx="6579320" cy="1107996"/>
          </a:xfrm>
        </p:spPr>
        <p:txBody>
          <a:bodyPr wrap="square">
            <a:spAutoFit/>
          </a:bodyPr>
          <a:lstStyle/>
          <a:p>
            <a:pPr algn="l"/>
            <a:r>
              <a:rPr lang="en-US" altLang="pl-PL"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Adaptations au </a:t>
            </a:r>
            <a:r>
              <a:rPr lang="en-US" altLang="pl-PL" sz="24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changement</a:t>
            </a:r>
            <a:r>
              <a:rPr lang="en-US" altLang="pl-PL"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24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climatique</a:t>
            </a:r>
            <a:r>
              <a:rPr lang="en-US" altLang="pl-PL"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pour </a:t>
            </a:r>
            <a:r>
              <a:rPr lang="en-US" altLang="pl-PL" sz="24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une</a:t>
            </a:r>
            <a:r>
              <a:rPr lang="en-US" altLang="pl-PL" sz="24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production efficace de fourrage à partir des prairies</a:t>
            </a:r>
            <a:endParaRPr lang="pl-PL" altLang="pl-PL" sz="2400" dirty="0" smtClean="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7" name="Obraz 4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1520" y="6371787"/>
            <a:ext cx="1547664" cy="33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ymbol zastępczy zawartości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184" y="6375265"/>
            <a:ext cx="1288266" cy="336974"/>
          </a:xfrm>
          <a:prstGeom prst="rect">
            <a:avLst/>
          </a:prstGeom>
        </p:spPr>
      </p:pic>
      <p:pic>
        <p:nvPicPr>
          <p:cNvPr id="9"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3607"/>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284524"/>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ytuł 5"/>
          <p:cNvSpPr>
            <a:spLocks noGrp="1"/>
          </p:cNvSpPr>
          <p:nvPr>
            <p:ph type="ctrTitle"/>
          </p:nvPr>
        </p:nvSpPr>
        <p:spPr>
          <a:xfrm>
            <a:off x="468312" y="2276872"/>
            <a:ext cx="6263927" cy="1470025"/>
          </a:xfrm>
        </p:spPr>
        <p:txBody>
          <a:bodyPr/>
          <a:lstStyle/>
          <a:p>
            <a:r>
              <a:rPr lang="pl-PL" altLang="pl-PL" sz="4000" b="1" dirty="0">
                <a:solidFill>
                  <a:srgbClr val="006600"/>
                </a:solidFill>
                <a:latin typeface="Tahoma" panose="020B0604030504040204" pitchFamily="34" charset="0"/>
                <a:ea typeface="Tahoma" panose="020B0604030504040204" pitchFamily="34" charset="0"/>
                <a:cs typeface="Tahoma" panose="020B0604030504040204" pitchFamily="34" charset="0"/>
              </a:rPr>
              <a:t>Gestion du</a:t>
            </a:r>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 pâturage</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28218085"/>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Obraz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27784" y="3644900"/>
            <a:ext cx="4814888"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Obraz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789363"/>
            <a:ext cx="4598766"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az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7547" y="3171304"/>
            <a:ext cx="2460741" cy="3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4288" y="0"/>
            <a:ext cx="9172576"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
          <p:cNvSpPr txBox="1">
            <a:spLocks noChangeArrowheads="1"/>
          </p:cNvSpPr>
          <p:nvPr/>
        </p:nvSpPr>
        <p:spPr bwMode="auto">
          <a:xfrm>
            <a:off x="1029321" y="116631"/>
            <a:ext cx="8114679" cy="893834"/>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Innovations dans l'estimation du </a:t>
            </a:r>
            <a:r>
              <a:rPr kumimoji="0" lang="en-US" altLang="pl-PL" sz="28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rendement</a:t>
            </a:r>
            <a:r>
              <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rPr>
              <a:t> </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et la</a:t>
            </a:r>
            <a:r>
              <a:rPr kumimoji="0" lang="pl-PL"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gestion des</a:t>
            </a:r>
            <a:r>
              <a:rPr kumimoji="0" lang="en-US" altLang="pl-PL" sz="28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pâturages</a:t>
            </a:r>
            <a:endParaRPr kumimoji="0" lang="en-US" altLang="pl-PL" sz="28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endParaRPr>
          </a:p>
        </p:txBody>
      </p:sp>
      <p:pic>
        <p:nvPicPr>
          <p:cNvPr id="9" name="Picture 8" descr="Logo copy 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4"/>
          <p:cNvSpPr txBox="1">
            <a:spLocks noChangeArrowheads="1"/>
          </p:cNvSpPr>
          <p:nvPr/>
        </p:nvSpPr>
        <p:spPr bwMode="auto">
          <a:xfrm>
            <a:off x="2627784"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54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1047428" y="44624"/>
            <a:ext cx="6404250" cy="112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a:ln>
                  <a:noFill/>
                </a:ln>
                <a:solidFill>
                  <a:srgbClr val="006600"/>
                </a:solidFill>
                <a:effectLst/>
                <a:uLnTx/>
                <a:uFillTx/>
                <a:latin typeface="Tahoma" panose="020B0604030504040204" pitchFamily="34" charset="0"/>
                <a:ea typeface="+mn-ea"/>
                <a:cs typeface="+mn-cs"/>
              </a:rPr>
              <a:t>I</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mpact</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de la race bovine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dans</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un </a:t>
            </a:r>
            <a:r>
              <a:rPr kumimoji="0" lang="en-US"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mn-cs"/>
              </a:rPr>
              <a:t>sy</a:t>
            </a:r>
            <a:r>
              <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stème d'alimentation </a:t>
            </a:r>
            <a:r>
              <a:rPr kumimoji="0" lang="fr-BE"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basé sur le</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mn-cs"/>
              </a:rPr>
              <a:t> pâturage</a:t>
            </a:r>
          </a:p>
        </p:txBody>
      </p:sp>
      <p:pic>
        <p:nvPicPr>
          <p:cNvPr id="4"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1439283"/>
            <a:ext cx="8353499" cy="521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2339752" y="5944603"/>
            <a:ext cx="1835696"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Dillon</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et coll. 2014</a:t>
            </a:r>
          </a:p>
        </p:txBody>
      </p:sp>
      <p:sp>
        <p:nvSpPr>
          <p:cNvPr id="6" name="Prostokąt 8"/>
          <p:cNvSpPr>
            <a:spLocks noChangeArrowheads="1"/>
          </p:cNvSpPr>
          <p:nvPr/>
        </p:nvSpPr>
        <p:spPr bwMode="auto">
          <a:xfrm>
            <a:off x="5219700" y="1052513"/>
            <a:ext cx="3816350" cy="249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Amélioration significative des indicateurs de vêlage et de santé des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bovins</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a:t>
            </a:r>
            <a:r>
              <a:rPr kumimoji="0" lang="en-US" altLang="pl-PL" sz="2400" b="1" i="0" u="none" strike="noStrike" kern="1200" cap="none" spc="0" normalizeH="0" baseline="0" noProof="0" dirty="0" err="1" smtClean="0">
                <a:ln>
                  <a:noFill/>
                </a:ln>
                <a:solidFill>
                  <a:srgbClr val="C00000"/>
                </a:solidFill>
                <a:effectLst/>
                <a:uLnTx/>
                <a:uFillTx/>
                <a:latin typeface="Arial" panose="020B0604020202020204" pitchFamily="34" charset="0"/>
                <a:ea typeface="+mn-ea"/>
                <a:cs typeface="+mn-cs"/>
              </a:rPr>
              <a:t>croisés</a:t>
            </a:r>
            <a:r>
              <a:rPr kumimoji="0" lang="en-US" altLang="pl-PL" sz="2400" b="1" i="0" u="none" strike="noStrike" kern="1200" cap="none" spc="0" normalizeH="0" baseline="0" noProof="0" dirty="0" smtClean="0">
                <a:ln>
                  <a:noFill/>
                </a:ln>
                <a:solidFill>
                  <a:srgbClr val="C00000"/>
                </a:solidFill>
                <a:effectLst/>
                <a:uLnTx/>
                <a:uFillTx/>
                <a:latin typeface="Arial" panose="020B0604020202020204" pitchFamily="34" charset="0"/>
                <a:ea typeface="+mn-ea"/>
                <a:cs typeface="+mn-cs"/>
              </a:rPr>
              <a:t> - meilleur effet économique de la production laitière</a:t>
            </a:r>
          </a:p>
        </p:txBody>
      </p:sp>
      <p:sp>
        <p:nvSpPr>
          <p:cNvPr id="7" name="Prostokąt 9"/>
          <p:cNvSpPr>
            <a:spLocks noChangeArrowheads="1"/>
          </p:cNvSpPr>
          <p:nvPr/>
        </p:nvSpPr>
        <p:spPr bwMode="auto">
          <a:xfrm>
            <a:off x="323528" y="4312046"/>
            <a:ext cx="3984877" cy="1237262"/>
          </a:xfrm>
          <a:prstGeom prst="rect">
            <a:avLst/>
          </a:prstGeom>
          <a:solidFill>
            <a:schemeClr val="bg1"/>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Race </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HF</a:t>
            </a:r>
            <a:r>
              <a:rPr kumimoji="0" lang="fr-BE"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Holstein.</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a:t>
            </a:r>
            <a:r>
              <a:rPr kumimoji="0" lang="fr-BE"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a:t>
            </a: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Jersey</a:t>
            </a:r>
          </a:p>
          <a:p>
            <a:pPr marL="0" marR="0" lvl="0" indent="0" algn="l" defTabSz="449263" rtl="0" eaLnBrk="1" fontAlgn="base" latinLnBrk="0" hangingPunct="1">
              <a:lnSpc>
                <a:spcPct val="93000"/>
              </a:lnSpc>
              <a:spcBef>
                <a:spcPct val="0"/>
              </a:spcBef>
              <a:spcAft>
                <a:spcPct val="0"/>
              </a:spcAft>
              <a:buClr>
                <a:srgbClr val="000000"/>
              </a:buClr>
              <a:buSzTx/>
              <a:buFontTx/>
              <a:buNone/>
              <a:tabLst/>
              <a:defRPr/>
            </a:pPr>
            <a:r>
              <a:rPr kumimoji="0" lang="pl-PL"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Je×HF</a:t>
            </a:r>
            <a:r>
              <a:rPr kumimoji="0" lang="fr-BE"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   Croisé </a:t>
            </a:r>
            <a:r>
              <a:rPr kumimoji="0" lang="fr-BE" altLang="pl-PL" sz="2000" b="1" i="0" u="none" strike="noStrike" kern="1200" cap="none" spc="0" normalizeH="0" baseline="0" noProof="0" dirty="0" err="1" smtClean="0">
                <a:ln>
                  <a:noFill/>
                </a:ln>
                <a:solidFill>
                  <a:srgbClr val="000000"/>
                </a:solidFill>
                <a:effectLst/>
                <a:uLnTx/>
                <a:uFillTx/>
                <a:latin typeface="Arial" panose="020B0604020202020204" pitchFamily="34" charset="0"/>
                <a:ea typeface="+mn-ea"/>
                <a:cs typeface="+mn-cs"/>
              </a:rPr>
              <a:t>Hostein</a:t>
            </a:r>
            <a:r>
              <a:rPr kumimoji="0" lang="fr-BE"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rPr>
              <a:t>-Jersey</a:t>
            </a:r>
            <a:endParaRPr kumimoji="0" lang="en-US" altLang="pl-PL" sz="2000" b="1"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pic>
        <p:nvPicPr>
          <p:cNvPr id="8"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59" y="137146"/>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332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3"/>
          <p:cNvSpPr txBox="1">
            <a:spLocks noChangeArrowheads="1"/>
          </p:cNvSpPr>
          <p:nvPr/>
        </p:nvSpPr>
        <p:spPr bwMode="auto">
          <a:xfrm>
            <a:off x="981413" y="96079"/>
            <a:ext cx="6180179" cy="779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Times New Roman" panose="02020603050405020304" pitchFamily="18" charset="0"/>
              </a:defRPr>
            </a:lvl1pPr>
            <a:lvl2pPr marL="742950" indent="-285750" defTabSz="449263">
              <a:spcBef>
                <a:spcPct val="20000"/>
              </a:spcBef>
              <a:buChar char="–"/>
              <a:defRPr sz="2800">
                <a:solidFill>
                  <a:schemeClr val="tx1"/>
                </a:solidFill>
                <a:latin typeface="Times New Roman" panose="02020603050405020304" pitchFamily="18" charset="0"/>
              </a:defRPr>
            </a:lvl2pPr>
            <a:lvl3pPr marL="1143000" indent="-228600" defTabSz="449263">
              <a:spcBef>
                <a:spcPct val="20000"/>
              </a:spcBef>
              <a:buChar char="•"/>
              <a:defRPr sz="2400">
                <a:solidFill>
                  <a:schemeClr val="tx1"/>
                </a:solidFill>
                <a:latin typeface="Times New Roman" panose="02020603050405020304" pitchFamily="18" charset="0"/>
              </a:defRPr>
            </a:lvl3pPr>
            <a:lvl4pPr marL="1600200" indent="-228600" defTabSz="449263">
              <a:spcBef>
                <a:spcPct val="20000"/>
              </a:spcBef>
              <a:buChar char="–"/>
              <a:defRPr sz="2000">
                <a:solidFill>
                  <a:schemeClr val="tx1"/>
                </a:solidFill>
                <a:latin typeface="Times New Roman" panose="02020603050405020304" pitchFamily="18" charset="0"/>
              </a:defRPr>
            </a:lvl4pPr>
            <a:lvl5pPr marL="2057400" indent="-228600" defTabSz="449263">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93000"/>
              </a:lnSpc>
              <a:spcBef>
                <a:spcPct val="0"/>
              </a:spcBef>
              <a:spcAft>
                <a:spcPct val="0"/>
              </a:spcAft>
              <a:buClr>
                <a:srgbClr val="000000"/>
              </a:buClr>
              <a:buSzTx/>
              <a:buFontTx/>
              <a:buNone/>
              <a:tabLst/>
              <a:defRPr/>
            </a:pP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Pâturage </a:t>
            </a:r>
            <a:r>
              <a:rPr kumimoji="0" lang="pl-PL"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des </a:t>
            </a:r>
            <a:r>
              <a:rPr kumimoji="0" lang="pl-PL" altLang="pl-PL" sz="24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vaches</a:t>
            </a:r>
            <a:r>
              <a:rPr kumimoji="0" lang="en-US" altLang="pl-PL" sz="24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laitières dans les prairies en Pologne</a:t>
            </a:r>
            <a:endParaRPr kumimoji="0" lang="en-US" altLang="pl-PL" sz="24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pic>
        <p:nvPicPr>
          <p:cNvPr id="125955" name="Obraz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910680"/>
            <a:ext cx="9148763" cy="5947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8" descr="Logo copy 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7161592" y="6567155"/>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7796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327546" y="2672657"/>
            <a:ext cx="8816454" cy="1470025"/>
          </a:xfrm>
        </p:spPr>
        <p:txBody>
          <a:bodyPr/>
          <a:lstStyle/>
          <a:p>
            <a:pPr algn="l"/>
            <a:r>
              <a:rPr lang="pl-PL"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Coupe</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et</a:t>
            </a:r>
            <a:r>
              <a:rPr lang="pl-PL"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conservation</a:t>
            </a:r>
            <a:r>
              <a:rPr lang="fr-BE"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 </a:t>
            </a:r>
            <a:r>
              <a:rPr lang="en-US" altLang="pl-PL" sz="4000" b="1" dirty="0" smtClean="0">
                <a:solidFill>
                  <a:srgbClr val="006600"/>
                </a:solidFill>
                <a:latin typeface="Tahoma" panose="020B0604030504040204" pitchFamily="34" charset="0"/>
                <a:ea typeface="Tahoma" panose="020B0604030504040204" pitchFamily="34" charset="0"/>
                <a:cs typeface="Tahoma" panose="020B0604030504040204" pitchFamily="34" charset="0"/>
              </a:rPr>
              <a:t>de </a:t>
            </a:r>
            <a:r>
              <a:rPr lang="en-US" altLang="pl-PL" sz="4000" b="1" dirty="0" err="1" smtClean="0">
                <a:solidFill>
                  <a:srgbClr val="006600"/>
                </a:solidFill>
                <a:latin typeface="Tahoma" panose="020B0604030504040204" pitchFamily="34" charset="0"/>
                <a:ea typeface="Tahoma" panose="020B0604030504040204" pitchFamily="34" charset="0"/>
                <a:cs typeface="Tahoma" panose="020B0604030504040204" pitchFamily="34" charset="0"/>
              </a:rPr>
              <a:t>l’herbe</a:t>
            </a:r>
            <a:endParaRPr lang="pl-PL" sz="40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4898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59632" y="44624"/>
            <a:ext cx="5544616" cy="936104"/>
          </a:xfrm>
        </p:spPr>
        <p:txBody>
          <a:bodyPr/>
          <a:lstStyle/>
          <a:p>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Stade</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 optimal de </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fauch</a:t>
            </a:r>
            <a:r>
              <a:rPr lang="fr-BE"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e</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pic>
        <p:nvPicPr>
          <p:cNvPr id="6" name="Obraz 1"/>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1082208" y="1196752"/>
            <a:ext cx="6912768"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ole tekstowe 7"/>
          <p:cNvSpPr txBox="1"/>
          <p:nvPr/>
        </p:nvSpPr>
        <p:spPr>
          <a:xfrm rot="16200000">
            <a:off x="1084259" y="3033826"/>
            <a:ext cx="1728190" cy="646331"/>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rendement </a:t>
            </a:r>
            <a:r>
              <a:rPr kumimoji="0" lang="fr-BE"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de la prairie</a:t>
            </a:r>
            <a:r>
              <a:rPr kumimoji="0" lang="pl-PL" sz="18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pole tekstowe 8"/>
          <p:cNvSpPr txBox="1"/>
          <p:nvPr/>
        </p:nvSpPr>
        <p:spPr>
          <a:xfrm rot="5400000">
            <a:off x="5878016" y="3172327"/>
            <a:ext cx="2592287" cy="369332"/>
          </a:xfrm>
          <a:prstGeom prst="rect">
            <a:avLst/>
          </a:prstGeom>
          <a:solidFill>
            <a:srgbClr val="EBF4F5"/>
          </a:solid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digestibilité de la matière sèche</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pole tekstowe 9"/>
          <p:cNvSpPr txBox="1"/>
          <p:nvPr/>
        </p:nvSpPr>
        <p:spPr>
          <a:xfrm>
            <a:off x="3278452" y="5661248"/>
            <a:ext cx="2520280" cy="369332"/>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stade de croissance de l'</a:t>
            </a:r>
            <a:r>
              <a:rPr kumimoji="0" lang="pl-PL" sz="18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herbe</a:t>
            </a:r>
            <a:endParaRPr kumimoji="0" lang="pl-PL"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pole tekstowe 10"/>
          <p:cNvSpPr txBox="1"/>
          <p:nvPr/>
        </p:nvSpPr>
        <p:spPr>
          <a:xfrm>
            <a:off x="1732910" y="5301209"/>
            <a:ext cx="1473534"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stade v</a:t>
            </a:r>
            <a:r>
              <a:rPr kumimoji="0" lang="fr-B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é</a:t>
            </a:r>
            <a:r>
              <a:rPr kumimoji="0" lang="pl-PL"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gétatif</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pole tekstowe 11"/>
          <p:cNvSpPr txBox="1"/>
          <p:nvPr/>
        </p:nvSpPr>
        <p:spPr>
          <a:xfrm>
            <a:off x="3131840" y="5301208"/>
            <a:ext cx="1440160"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fr-BE" sz="1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montaison</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4355976" y="5301208"/>
            <a:ext cx="1872208"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floraison</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pole tekstowe 13"/>
          <p:cNvSpPr txBox="1"/>
          <p:nvPr/>
        </p:nvSpPr>
        <p:spPr>
          <a:xfrm>
            <a:off x="6156176" y="5301209"/>
            <a:ext cx="1296144" cy="30777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sz="1400" b="0" i="0" u="none" strike="noStrike" kern="1200" cap="none" spc="0" normalizeH="0" baseline="0" noProof="0" dirty="0" err="1"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maturation des semences</a:t>
            </a:r>
            <a:endParaRPr kumimoji="0" lang="pl-PL" sz="1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 Box 4"/>
          <p:cNvSpPr txBox="1">
            <a:spLocks noChangeArrowheads="1"/>
          </p:cNvSpPr>
          <p:nvPr/>
        </p:nvSpPr>
        <p:spPr bwMode="auto">
          <a:xfrm>
            <a:off x="467544" y="5836693"/>
            <a:ext cx="20882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50000"/>
              </a:spcBef>
              <a:spcAft>
                <a:spcPct val="0"/>
              </a:spcAft>
              <a:buClrTx/>
              <a:buSzTx/>
              <a:buFontTx/>
              <a:buNone/>
              <a:tabLst/>
              <a:defRPr/>
            </a:pP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Goliński, 2017</a:t>
            </a:r>
          </a:p>
        </p:txBody>
      </p:sp>
    </p:spTree>
    <p:extLst>
      <p:ext uri="{BB962C8B-B14F-4D97-AF65-F5344CB8AC3E}">
        <p14:creationId xmlns:p14="http://schemas.microsoft.com/office/powerpoint/2010/main" val="15438557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sz="3200" dirty="0" err="1" smtClean="0"/>
              <a:t>Table des</a:t>
            </a:r>
            <a:r>
              <a:rPr lang="nl-NL" sz="3200" dirty="0" smtClean="0"/>
              <a:t> matières</a:t>
            </a:r>
            <a:br>
              <a:rPr lang="nl-NL" sz="3200" dirty="0" smtClean="0"/>
            </a:br>
            <a:r>
              <a:rPr lang="nl-NL" sz="3200" dirty="0"/>
              <a:t/>
            </a:r>
            <a:br>
              <a:rPr lang="nl-NL" sz="3200" dirty="0"/>
            </a:br>
            <a:r>
              <a:rPr lang="nl-NL" sz="3200" dirty="0" smtClean="0"/>
              <a:t/>
            </a:r>
            <a:br>
              <a:rPr lang="nl-NL" sz="3200" dirty="0" smtClean="0"/>
            </a:br>
            <a:endParaRPr lang="nl-NL" sz="3200" dirty="0"/>
          </a:p>
        </p:txBody>
      </p:sp>
      <p:sp>
        <p:nvSpPr>
          <p:cNvPr id="3" name="Tekstvak 2"/>
          <p:cNvSpPr txBox="1"/>
          <p:nvPr/>
        </p:nvSpPr>
        <p:spPr>
          <a:xfrm>
            <a:off x="664308" y="1727200"/>
            <a:ext cx="7786965"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Ce powerpoint se compose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de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contributions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de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plusieurs pays</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Le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matériel</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a été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fourni par les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partenaires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des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différents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pays.</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2" action="ppaction://hlinksldjump"/>
              </a:rPr>
              <a:t>Suède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3" action="ppaction://hlinksldjump"/>
              </a:rPr>
              <a:t>Irlande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4" action="ppaction://hlinksldjump"/>
              </a:rPr>
              <a:t>Pays-Bas</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5" action="ppaction://hlinksldjump"/>
              </a:rPr>
              <a:t>Belgique</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6" action="ppaction://hlinksldjump"/>
              </a:rPr>
              <a:t>Allemagne</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hlinkClick r:id="rId7" action="ppaction://hlinksldjump"/>
              </a:rPr>
              <a:t>Pologne</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8" action="ppaction://hlinksldjump"/>
              </a:rPr>
              <a:t>France</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hlinkClick r:id="rId9" action="ppaction://hlinksldjump"/>
              </a:rPr>
              <a:t>Italie</a:t>
            </a: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Vous pouvez utiliser l'</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hyperlien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pour vous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rendre </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dans</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 un pays</a:t>
            </a:r>
            <a:r>
              <a:rPr kumimoji="0" lang="nl-NL" sz="1800" b="0" i="0" u="none" strike="noStrike" kern="1200" cap="none" spc="0" normalizeH="0" baseline="0" noProof="0" dirty="0" err="1" smtClean="0">
                <a:ln>
                  <a:noFill/>
                </a:ln>
                <a:solidFill>
                  <a:prstClr val="black"/>
                </a:solidFill>
                <a:effectLst/>
                <a:uLnTx/>
                <a:uFillTx/>
                <a:latin typeface="Calibri"/>
                <a:ea typeface="+mn-ea"/>
                <a:cs typeface="+mn-cs"/>
              </a:rPr>
              <a:t> spécifique</a:t>
            </a:r>
            <a:r>
              <a:rPr kumimoji="0" lang="nl-NL" sz="1800" b="0" i="0" u="none" strike="noStrike" kern="1200" cap="none" spc="0" normalizeH="0" baseline="0" noProof="0" dirty="0" smtClean="0">
                <a:ln>
                  <a:noFill/>
                </a:ln>
                <a:solidFill>
                  <a:prstClr val="black"/>
                </a:solidFill>
                <a:effectLst/>
                <a:uLnTx/>
                <a:uFillTx/>
                <a:latin typeface="Calibri"/>
                <a:ea typeface="+mn-ea"/>
                <a:cs typeface="+mn-cs"/>
              </a:rPr>
              <a:t>)</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52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745485" cy="802860"/>
          </a:xfrm>
        </p:spPr>
        <p:txBody>
          <a:bodyPr/>
          <a:lstStyle/>
          <a:p>
            <a:r>
              <a:rPr lang="en-US" sz="2400" dirty="0">
                <a:solidFill>
                  <a:schemeClr val="tx1"/>
                </a:solidFill>
                <a:latin typeface="+mn-lt"/>
              </a:rPr>
              <a:t>Systèmes de pâturage et </a:t>
            </a:r>
            <a:r>
              <a:rPr lang="en-US" sz="2400" dirty="0" smtClean="0">
                <a:solidFill>
                  <a:schemeClr val="tx1"/>
                </a:solidFill>
                <a:latin typeface="+mn-lt"/>
              </a:rPr>
              <a:t>utilisation des prairies</a:t>
            </a:r>
            <a:r>
              <a:rPr lang="en-US" sz="2400" dirty="0">
                <a:solidFill>
                  <a:schemeClr val="tx1"/>
                </a:solidFill>
                <a:latin typeface="+mn-lt"/>
              </a:rPr>
              <a:t/>
            </a:r>
            <a:br>
              <a:rPr lang="en-US" sz="2400" dirty="0">
                <a:solidFill>
                  <a:schemeClr val="tx1"/>
                </a:solidFill>
                <a:latin typeface="+mn-lt"/>
              </a:rPr>
            </a:br>
            <a:r>
              <a:rPr lang="en-US" sz="2400" dirty="0">
                <a:solidFill>
                  <a:schemeClr val="tx1"/>
                </a:solidFill>
                <a:latin typeface="+mn-lt"/>
              </a:rPr>
              <a:t>2. Ovins et </a:t>
            </a:r>
            <a:r>
              <a:rPr lang="en-US" sz="2400" dirty="0" err="1">
                <a:solidFill>
                  <a:schemeClr val="tx1"/>
                </a:solidFill>
                <a:latin typeface="+mn-lt"/>
              </a:rPr>
              <a:t>bovins</a:t>
            </a:r>
            <a:r>
              <a:rPr lang="en-US" sz="2400" dirty="0">
                <a:solidFill>
                  <a:schemeClr val="tx1"/>
                </a:solidFill>
                <a:latin typeface="+mn-lt"/>
              </a:rPr>
              <a:t> </a:t>
            </a:r>
            <a:endParaRPr lang="es-ES" sz="2400" dirty="0">
              <a:solidFill>
                <a:schemeClr val="tx1"/>
              </a:solidFill>
              <a:latin typeface="+mn-lt"/>
            </a:endParaRPr>
          </a:p>
        </p:txBody>
      </p:sp>
      <p:sp>
        <p:nvSpPr>
          <p:cNvPr id="3" name="Rectangle 7"/>
          <p:cNvSpPr>
            <a:spLocks noChangeArrowheads="1"/>
          </p:cNvSpPr>
          <p:nvPr/>
        </p:nvSpPr>
        <p:spPr bwMode="auto">
          <a:xfrm>
            <a:off x="611188" y="1749930"/>
            <a:ext cx="7858551" cy="3545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lang="en-US" sz="2200" b="1" i="1" dirty="0" err="1" smtClean="0">
                <a:solidFill>
                  <a:prstClr val="black"/>
                </a:solidFill>
                <a:latin typeface="Calibri"/>
              </a:rPr>
              <a:t>Ils</a:t>
            </a:r>
            <a:r>
              <a:rPr lang="en-US" sz="2200" b="1" i="1" dirty="0" smtClean="0">
                <a:solidFill>
                  <a:prstClr val="black"/>
                </a:solidFill>
                <a:latin typeface="Calibri"/>
              </a:rPr>
              <a:t> </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doivent</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1" i="1" u="none" strike="noStrike" kern="1200" cap="none" spc="0" normalizeH="0" baseline="0" noProof="0" dirty="0">
                <a:ln>
                  <a:noFill/>
                </a:ln>
                <a:solidFill>
                  <a:prstClr val="black"/>
                </a:solidFill>
                <a:effectLst/>
                <a:uLnTx/>
                <a:uFillTx/>
                <a:latin typeface="Calibri"/>
                <a:ea typeface="+mn-ea"/>
                <a:cs typeface="+mn-cs"/>
              </a:rPr>
              <a:t>paître 24 heures par jour </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a:t>
            </a:r>
            <a:endParaRPr kumimoji="0" lang="en-US" sz="2200" b="1" i="1"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Pâturage en grande partie sur des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prairies </a:t>
            </a:r>
            <a:r>
              <a:rPr kumimoji="0" lang="en-US" sz="2200" b="0" i="0" u="none" strike="noStrike" kern="1200" cap="none" spc="0" normalizeH="0" baseline="0" noProof="0" dirty="0" err="1" smtClean="0">
                <a:ln>
                  <a:noFill/>
                </a:ln>
                <a:solidFill>
                  <a:prstClr val="black"/>
                </a:solidFill>
                <a:effectLst/>
                <a:uLnTx/>
                <a:uFillTx/>
                <a:latin typeface="Calibri"/>
                <a:ea typeface="+mn-ea"/>
                <a:cs typeface="+mn-cs"/>
              </a:rPr>
              <a:t>permanentes</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Les agriculteurs suédois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reçoivent des </a:t>
            </a:r>
            <a:r>
              <a:rPr kumimoji="0" lang="en-US" sz="2200" b="0" i="0" u="none" strike="noStrike" kern="1200" cap="none" spc="0" normalizeH="0" baseline="0" noProof="0" dirty="0">
                <a:ln>
                  <a:noFill/>
                </a:ln>
                <a:solidFill>
                  <a:prstClr val="black"/>
                </a:solidFill>
                <a:effectLst/>
                <a:uLnTx/>
                <a:uFillTx/>
                <a:latin typeface="Calibri"/>
                <a:ea typeface="+mn-ea"/>
                <a:cs typeface="+mn-cs"/>
              </a:rPr>
              <a:t>subventions pour le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pâturage</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des prairies </a:t>
            </a:r>
            <a:r>
              <a:rPr kumimoji="0" lang="en-US" sz="2200" b="0" i="0" u="none" strike="noStrike" kern="1200" cap="none" spc="0" normalizeH="0" baseline="0" noProof="0" dirty="0" err="1" smtClean="0">
                <a:ln>
                  <a:noFill/>
                </a:ln>
                <a:solidFill>
                  <a:prstClr val="black"/>
                </a:solidFill>
                <a:effectLst/>
                <a:uLnTx/>
                <a:uFillTx/>
                <a:latin typeface="Calibri"/>
                <a:ea typeface="+mn-ea"/>
                <a:cs typeface="+mn-cs"/>
              </a:rPr>
              <a:t>permanentes</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0" i="0" u="none" strike="noStrike" kern="1200" cap="none" spc="0" normalizeH="0" baseline="0" noProof="0" dirty="0">
                <a:ln>
                  <a:noFill/>
                </a:ln>
                <a:solidFill>
                  <a:prstClr val="black"/>
                </a:solidFill>
                <a:effectLst/>
                <a:uLnTx/>
                <a:uFillTx/>
                <a:latin typeface="Calibri"/>
                <a:ea typeface="+mn-ea"/>
                <a:cs typeface="+mn-cs"/>
              </a:rPr>
              <a:t>car ces zones de pâturage </a:t>
            </a:r>
            <a:r>
              <a:rPr kumimoji="0" lang="en-US" sz="2200" b="0" i="0" u="none" strike="noStrike" kern="1200" cap="none" spc="0" normalizeH="0" baseline="0" noProof="0" dirty="0" smtClean="0">
                <a:ln>
                  <a:noFill/>
                </a:ln>
                <a:solidFill>
                  <a:prstClr val="black"/>
                </a:solidFill>
                <a:effectLst/>
                <a:uLnTx/>
                <a:uFillTx/>
                <a:latin typeface="Calibri"/>
                <a:ea typeface="+mn-ea"/>
                <a:cs typeface="+mn-cs"/>
              </a:rPr>
              <a:t>ont une grande biodiversité.</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US" sz="2200" b="0" i="0"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De </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nombreuses</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prairies </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permanentes</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a:t>
            </a:r>
            <a:r>
              <a:rPr lang="en-US" sz="2200" b="1" i="1" dirty="0" err="1" smtClean="0">
                <a:solidFill>
                  <a:prstClr val="black"/>
                </a:solidFill>
                <a:latin typeface="Calibri"/>
              </a:rPr>
              <a:t>jouen</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t</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lang="en-US" sz="2200" b="1" i="1" dirty="0">
                <a:solidFill>
                  <a:prstClr val="black"/>
                </a:solidFill>
                <a:latin typeface="Calibri"/>
              </a:rPr>
              <a:t>u</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n </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rôle</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important </a:t>
            </a:r>
            <a:r>
              <a:rPr kumimoji="0" lang="en-US" sz="2200" b="1" i="1" u="none" strike="noStrike" kern="1200" cap="none" spc="0" normalizeH="0" baseline="0" noProof="0" dirty="0">
                <a:ln>
                  <a:noFill/>
                </a:ln>
                <a:solidFill>
                  <a:prstClr val="black"/>
                </a:solidFill>
                <a:effectLst/>
                <a:uLnTx/>
                <a:uFillTx/>
                <a:latin typeface="Calibri"/>
                <a:ea typeface="+mn-ea"/>
                <a:cs typeface="+mn-cs"/>
              </a:rPr>
              <a:t>pour </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la </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biodiversité</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a:t>
            </a: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en</a:t>
            </a:r>
            <a:endParaRPr kumimoji="0" lang="en-US" sz="2200" b="1" i="1" u="none" strike="noStrike" kern="1200" cap="none" spc="0" normalizeH="0" baseline="0" noProof="0" dirty="0" smtClean="0">
              <a:ln>
                <a:noFill/>
              </a:ln>
              <a:solidFill>
                <a:prstClr val="black"/>
              </a:solidFill>
              <a:effectLst/>
              <a:uLnTx/>
              <a:uFillTx/>
              <a:latin typeface="Calibri"/>
              <a:ea typeface="+mn-ea"/>
              <a:cs typeface="+mn-cs"/>
            </a:endParaRP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2200" b="1" i="1" u="none" strike="noStrike" kern="1200" cap="none" spc="0" normalizeH="0" baseline="0" noProof="0" dirty="0" err="1" smtClean="0">
                <a:ln>
                  <a:noFill/>
                </a:ln>
                <a:solidFill>
                  <a:prstClr val="black"/>
                </a:solidFill>
                <a:effectLst/>
                <a:uLnTx/>
                <a:uFillTx/>
                <a:latin typeface="Calibri"/>
                <a:ea typeface="+mn-ea"/>
                <a:cs typeface="+mn-cs"/>
              </a:rPr>
              <a:t>Suède</a:t>
            </a:r>
            <a:r>
              <a:rPr kumimoji="0" lang="en-US" sz="2200" b="1" i="1" u="none" strike="noStrike" kern="1200" cap="none" spc="0" normalizeH="0" baseline="0" noProof="0" dirty="0" smtClean="0">
                <a:ln>
                  <a:noFill/>
                </a:ln>
                <a:solidFill>
                  <a:prstClr val="black"/>
                </a:solidFill>
                <a:effectLst/>
                <a:uLnTx/>
                <a:uFillTx/>
                <a:latin typeface="Calibri"/>
                <a:ea typeface="+mn-ea"/>
                <a:cs typeface="+mn-cs"/>
              </a:rPr>
              <a:t> : fleurs</a:t>
            </a:r>
            <a:r>
              <a:rPr kumimoji="0" lang="en-US" sz="2200" b="1" i="1" u="none" strike="noStrike" kern="1200" cap="none" spc="0" normalizeH="0" baseline="0" noProof="0" dirty="0">
                <a:ln>
                  <a:noFill/>
                </a:ln>
                <a:solidFill>
                  <a:prstClr val="black"/>
                </a:solidFill>
                <a:effectLst/>
                <a:uLnTx/>
                <a:uFillTx/>
                <a:latin typeface="Calibri"/>
                <a:ea typeface="+mn-ea"/>
                <a:cs typeface="+mn-cs"/>
              </a:rPr>
              <a:t>, insectes, oiseaux, etc. </a:t>
            </a:r>
          </a:p>
        </p:txBody>
      </p:sp>
      <p:pic>
        <p:nvPicPr>
          <p:cNvPr id="4" name="Bildobjekt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1590" y="4323958"/>
            <a:ext cx="3382412" cy="2536809"/>
          </a:xfrm>
          <a:prstGeom prst="rect">
            <a:avLst/>
          </a:prstGeom>
        </p:spPr>
      </p:pic>
      <p:sp>
        <p:nvSpPr>
          <p:cNvPr id="8" name="textruta 7"/>
          <p:cNvSpPr txBox="1"/>
          <p:nvPr/>
        </p:nvSpPr>
        <p:spPr>
          <a:xfrm>
            <a:off x="7092880" y="6546306"/>
            <a:ext cx="15913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855731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10185" y="116631"/>
            <a:ext cx="6018662" cy="936104"/>
          </a:xfrm>
        </p:spPr>
        <p:txBody>
          <a:bodyPr/>
          <a:lstStyle/>
          <a:p>
            <a:pPr algn="l"/>
            <a:r>
              <a:rPr lang="en-US"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Moment </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optimal de fauche au cours de </a:t>
            </a:r>
            <a:r>
              <a:rPr lang="en-US" altLang="pl-PL" sz="2600" b="1" kern="0" noProof="1">
                <a:solidFill>
                  <a:srgbClr val="006600"/>
                </a:solidFill>
                <a:latin typeface="Tahoma" panose="020B0604030504040204" pitchFamily="34" charset="0"/>
                <a:ea typeface="Tahoma" panose="020B0604030504040204" pitchFamily="34" charset="0"/>
                <a:cs typeface="Tahoma" panose="020B0604030504040204" pitchFamily="34" charset="0"/>
              </a:rPr>
              <a:t>la </a:t>
            </a:r>
            <a:r>
              <a:rPr lang="en-US" altLang="pl-PL" sz="26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journée</a:t>
            </a:r>
            <a:endParaRPr lang="pl-PL" sz="2600" dirty="0"/>
          </a:p>
        </p:txBody>
      </p:sp>
      <p:pic>
        <p:nvPicPr>
          <p:cNvPr id="11" name="Obraz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13654" y="1268760"/>
            <a:ext cx="4381187" cy="2628712"/>
          </a:xfrm>
          <a:prstGeom prst="rect">
            <a:avLst/>
          </a:prstGeom>
        </p:spPr>
      </p:pic>
      <p:sp>
        <p:nvSpPr>
          <p:cNvPr id="12" name="pole tekstowe 11"/>
          <p:cNvSpPr txBox="1"/>
          <p:nvPr/>
        </p:nvSpPr>
        <p:spPr>
          <a:xfrm>
            <a:off x="971600" y="1772816"/>
            <a:ext cx="3497560" cy="830997"/>
          </a:xfrm>
          <a:prstGeom prst="rect">
            <a:avLst/>
          </a:prstGeom>
          <a:noFill/>
        </p:spPr>
        <p:txBody>
          <a:bodyPr wrap="squar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fr-BE"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Faucher</a:t>
            </a:r>
            <a:r>
              <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pl-PL"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après-midi et le soir</a:t>
            </a:r>
            <a:endParaRPr kumimoji="0" lang="pl-PL"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pole tekstowe 12"/>
          <p:cNvSpPr txBox="1"/>
          <p:nvPr/>
        </p:nvSpPr>
        <p:spPr>
          <a:xfrm>
            <a:off x="1365487" y="3764145"/>
            <a:ext cx="6552728" cy="954107"/>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6 heures plus tard =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+20 g </a:t>
            </a:r>
            <a:r>
              <a:rPr kumimoji="0" lang="pl-PL"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de </a:t>
            </a:r>
            <a:r>
              <a:rPr kumimoji="0" lang="en-US" sz="28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sucres</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/kg MS</a:t>
            </a:r>
            <a:endParaRPr kumimoji="0" lang="pl-PL" sz="2800" b="1" i="1"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pole tekstowe 13"/>
          <p:cNvSpPr txBox="1"/>
          <p:nvPr/>
        </p:nvSpPr>
        <p:spPr>
          <a:xfrm>
            <a:off x="467544" y="4797152"/>
            <a:ext cx="8435280" cy="1384995"/>
          </a:xfrm>
          <a:prstGeom prst="rect">
            <a:avLst/>
          </a:prstGeom>
          <a:noFill/>
        </p:spPr>
        <p:txBody>
          <a:bodyPr wrap="square" rtlCol="0">
            <a:spAutoFit/>
          </a:body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Par 1000 kg MS</a:t>
            </a:r>
          </a:p>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+20 kg de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sucres en plus → </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160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kg d'aliments concentrés</a:t>
            </a:r>
            <a:endParaRPr kumimoji="0" lang="pl-PL"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5" name="Picture 8" descr="Logo copy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7596336" y="3837207"/>
            <a:ext cx="151216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Lely</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2015</a:t>
            </a:r>
          </a:p>
        </p:txBody>
      </p:sp>
    </p:spTree>
    <p:extLst>
      <p:ext uri="{BB962C8B-B14F-4D97-AF65-F5344CB8AC3E}">
        <p14:creationId xmlns:p14="http://schemas.microsoft.com/office/powerpoint/2010/main" val="3896401259"/>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
          <p:cNvSpPr txBox="1">
            <a:spLocks noChangeArrowheads="1"/>
          </p:cNvSpPr>
          <p:nvPr/>
        </p:nvSpPr>
        <p:spPr bwMode="auto">
          <a:xfrm>
            <a:off x="1019206" y="82230"/>
            <a:ext cx="63367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US"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Effet</a:t>
            </a:r>
            <a:r>
              <a:rPr kumimoji="0" lang="en-US"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de la période de </a:t>
            </a:r>
            <a:r>
              <a:rPr kumimoji="0" lang="en-US"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mn-ea"/>
                <a:cs typeface="Tahoma" panose="020B0604030504040204" pitchFamily="34" charset="0"/>
              </a:rPr>
              <a:t>fauche</a:t>
            </a:r>
            <a:r>
              <a:rPr kumimoji="0" lang="en-US"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mn-ea"/>
                <a:cs typeface="Tahoma" panose="020B0604030504040204" pitchFamily="34" charset="0"/>
              </a:rPr>
              <a:t> de la première coupe sur la qualité du fourrage et l'efficacité de la production laitière</a:t>
            </a:r>
            <a:endParaRPr kumimoji="0" lang="pl-PL" altLang="pl-PL" sz="2000" b="1" i="0" u="none" strike="noStrike" kern="1200" cap="none" spc="0" normalizeH="0" baseline="0" noProof="0" dirty="0">
              <a:ln>
                <a:noFill/>
              </a:ln>
              <a:solidFill>
                <a:srgbClr val="006600"/>
              </a:solidFill>
              <a:effectLst/>
              <a:uLnTx/>
              <a:uFillTx/>
              <a:latin typeface="Tahoma" panose="020B0604030504040204" pitchFamily="34" charset="0"/>
              <a:ea typeface="+mn-ea"/>
              <a:cs typeface="Tahoma" panose="020B0604030504040204" pitchFamily="34" charset="0"/>
            </a:endParaRPr>
          </a:p>
        </p:txBody>
      </p:sp>
      <p:grpSp>
        <p:nvGrpSpPr>
          <p:cNvPr id="41" name="Rectangle 5"/>
          <p:cNvGrpSpPr>
            <a:grpSpLocks noRot="1"/>
          </p:cNvGrpSpPr>
          <p:nvPr/>
        </p:nvGrpSpPr>
        <p:grpSpPr bwMode="auto">
          <a:xfrm>
            <a:off x="252167" y="1081636"/>
            <a:ext cx="8708571" cy="4726672"/>
            <a:chOff x="172" y="754"/>
            <a:chExt cx="5942" cy="3224"/>
          </a:xfrm>
        </p:grpSpPr>
        <p:sp>
          <p:nvSpPr>
            <p:cNvPr id="42" name="Rectangle 6"/>
            <p:cNvSpPr>
              <a:spLocks noChangeArrowheads="1"/>
            </p:cNvSpPr>
            <p:nvPr/>
          </p:nvSpPr>
          <p:spPr bwMode="auto">
            <a:xfrm>
              <a:off x="5019" y="3537"/>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3" name="Rectangle 7"/>
            <p:cNvSpPr>
              <a:spLocks noChangeArrowheads="1"/>
            </p:cNvSpPr>
            <p:nvPr/>
          </p:nvSpPr>
          <p:spPr bwMode="auto">
            <a:xfrm>
              <a:off x="3974" y="3537"/>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4" name="Rectangle 8"/>
            <p:cNvSpPr>
              <a:spLocks noChangeArrowheads="1"/>
            </p:cNvSpPr>
            <p:nvPr/>
          </p:nvSpPr>
          <p:spPr bwMode="auto">
            <a:xfrm>
              <a:off x="2984" y="3537"/>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a:ln>
                  <a:noFill/>
                </a:ln>
                <a:solidFill>
                  <a:srgbClr val="99FFCC"/>
                </a:solidFill>
                <a:effectLst/>
                <a:uLnTx/>
                <a:uFillTx/>
                <a:latin typeface="Times New Roman" panose="02020603050405020304" pitchFamily="18" charset="0"/>
                <a:ea typeface="+mn-ea"/>
                <a:cs typeface="+mn-cs"/>
              </a:endParaRPr>
            </a:p>
          </p:txBody>
        </p:sp>
        <p:sp>
          <p:nvSpPr>
            <p:cNvPr id="45" name="Rectangle 9"/>
            <p:cNvSpPr>
              <a:spLocks noChangeArrowheads="1"/>
            </p:cNvSpPr>
            <p:nvPr/>
          </p:nvSpPr>
          <p:spPr bwMode="auto">
            <a:xfrm>
              <a:off x="172" y="353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6" name="Rectangle 10"/>
            <p:cNvSpPr>
              <a:spLocks noChangeArrowheads="1"/>
            </p:cNvSpPr>
            <p:nvPr/>
          </p:nvSpPr>
          <p:spPr bwMode="auto">
            <a:xfrm>
              <a:off x="5019" y="2328"/>
              <a:ext cx="109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8.5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1785</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7" name="Rectangle 11"/>
            <p:cNvSpPr>
              <a:spLocks noChangeArrowheads="1"/>
            </p:cNvSpPr>
            <p:nvPr/>
          </p:nvSpPr>
          <p:spPr bwMode="auto">
            <a:xfrm>
              <a:off x="3974" y="2328"/>
              <a:ext cx="1045"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11.3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2373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8" name="Rectangle 12"/>
            <p:cNvSpPr>
              <a:spLocks noChangeArrowheads="1"/>
            </p:cNvSpPr>
            <p:nvPr/>
          </p:nvSpPr>
          <p:spPr bwMode="auto">
            <a:xfrm>
              <a:off x="2984" y="2328"/>
              <a:ext cx="990"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14.3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3003</a:t>
              </a: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49" name="Rectangle 13"/>
            <p:cNvSpPr>
              <a:spLocks noChangeArrowheads="1"/>
            </p:cNvSpPr>
            <p:nvPr/>
          </p:nvSpPr>
          <p:spPr bwMode="auto">
            <a:xfrm>
              <a:off x="172" y="2328"/>
              <a:ext cx="2812" cy="1209"/>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Rendement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laitier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(kg/jour/</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vache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produit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à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partir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fourrage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Production de lait à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partir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du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fourrage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(kg/210</a:t>
              </a:r>
              <a:r>
                <a:rPr kumimoji="0" lang="pl-PL"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 jours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Consommation de concentrés dans l</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année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dt/vache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0" name="Rectangle 14"/>
            <p:cNvSpPr>
              <a:spLocks noChangeArrowheads="1"/>
            </p:cNvSpPr>
            <p:nvPr/>
          </p:nvSpPr>
          <p:spPr bwMode="auto">
            <a:xfrm>
              <a:off x="5019" y="1887"/>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1" name="Rectangle 15"/>
            <p:cNvSpPr>
              <a:spLocks noChangeArrowheads="1"/>
            </p:cNvSpPr>
            <p:nvPr/>
          </p:nvSpPr>
          <p:spPr bwMode="auto">
            <a:xfrm>
              <a:off x="3974" y="1887"/>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2" name="Rectangle 16"/>
            <p:cNvSpPr>
              <a:spLocks noChangeArrowheads="1"/>
            </p:cNvSpPr>
            <p:nvPr/>
          </p:nvSpPr>
          <p:spPr bwMode="auto">
            <a:xfrm>
              <a:off x="2984" y="1887"/>
              <a:ext cx="990"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13</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3" name="Rectangle 17"/>
            <p:cNvSpPr>
              <a:spLocks noChangeArrowheads="1"/>
            </p:cNvSpPr>
            <p:nvPr/>
          </p:nvSpPr>
          <p:spPr bwMode="auto">
            <a:xfrm>
              <a:off x="172" y="1887"/>
              <a:ext cx="2812"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Ingestion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journalière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de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fourrage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par</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vache</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(kg </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a:t>
              </a:r>
              <a:r>
                <a:rPr kumimoji="0" lang="fr-B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4" name="Rectangle 18"/>
            <p:cNvSpPr>
              <a:spLocks noChangeArrowheads="1"/>
            </p:cNvSpPr>
            <p:nvPr/>
          </p:nvSpPr>
          <p:spPr bwMode="auto">
            <a:xfrm>
              <a:off x="5019" y="1446"/>
              <a:ext cx="109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5.8</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26560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5" name="Rectangle 19"/>
            <p:cNvSpPr>
              <a:spLocks noChangeArrowheads="1"/>
            </p:cNvSpPr>
            <p:nvPr/>
          </p:nvSpPr>
          <p:spPr bwMode="auto">
            <a:xfrm>
              <a:off x="3974" y="1446"/>
              <a:ext cx="1045"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24000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6" name="Rectangle 20"/>
            <p:cNvSpPr>
              <a:spLocks noChangeArrowheads="1"/>
            </p:cNvSpPr>
            <p:nvPr/>
          </p:nvSpPr>
          <p:spPr bwMode="auto">
            <a:xfrm>
              <a:off x="2984" y="1446"/>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6.4</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22400</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7" name="Rectangle 21"/>
            <p:cNvSpPr>
              <a:spLocks noChangeArrowheads="1"/>
            </p:cNvSpPr>
            <p:nvPr/>
          </p:nvSpPr>
          <p:spPr bwMode="auto">
            <a:xfrm>
              <a:off x="172" y="1446"/>
              <a:ext cx="2812" cy="441"/>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pl-PL" altLang="pl-PL" sz="1847" b="1"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rPr>
                <a:t>Teneur</a:t>
              </a:r>
              <a:r>
                <a:rPr kumimoji="0" lang="pl-PL"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 énergétique NEL </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(MJ/kg </a:t>
              </a:r>
              <a:r>
                <a:rPr kumimoji="0" lang="fr-BE"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MS</a:t>
              </a: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1"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Rendement énergétique NEL (MJ/ha</a:t>
              </a:r>
              <a:r>
                <a:rPr kumimoji="0" lang="en-US" altLang="pl-PL" sz="1847"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58" name="Rectangle 22"/>
            <p:cNvSpPr>
              <a:spLocks noChangeArrowheads="1"/>
            </p:cNvSpPr>
            <p:nvPr/>
          </p:nvSpPr>
          <p:spPr bwMode="auto">
            <a:xfrm>
              <a:off x="5019" y="1005"/>
              <a:ext cx="109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Floraison</a:t>
              </a: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complète</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9" name="Rectangle 23"/>
            <p:cNvSpPr>
              <a:spLocks noChangeArrowheads="1"/>
            </p:cNvSpPr>
            <p:nvPr/>
          </p:nvSpPr>
          <p:spPr bwMode="auto">
            <a:xfrm>
              <a:off x="3974" y="1005"/>
              <a:ext cx="1045"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fr-BE" altLang="pl-PL" sz="1850"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Floraison</a:t>
              </a:r>
              <a:endParaRPr kumimoji="0" lang="pl-PL" altLang="pl-PL" sz="1850"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mn-cs"/>
              </a:endParaRPr>
            </a:p>
          </p:txBody>
        </p:sp>
        <p:sp>
          <p:nvSpPr>
            <p:cNvPr id="60" name="Rectangle 24"/>
            <p:cNvSpPr>
              <a:spLocks noChangeArrowheads="1"/>
            </p:cNvSpPr>
            <p:nvPr/>
          </p:nvSpPr>
          <p:spPr bwMode="auto">
            <a:xfrm>
              <a:off x="2984" y="1005"/>
              <a:ext cx="99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fr-BE"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mn-cs"/>
                </a:rPr>
                <a:t>Montaison</a:t>
              </a:r>
              <a:endParaRPr kumimoji="0" lang="en-US" altLang="pl-PL" sz="2216"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1" name="Rectangle 25"/>
            <p:cNvSpPr>
              <a:spLocks noChangeArrowheads="1"/>
            </p:cNvSpPr>
            <p:nvPr/>
          </p:nvSpPr>
          <p:spPr bwMode="auto">
            <a:xfrm>
              <a:off x="2984" y="754"/>
              <a:ext cx="3130"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457200" algn="l"/>
                </a:tabLst>
                <a:defRPr/>
              </a:pPr>
              <a:r>
                <a:rPr kumimoji="0" lang="fr-BE"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Moment de fauche de la première coupe</a:t>
              </a:r>
              <a:endParaRPr kumimoji="0" lang="pl-PL" altLang="pl-PL" sz="1847" b="0" i="0" u="none" strike="noStrike" kern="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2" name="Rectangle 26"/>
            <p:cNvSpPr>
              <a:spLocks noChangeArrowheads="1"/>
            </p:cNvSpPr>
            <p:nvPr/>
          </p:nvSpPr>
          <p:spPr bwMode="auto">
            <a:xfrm>
              <a:off x="172" y="754"/>
              <a:ext cx="2812" cy="69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tabLst>
                  <a:tab pos="-457200" algn="l"/>
                </a:tabLst>
                <a:defRPr sz="2400">
                  <a:solidFill>
                    <a:schemeClr val="tx1"/>
                  </a:solidFill>
                  <a:latin typeface="Times New Roman" panose="02020603050405020304" pitchFamily="18" charset="0"/>
                </a:defRPr>
              </a:lvl1pPr>
              <a:lvl2pPr marL="742950" indent="-285750">
                <a:tabLst>
                  <a:tab pos="-457200" algn="l"/>
                </a:tabLst>
                <a:defRPr sz="2400">
                  <a:solidFill>
                    <a:schemeClr val="tx1"/>
                  </a:solidFill>
                  <a:latin typeface="Times New Roman" panose="02020603050405020304" pitchFamily="18" charset="0"/>
                </a:defRPr>
              </a:lvl2pPr>
              <a:lvl3pPr marL="1143000" indent="-228600">
                <a:tabLst>
                  <a:tab pos="-457200" algn="l"/>
                </a:tabLst>
                <a:defRPr sz="2400">
                  <a:solidFill>
                    <a:schemeClr val="tx1"/>
                  </a:solidFill>
                  <a:latin typeface="Times New Roman" panose="02020603050405020304" pitchFamily="18" charset="0"/>
                </a:defRPr>
              </a:lvl3pPr>
              <a:lvl4pPr marL="1600200" indent="-228600">
                <a:tabLst>
                  <a:tab pos="-457200" algn="l"/>
                </a:tabLst>
                <a:defRPr sz="2400">
                  <a:solidFill>
                    <a:schemeClr val="tx1"/>
                  </a:solidFill>
                  <a:latin typeface="Times New Roman" panose="02020603050405020304" pitchFamily="18" charset="0"/>
                </a:defRPr>
              </a:lvl4pPr>
              <a:lvl5pPr marL="2057400" indent="-228600">
                <a:tabLst>
                  <a:tab pos="-457200" algn="l"/>
                </a:tabLst>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tabLst>
                  <a:tab pos="-457200" algn="l"/>
                </a:tabLst>
                <a:defRPr sz="24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endParaRPr kumimoji="0" lang="pl-PL"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altLang="pl-PL" sz="1847" b="0" i="0" u="none" strike="noStrike" kern="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Spécifications</a:t>
              </a:r>
              <a:endParaRPr kumimoji="0" lang="en-US" altLang="pl-PL" sz="184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63" name="Line 27"/>
            <p:cNvSpPr>
              <a:spLocks noChangeShapeType="1"/>
            </p:cNvSpPr>
            <p:nvPr/>
          </p:nvSpPr>
          <p:spPr bwMode="auto">
            <a:xfrm>
              <a:off x="2984" y="754"/>
              <a:ext cx="0" cy="322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4" name="Line 28"/>
            <p:cNvSpPr>
              <a:spLocks noChangeShapeType="1"/>
            </p:cNvSpPr>
            <p:nvPr/>
          </p:nvSpPr>
          <p:spPr bwMode="auto">
            <a:xfrm>
              <a:off x="3974"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5" name="Line 29"/>
            <p:cNvSpPr>
              <a:spLocks noChangeShapeType="1"/>
            </p:cNvSpPr>
            <p:nvPr/>
          </p:nvSpPr>
          <p:spPr bwMode="auto">
            <a:xfrm>
              <a:off x="2984" y="1005"/>
              <a:ext cx="313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6" name="Line 30"/>
            <p:cNvSpPr>
              <a:spLocks noChangeShapeType="1"/>
            </p:cNvSpPr>
            <p:nvPr/>
          </p:nvSpPr>
          <p:spPr bwMode="auto">
            <a:xfrm>
              <a:off x="5019" y="1005"/>
              <a:ext cx="0" cy="297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7" name="Line 31"/>
            <p:cNvSpPr>
              <a:spLocks noChangeShapeType="1"/>
            </p:cNvSpPr>
            <p:nvPr/>
          </p:nvSpPr>
          <p:spPr bwMode="auto">
            <a:xfrm>
              <a:off x="172" y="754"/>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8" name="Line 32"/>
            <p:cNvSpPr>
              <a:spLocks noChangeShapeType="1"/>
            </p:cNvSpPr>
            <p:nvPr/>
          </p:nvSpPr>
          <p:spPr bwMode="auto">
            <a:xfrm>
              <a:off x="172"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69" name="Line 33"/>
            <p:cNvSpPr>
              <a:spLocks noChangeShapeType="1"/>
            </p:cNvSpPr>
            <p:nvPr/>
          </p:nvSpPr>
          <p:spPr bwMode="auto">
            <a:xfrm>
              <a:off x="6114" y="754"/>
              <a:ext cx="0" cy="3224"/>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0" name="Line 34"/>
            <p:cNvSpPr>
              <a:spLocks noChangeShapeType="1"/>
            </p:cNvSpPr>
            <p:nvPr/>
          </p:nvSpPr>
          <p:spPr bwMode="auto">
            <a:xfrm>
              <a:off x="172" y="3978"/>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sp>
          <p:nvSpPr>
            <p:cNvPr id="71" name="Line 35"/>
            <p:cNvSpPr>
              <a:spLocks noChangeShapeType="1"/>
            </p:cNvSpPr>
            <p:nvPr/>
          </p:nvSpPr>
          <p:spPr bwMode="auto">
            <a:xfrm>
              <a:off x="172" y="1446"/>
              <a:ext cx="5942" cy="0"/>
            </a:xfrm>
            <a:prstGeom prst="line">
              <a:avLst/>
            </a:prstGeom>
            <a:noFill/>
            <a:ln w="12700" cap="sq">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l-PL" sz="1847" b="0" i="0" u="none" strike="noStrike" kern="0" cap="none" spc="0" normalizeH="0" baseline="0" noProof="0" smtClean="0">
                <a:ln>
                  <a:noFill/>
                </a:ln>
                <a:solidFill>
                  <a:srgbClr val="000066"/>
                </a:solidFill>
                <a:effectLst/>
                <a:uLnTx/>
                <a:uFillTx/>
                <a:latin typeface="Arial" panose="020B0604020202020204" pitchFamily="34" charset="0"/>
                <a:ea typeface="+mn-ea"/>
                <a:cs typeface="+mn-cs"/>
              </a:endParaRPr>
            </a:p>
          </p:txBody>
        </p:sp>
      </p:grpSp>
      <p:pic>
        <p:nvPicPr>
          <p:cNvPr id="72" name="Picture 4" descr="F1040018"/>
          <p:cNvPicPr>
            <a:picLocks noGrp="1" noChangeAspect="1" noChangeArrowheads="1"/>
          </p:cNvPicPr>
          <p:nvPr>
            <p:ph sz="quarter" idx="4294967295"/>
          </p:nvPr>
        </p:nvPicPr>
        <p:blipFill>
          <a:blip r:embed="rId3" cstate="screen">
            <a:extLst>
              <a:ext uri="{28A0092B-C50C-407E-A947-70E740481C1C}">
                <a14:useLocalDpi xmlns:a14="http://schemas.microsoft.com/office/drawing/2010/main"/>
              </a:ext>
            </a:extLst>
          </a:blip>
          <a:srcRect/>
          <a:stretch>
            <a:fillRect/>
          </a:stretch>
        </p:blipFill>
        <p:spPr>
          <a:xfrm>
            <a:off x="5810791" y="5563512"/>
            <a:ext cx="1734074" cy="1156950"/>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 name="Picture 5" descr="F1040017"/>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4268531" y="5582819"/>
            <a:ext cx="1527701" cy="1138994"/>
          </a:xfrm>
          <a:prstGeom prst="rect">
            <a:avLst/>
          </a:prstGeo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 name="Picture 6" descr="IMG_515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84399" y="5576094"/>
            <a:ext cx="1562584" cy="1171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2" descr="mix wiechliny z koniczyną"/>
          <p:cNvPicPr>
            <a:picLocks noGrp="1" noChangeAspect="1" noChangeArrowheads="1"/>
          </p:cNvPicPr>
          <p:nvPr>
            <p:ph sz="quarter" idx="1"/>
          </p:nvPr>
        </p:nvPicPr>
        <p:blipFill>
          <a:blip r:embed="rId6" cstate="screen">
            <a:extLst>
              <a:ext uri="{28A0092B-C50C-407E-A947-70E740481C1C}">
                <a14:useLocalDpi xmlns:a14="http://schemas.microsoft.com/office/drawing/2010/main"/>
              </a:ext>
            </a:extLst>
          </a:blip>
          <a:srcRect/>
          <a:stretch>
            <a:fillRect/>
          </a:stretch>
        </p:blipFill>
        <p:spPr>
          <a:xfrm>
            <a:off x="1669078" y="5556198"/>
            <a:ext cx="1960123" cy="1311969"/>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 name="Text Box 6"/>
          <p:cNvSpPr txBox="1">
            <a:spLocks noChangeArrowheads="1"/>
          </p:cNvSpPr>
          <p:nvPr/>
        </p:nvSpPr>
        <p:spPr bwMode="auto">
          <a:xfrm>
            <a:off x="2295231" y="5282041"/>
            <a:ext cx="1763688"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defTabSz="449263"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1" fontAlgn="base" latinLnBrk="0" hangingPunct="1">
              <a:lnSpc>
                <a:spcPct val="93000"/>
              </a:lnSpc>
              <a:spcBef>
                <a:spcPct val="50000"/>
              </a:spcBef>
              <a:spcAft>
                <a:spcPct val="0"/>
              </a:spcAft>
              <a:buClr>
                <a:srgbClr val="000000"/>
              </a:buClr>
              <a:buSzTx/>
              <a:buFontTx/>
              <a:buNone/>
              <a:tabLst/>
              <a:defRPr/>
            </a:pPr>
            <a:r>
              <a:rPr kumimoji="0" lang="pl-PL" altLang="pl-PL" sz="1400" b="0" i="0"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Rieder</a:t>
            </a:r>
            <a:r>
              <a:rPr kumimoji="0" lang="pl-PL" altLang="pl-PL" sz="1400" b="0" i="0"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1996</a:t>
            </a:r>
          </a:p>
        </p:txBody>
      </p:sp>
      <p:sp>
        <p:nvSpPr>
          <p:cNvPr id="78" name="Text Box 4"/>
          <p:cNvSpPr txBox="1">
            <a:spLocks noChangeArrowheads="1"/>
          </p:cNvSpPr>
          <p:nvPr/>
        </p:nvSpPr>
        <p:spPr bwMode="auto">
          <a:xfrm>
            <a:off x="7233600" y="6597352"/>
            <a:ext cx="1910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472880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525326"/>
            <a:ext cx="2267744" cy="1319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Obraz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88778"/>
            <a:ext cx="2315469" cy="128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raz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34" y="2924944"/>
            <a:ext cx="2656352" cy="12232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2" descr="C:\Users\bpasman\Pictures\ppt pagina vullend LR\hook-tine.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28106" y="931333"/>
            <a:ext cx="1900198" cy="321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Obraz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23960" y="623377"/>
            <a:ext cx="5094662" cy="352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bpasman\Pictures\ppt pagina vullend LR\verdichten.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0" y="4146391"/>
            <a:ext cx="5940216"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C:\Users\bpasman\Pictures\ppt pagina vullend LR\knives.2.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5816" y="4148669"/>
            <a:ext cx="2707137" cy="270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bpasman\Pictures\ppt pagina vullend LR\Welger-round-Var.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27230" y="4146390"/>
            <a:ext cx="3916770" cy="27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723900" y="86680"/>
            <a:ext cx="7956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n-GB" altLang="pl-PL" sz="2000" b="1" i="0" u="none" strike="noStrike" kern="1200" cap="none" spc="0" normalizeH="0" baseline="0" noProof="0" dirty="0"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Techniques de récolte et de conservation de </a:t>
            </a:r>
            <a:r>
              <a:rPr kumimoji="0" lang="en-GB" altLang="pl-PL" sz="2000" b="1" i="0" u="none" strike="noStrike" kern="1200" cap="none" spc="0" normalizeH="0" baseline="0" noProof="0" dirty="0" err="1" smtClean="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rPr>
              <a:t>l’herbe</a:t>
            </a:r>
            <a:endParaRPr kumimoji="0" lang="en-GB" altLang="pl-PL" sz="2000" b="1" i="0" u="none" strike="noStrike" kern="1200" cap="none" spc="0" normalizeH="0" baseline="0" noProof="0" dirty="0">
              <a:ln>
                <a:noFill/>
              </a:ln>
              <a:solidFill>
                <a:srgbClr val="0066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8" descr="Logo copy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0" y="-7716"/>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p:cNvSpPr txBox="1">
            <a:spLocks noChangeArrowheads="1"/>
          </p:cNvSpPr>
          <p:nvPr/>
        </p:nvSpPr>
        <p:spPr bwMode="auto">
          <a:xfrm>
            <a:off x="5227229" y="6609075"/>
            <a:ext cx="391677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Photographies Piotr Goliński et matériel d</a:t>
            </a:r>
            <a:r>
              <a:rPr kumimoji="0" lang="fr-BE"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pl-PL" altLang="pl-PL" sz="1000" b="0" i="1" u="none" strike="noStrike" kern="1200" cap="none" spc="0" normalizeH="0" baseline="0" noProof="0" dirty="0" smtClean="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entreprise </a:t>
            </a:r>
            <a:endParaRPr kumimoji="0" lang="pl-PL" altLang="pl-PL" sz="1000" b="0" i="1"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12152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Obraz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3415" y="0"/>
            <a:ext cx="4970585" cy="357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Obraz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01259" y="3295651"/>
            <a:ext cx="4942742" cy="356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Obraz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0"/>
            <a:ext cx="4224704"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713933" y="6367866"/>
            <a:ext cx="7122463" cy="490134"/>
          </a:xfrm>
          <a:prstGeom prst="rect">
            <a:avLst/>
          </a:prstGeom>
          <a:solidFill>
            <a:schemeClr val="tx1"/>
          </a:solidFill>
          <a:ln>
            <a:noFill/>
          </a:ln>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pl-PL" altLang="pl-PL" sz="2585" b="1" i="0" u="none" strike="noStrike" kern="1200" cap="none" spc="0" normalizeH="0" baseline="0" noProof="0" dirty="0" err="1"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Production de</a:t>
            </a:r>
            <a:r>
              <a:rPr kumimoji="0" lang="en-US" altLang="pl-PL" sz="2585"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foin </a:t>
            </a:r>
            <a:r>
              <a:rPr kumimoji="0" lang="pl-PL" altLang="pl-PL" sz="2585"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par séchage </a:t>
            </a:r>
            <a:r>
              <a:rPr kumimoji="0" lang="fr-BE" altLang="pl-PL" sz="2585"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en grange</a:t>
            </a:r>
            <a:endParaRPr kumimoji="0" lang="pl-PL" altLang="pl-PL" sz="2585"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Text Box 4"/>
          <p:cNvSpPr txBox="1">
            <a:spLocks noChangeArrowheads="1"/>
          </p:cNvSpPr>
          <p:nvPr/>
        </p:nvSpPr>
        <p:spPr bwMode="auto">
          <a:xfrm>
            <a:off x="7164288" y="6121644"/>
            <a:ext cx="194691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449263" rtl="0" eaLnBrk="0" fontAlgn="base" latinLnBrk="0" hangingPunct="0">
              <a:lnSpc>
                <a:spcPct val="100000"/>
              </a:lnSpc>
              <a:spcBef>
                <a:spcPct val="50000"/>
              </a:spcBef>
              <a:spcAft>
                <a:spcPct val="0"/>
              </a:spcAft>
              <a:buClrTx/>
              <a:buSzTx/>
              <a:buFontTx/>
              <a:buNone/>
              <a:tabLst/>
              <a:defRPr/>
            </a:pPr>
            <a:r>
              <a:rPr kumimoji="0" lang="pl-PL" altLang="pl-PL" sz="1000" b="0" i="1" u="none" strike="noStrike" kern="1200" cap="none" spc="0" normalizeH="0" baseline="0" noProof="0" dirty="0" err="1"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Photographies</a:t>
            </a:r>
            <a:r>
              <a:rPr kumimoji="0" lang="pl-PL" altLang="pl-PL" sz="1000" b="0" i="1" u="none" strike="noStrike" kern="1200" cap="none" spc="0" normalizeH="0" baseline="0" noProof="0" dirty="0" smtClean="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Piotr Goliński</a:t>
            </a:r>
            <a:endParaRPr kumimoji="0" lang="pl-PL" altLang="pl-PL" sz="1000" b="0" i="1"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4407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a:xfrm>
            <a:off x="1105899" y="116631"/>
            <a:ext cx="5753911" cy="926976"/>
          </a:xfrm>
        </p:spPr>
        <p:txBody>
          <a:bodyPr/>
          <a:lstStyle/>
          <a:p>
            <a:r>
              <a:rPr lang="en-US" altLang="pl-PL" sz="2800" b="1" kern="0" noProof="1">
                <a:solidFill>
                  <a:srgbClr val="006600"/>
                </a:solidFill>
                <a:latin typeface="Tahoma" panose="020B0604030504040204" pitchFamily="34" charset="0"/>
                <a:ea typeface="Tahoma" panose="020B0604030504040204" pitchFamily="34" charset="0"/>
                <a:cs typeface="Tahoma" panose="020B0604030504040204" pitchFamily="34" charset="0"/>
              </a:rPr>
              <a:t>Facteurs déterminant </a:t>
            </a:r>
            <a:r>
              <a:rPr lang="en-US"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la qualité de l'</a:t>
            </a:r>
            <a:r>
              <a:rPr lang="pl-PL" altLang="pl-PL" sz="2800" b="1" kern="0" noProof="1" smtClean="0">
                <a:solidFill>
                  <a:srgbClr val="006600"/>
                </a:solidFill>
                <a:latin typeface="Tahoma" panose="020B0604030504040204" pitchFamily="34" charset="0"/>
                <a:ea typeface="Tahoma" panose="020B0604030504040204" pitchFamily="34" charset="0"/>
                <a:cs typeface="Tahoma" panose="020B0604030504040204" pitchFamily="34" charset="0"/>
              </a:rPr>
              <a:t>ensilage </a:t>
            </a:r>
            <a:endParaRPr lang="pl-PL" sz="2800" dirty="0">
              <a:solidFill>
                <a:srgbClr val="006600"/>
              </a:solidFill>
              <a:latin typeface="Tahoma" panose="020B0604030504040204" pitchFamily="34" charset="0"/>
              <a:ea typeface="Tahoma" panose="020B0604030504040204" pitchFamily="34" charset="0"/>
              <a:cs typeface="Tahoma" panose="020B0604030504040204" pitchFamily="34" charset="0"/>
            </a:endParaRPr>
          </a:p>
        </p:txBody>
      </p:sp>
      <p:sp>
        <p:nvSpPr>
          <p:cNvPr id="5" name="Symbol zastępczy zawartości 4"/>
          <p:cNvSpPr>
            <a:spLocks noGrp="1"/>
          </p:cNvSpPr>
          <p:nvPr>
            <p:ph sz="half" idx="1"/>
          </p:nvPr>
        </p:nvSpPr>
        <p:spPr>
          <a:xfrm>
            <a:off x="1035759" y="1412776"/>
            <a:ext cx="3392225" cy="4536504"/>
          </a:xfrm>
        </p:spPr>
        <p:txBody>
          <a:bodyPr/>
          <a:lstStyle/>
          <a:p>
            <a:pPr marL="355600" indent="-355600">
              <a:buNone/>
            </a:pPr>
            <a:r>
              <a:rPr lang="en-US" sz="2000" b="1" dirty="0">
                <a:latin typeface="Tahoma" panose="020B0604030504040204" pitchFamily="34" charset="0"/>
                <a:ea typeface="Tahoma" panose="020B0604030504040204" pitchFamily="34" charset="0"/>
                <a:cs typeface="Tahoma" panose="020B0604030504040204" pitchFamily="34" charset="0"/>
              </a:rPr>
              <a:t>A. </a:t>
            </a:r>
            <a:r>
              <a:rPr lang="en-US" sz="2000" b="1" dirty="0" err="1" smtClean="0">
                <a:latin typeface="Tahoma" panose="020B0604030504040204" pitchFamily="34" charset="0"/>
                <a:ea typeface="Tahoma" panose="020B0604030504040204" pitchFamily="34" charset="0"/>
                <a:cs typeface="Tahoma" panose="020B0604030504040204" pitchFamily="34" charset="0"/>
              </a:rPr>
              <a:t>Caractéristiques</a:t>
            </a:r>
            <a:r>
              <a:rPr lang="en-US" sz="2000" b="1" dirty="0" smtClean="0">
                <a:latin typeface="Tahoma" panose="020B0604030504040204" pitchFamily="34" charset="0"/>
                <a:ea typeface="Tahoma" panose="020B0604030504040204" pitchFamily="34" charset="0"/>
                <a:cs typeface="Tahoma" panose="020B0604030504040204" pitchFamily="34" charset="0"/>
              </a:rPr>
              <a:t> de </a:t>
            </a:r>
            <a:r>
              <a:rPr lang="en-US" sz="2000" b="1" dirty="0" err="1" smtClean="0">
                <a:latin typeface="Tahoma" panose="020B0604030504040204" pitchFamily="34" charset="0"/>
                <a:ea typeface="Tahoma" panose="020B0604030504040204" pitchFamily="34" charset="0"/>
                <a:cs typeface="Tahoma" panose="020B0604030504040204" pitchFamily="34" charset="0"/>
              </a:rPr>
              <a:t>l’herbe</a:t>
            </a:r>
            <a:r>
              <a:rPr lang="en-US" sz="2000" b="1" dirty="0" smtClean="0">
                <a:latin typeface="Tahoma" panose="020B0604030504040204" pitchFamily="34" charset="0"/>
                <a:ea typeface="Tahoma" panose="020B0604030504040204" pitchFamily="34" charset="0"/>
                <a:cs typeface="Tahoma" panose="020B0604030504040204" pitchFamily="34" charset="0"/>
              </a:rPr>
              <a:t> pour </a:t>
            </a:r>
            <a:r>
              <a:rPr lang="en-US" sz="2000" b="1" dirty="0" err="1" smtClean="0">
                <a:latin typeface="Tahoma" panose="020B0604030504040204" pitchFamily="34" charset="0"/>
                <a:ea typeface="Tahoma" panose="020B0604030504040204" pitchFamily="34" charset="0"/>
                <a:cs typeface="Tahoma" panose="020B0604030504040204" pitchFamily="34" charset="0"/>
              </a:rPr>
              <a:t>l'ensilage</a:t>
            </a:r>
            <a:endParaRPr lang="en-US" sz="2000" b="1"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taux de</a:t>
            </a:r>
            <a:r>
              <a:rPr lang="en-US" sz="2000" dirty="0" smtClean="0">
                <a:latin typeface="Tahoma" panose="020B0604030504040204" pitchFamily="34" charset="0"/>
                <a:ea typeface="Tahoma" panose="020B0604030504040204" pitchFamily="34" charset="0"/>
                <a:cs typeface="Tahoma" panose="020B0604030504040204" pitchFamily="34" charset="0"/>
              </a:rPr>
              <a:t> sucre</a:t>
            </a:r>
          </a:p>
          <a:p>
            <a:r>
              <a:rPr lang="en-US" sz="2000" dirty="0">
                <a:latin typeface="Tahoma" panose="020B0604030504040204" pitchFamily="34" charset="0"/>
                <a:ea typeface="Tahoma" panose="020B0604030504040204" pitchFamily="34" charset="0"/>
                <a:cs typeface="Tahoma" panose="020B0604030504040204" pitchFamily="34" charset="0"/>
              </a:rPr>
              <a:t>capacité</a:t>
            </a:r>
            <a:r>
              <a:rPr lang="en-US" sz="2000" dirty="0" smtClean="0">
                <a:latin typeface="Tahoma" panose="020B0604030504040204" pitchFamily="34" charset="0"/>
                <a:ea typeface="Tahoma" panose="020B0604030504040204" pitchFamily="34" charset="0"/>
                <a:cs typeface="Tahoma" panose="020B0604030504040204" pitchFamily="34" charset="0"/>
              </a:rPr>
              <a:t> tampon</a:t>
            </a:r>
          </a:p>
          <a:p>
            <a:r>
              <a:rPr lang="en-US" sz="2000" dirty="0">
                <a:latin typeface="Tahoma" panose="020B0604030504040204" pitchFamily="34" charset="0"/>
                <a:ea typeface="Tahoma" panose="020B0604030504040204" pitchFamily="34" charset="0"/>
                <a:cs typeface="Tahoma" panose="020B0604030504040204" pitchFamily="34" charset="0"/>
              </a:rPr>
              <a:t>teneur en </a:t>
            </a:r>
            <a:r>
              <a:rPr lang="en-US" sz="2000" dirty="0" err="1">
                <a:latin typeface="Tahoma" panose="020B0604030504040204" pitchFamily="34" charset="0"/>
                <a:ea typeface="Tahoma" panose="020B0604030504040204" pitchFamily="34" charset="0"/>
                <a:cs typeface="Tahoma" panose="020B0604030504040204" pitchFamily="34" charset="0"/>
              </a:rPr>
              <a:t>matière</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sèche</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contamination </a:t>
            </a:r>
            <a:r>
              <a:rPr lang="en-US" sz="2000" dirty="0" err="1" smtClean="0">
                <a:latin typeface="Tahoma" panose="020B0604030504040204" pitchFamily="34" charset="0"/>
                <a:ea typeface="Tahoma" panose="020B0604030504040204" pitchFamily="34" charset="0"/>
                <a:cs typeface="Tahoma" panose="020B0604030504040204" pitchFamily="34" charset="0"/>
              </a:rPr>
              <a:t>en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terre</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présence de </a:t>
            </a:r>
            <a:r>
              <a:rPr lang="en-US" sz="2000" dirty="0">
                <a:latin typeface="Tahoma" panose="020B0604030504040204" pitchFamily="34" charset="0"/>
                <a:ea typeface="Tahoma" panose="020B0604030504040204" pitchFamily="34" charset="0"/>
                <a:cs typeface="Tahoma" panose="020B0604030504040204" pitchFamily="34" charset="0"/>
              </a:rPr>
              <a:t>bactéries lactiques</a:t>
            </a:r>
            <a:r>
              <a:rPr lang="pl-PL" sz="2000" dirty="0" smtClean="0">
                <a:latin typeface="Tahoma" panose="020B0604030504040204" pitchFamily="34" charset="0"/>
                <a:ea typeface="Tahoma" panose="020B0604030504040204" pitchFamily="34" charset="0"/>
                <a:cs typeface="Tahoma" panose="020B0604030504040204" pitchFamily="34" charset="0"/>
              </a:rPr>
              <a:t> dans l</a:t>
            </a:r>
            <a:r>
              <a:rPr lang="fr-BE" sz="2000" dirty="0" smtClean="0">
                <a:latin typeface="Tahoma" panose="020B0604030504040204" pitchFamily="34" charset="0"/>
                <a:ea typeface="Tahoma" panose="020B0604030504040204" pitchFamily="34" charset="0"/>
                <a:cs typeface="Tahoma" panose="020B0604030504040204" pitchFamily="34" charset="0"/>
              </a:rPr>
              <a:t>’herbe</a:t>
            </a:r>
            <a:endParaRPr lang="pl-PL" sz="2000" dirty="0" err="1" smtClean="0">
              <a:latin typeface="Tahoma" panose="020B0604030504040204" pitchFamily="34" charset="0"/>
              <a:ea typeface="Tahoma" panose="020B0604030504040204" pitchFamily="34" charset="0"/>
              <a:cs typeface="Tahoma" panose="020B0604030504040204" pitchFamily="34" charset="0"/>
            </a:endParaRPr>
          </a:p>
          <a:p>
            <a:pPr marL="0" indent="0">
              <a:buNone/>
            </a:pPr>
            <a:endParaRPr lang="pl-PL" sz="2000" dirty="0"/>
          </a:p>
        </p:txBody>
      </p:sp>
      <p:sp>
        <p:nvSpPr>
          <p:cNvPr id="7" name="Symbol zastępczy zawartości 6"/>
          <p:cNvSpPr>
            <a:spLocks noGrp="1"/>
          </p:cNvSpPr>
          <p:nvPr>
            <p:ph sz="half" idx="2"/>
          </p:nvPr>
        </p:nvSpPr>
        <p:spPr>
          <a:xfrm>
            <a:off x="4850825" y="1412776"/>
            <a:ext cx="4074811" cy="4176464"/>
          </a:xfrm>
        </p:spPr>
        <p:txBody>
          <a:bodyPr/>
          <a:lstStyle/>
          <a:p>
            <a:pPr marL="0" indent="0">
              <a:spcAft>
                <a:spcPts val="3600"/>
              </a:spcAft>
              <a:buNone/>
            </a:pPr>
            <a:r>
              <a:rPr lang="en-US" sz="2000" b="1" dirty="0">
                <a:latin typeface="Tahoma" panose="020B0604030504040204" pitchFamily="34" charset="0"/>
                <a:ea typeface="Tahoma" panose="020B0604030504040204" pitchFamily="34" charset="0"/>
                <a:cs typeface="Tahoma" panose="020B0604030504040204" pitchFamily="34" charset="0"/>
              </a:rPr>
              <a:t>B. Technique d'</a:t>
            </a:r>
            <a:r>
              <a:rPr lang="pl-PL" sz="2000" b="1" dirty="0" err="1" smtClean="0">
                <a:latin typeface="Tahoma" panose="020B0604030504040204" pitchFamily="34" charset="0"/>
                <a:ea typeface="Tahoma" panose="020B0604030504040204" pitchFamily="34" charset="0"/>
                <a:cs typeface="Tahoma" panose="020B0604030504040204" pitchFamily="34" charset="0"/>
              </a:rPr>
              <a:t>ensilage</a:t>
            </a:r>
          </a:p>
          <a:p>
            <a:r>
              <a:rPr lang="en-US" sz="2000" dirty="0" err="1" smtClean="0">
                <a:latin typeface="Tahoma" panose="020B0604030504040204" pitchFamily="34" charset="0"/>
                <a:ea typeface="Tahoma" panose="020B0604030504040204" pitchFamily="34" charset="0"/>
                <a:cs typeface="Tahoma" panose="020B0604030504040204" pitchFamily="34" charset="0"/>
              </a:rPr>
              <a:t>Hachage</a:t>
            </a:r>
            <a:r>
              <a:rPr lang="en-US" sz="2000" dirty="0" smtClean="0">
                <a:latin typeface="Tahoma" panose="020B0604030504040204" pitchFamily="34" charset="0"/>
                <a:ea typeface="Tahoma" panose="020B0604030504040204" pitchFamily="34" charset="0"/>
                <a:cs typeface="Tahoma" panose="020B0604030504040204" pitchFamily="34" charset="0"/>
              </a:rPr>
              <a:t> de </a:t>
            </a:r>
            <a:r>
              <a:rPr lang="en-US" sz="2000" dirty="0" err="1" smtClean="0">
                <a:latin typeface="Tahoma" panose="020B0604030504040204" pitchFamily="34" charset="0"/>
                <a:ea typeface="Tahoma" panose="020B0604030504040204" pitchFamily="34" charset="0"/>
                <a:cs typeface="Tahoma" panose="020B0604030504040204" pitchFamily="34" charset="0"/>
              </a:rPr>
              <a:t>l’herbe</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Compaction et </a:t>
            </a:r>
            <a:r>
              <a:rPr lang="en-US" sz="2000" dirty="0" err="1" smtClean="0">
                <a:latin typeface="Tahoma" panose="020B0604030504040204" pitchFamily="34" charset="0"/>
                <a:ea typeface="Tahoma" panose="020B0604030504040204" pitchFamily="34" charset="0"/>
                <a:cs typeface="Tahoma" panose="020B0604030504040204" pitchFamily="34" charset="0"/>
              </a:rPr>
              <a:t>densité</a:t>
            </a:r>
            <a:r>
              <a:rPr lang="en-US" sz="2000" dirty="0" smtClean="0">
                <a:latin typeface="Tahoma" panose="020B0604030504040204" pitchFamily="34" charset="0"/>
                <a:ea typeface="Tahoma" panose="020B0604030504040204" pitchFamily="34" charset="0"/>
                <a:cs typeface="Tahoma" panose="020B0604030504040204" pitchFamily="34" charset="0"/>
              </a:rPr>
              <a:t> du silo</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smtClean="0">
                <a:latin typeface="Tahoma" panose="020B0604030504040204" pitchFamily="34" charset="0"/>
                <a:ea typeface="Tahoma" panose="020B0604030504040204" pitchFamily="34" charset="0"/>
                <a:cs typeface="Tahoma" panose="020B0604030504040204" pitchFamily="34" charset="0"/>
              </a:rPr>
              <a:t>temps de </a:t>
            </a:r>
            <a:r>
              <a:rPr lang="en-US" sz="2000" dirty="0">
                <a:latin typeface="Tahoma" panose="020B0604030504040204" pitchFamily="34" charset="0"/>
                <a:ea typeface="Tahoma" panose="020B0604030504040204" pitchFamily="34" charset="0"/>
                <a:cs typeface="Tahoma" panose="020B0604030504040204" pitchFamily="34" charset="0"/>
              </a:rPr>
              <a:t>remplissage d'un </a:t>
            </a:r>
            <a:r>
              <a:rPr lang="en-US" sz="2000" dirty="0" smtClean="0">
                <a:latin typeface="Tahoma" panose="020B0604030504040204" pitchFamily="34" charset="0"/>
                <a:ea typeface="Tahoma" panose="020B0604030504040204" pitchFamily="34" charset="0"/>
                <a:cs typeface="Tahoma" panose="020B0604030504040204" pitchFamily="34" charset="0"/>
              </a:rPr>
              <a:t>silo</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additifs pour l'</a:t>
            </a:r>
            <a:r>
              <a:rPr lang="en-US" sz="2000" dirty="0" smtClean="0">
                <a:latin typeface="Tahoma" panose="020B0604030504040204" pitchFamily="34" charset="0"/>
                <a:ea typeface="Tahoma" panose="020B0604030504040204" pitchFamily="34" charset="0"/>
                <a:cs typeface="Tahoma" panose="020B0604030504040204" pitchFamily="34" charset="0"/>
              </a:rPr>
              <a:t>ensilage</a:t>
            </a:r>
          </a:p>
          <a:p>
            <a:r>
              <a:rPr lang="fr-BE" sz="2000" dirty="0" smtClean="0">
                <a:latin typeface="Tahoma" panose="020B0604030504040204" pitchFamily="34" charset="0"/>
                <a:ea typeface="Tahoma" panose="020B0604030504040204" pitchFamily="34" charset="0"/>
                <a:cs typeface="Tahoma" panose="020B0604030504040204" pitchFamily="34" charset="0"/>
              </a:rPr>
              <a:t>Q</a:t>
            </a:r>
            <a:r>
              <a:rPr lang="pl-PL" sz="2000" dirty="0" smtClean="0">
                <a:latin typeface="Tahoma" panose="020B0604030504040204" pitchFamily="34" charset="0"/>
                <a:ea typeface="Tahoma" panose="020B0604030504040204" pitchFamily="34" charset="0"/>
                <a:cs typeface="Tahoma" panose="020B0604030504040204" pitchFamily="34" charset="0"/>
              </a:rPr>
              <a:t>ualité de</a:t>
            </a:r>
            <a:r>
              <a:rPr lang="fr-BE" sz="2000" dirty="0" smtClean="0">
                <a:latin typeface="Tahoma" panose="020B0604030504040204" pitchFamily="34" charset="0"/>
                <a:ea typeface="Tahoma" panose="020B0604030504040204" pitchFamily="34" charset="0"/>
                <a:cs typeface="Tahoma" panose="020B0604030504040204" pitchFamily="34" charset="0"/>
              </a:rPr>
              <a:t>s bâches plastique utilisées</a:t>
            </a:r>
            <a:endParaRPr lang="en-US" sz="2000" dirty="0">
              <a:latin typeface="Tahoma" panose="020B0604030504040204" pitchFamily="34" charset="0"/>
              <a:ea typeface="Tahoma" panose="020B0604030504040204" pitchFamily="34" charset="0"/>
              <a:cs typeface="Tahoma" panose="020B0604030504040204" pitchFamily="34" charset="0"/>
            </a:endParaRPr>
          </a:p>
          <a:p>
            <a:endParaRPr lang="pl-PL" dirty="0"/>
          </a:p>
        </p:txBody>
      </p:sp>
      <p:pic>
        <p:nvPicPr>
          <p:cNvPr id="8" name="Picture 8" descr="Logo copy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7513" y="116631"/>
            <a:ext cx="7239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574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France</a:t>
            </a:r>
            <a:endParaRPr lang="nl-NL" dirty="0"/>
          </a:p>
        </p:txBody>
      </p:sp>
    </p:spTree>
    <p:extLst>
      <p:ext uri="{BB962C8B-B14F-4D97-AF65-F5344CB8AC3E}">
        <p14:creationId xmlns:p14="http://schemas.microsoft.com/office/powerpoint/2010/main" val="3240992624"/>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grpSp>
        <p:nvGrpSpPr>
          <p:cNvPr id="4" name="Groupe 3"/>
          <p:cNvGrpSpPr/>
          <p:nvPr/>
        </p:nvGrpSpPr>
        <p:grpSpPr>
          <a:xfrm>
            <a:off x="1516434" y="1886906"/>
            <a:ext cx="4597246" cy="4434496"/>
            <a:chOff x="0" y="0"/>
            <a:chExt cx="3695700" cy="3815080"/>
          </a:xfrm>
        </p:grpSpPr>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l="4646" r="9513"/>
            <a:stretch/>
          </p:blipFill>
          <p:spPr bwMode="auto">
            <a:xfrm>
              <a:off x="0" y="0"/>
              <a:ext cx="3695700" cy="3590925"/>
            </a:xfrm>
            <a:prstGeom prst="rect">
              <a:avLst/>
            </a:prstGeom>
            <a:ln>
              <a:noFill/>
            </a:ln>
            <a:extLst>
              <a:ext uri="{53640926-AAD7-44D8-BBD7-CCE9431645EC}">
                <a14:shadowObscured xmlns:a14="http://schemas.microsoft.com/office/drawing/2010/main"/>
              </a:ext>
            </a:extLst>
          </p:spPr>
        </p:pic>
        <p:pic>
          <p:nvPicPr>
            <p:cNvPr id="6" name="Image 5"/>
            <p:cNvPicPr>
              <a:picLocks noChangeAspect="1"/>
            </p:cNvPicPr>
            <p:nvPr/>
          </p:nvPicPr>
          <p:blipFill rotWithShape="1">
            <a:blip r:embed="rId3" cstate="screen">
              <a:extLst>
                <a:ext uri="{28A0092B-C50C-407E-A947-70E740481C1C}">
                  <a14:useLocalDpi xmlns:a14="http://schemas.microsoft.com/office/drawing/2010/main"/>
                </a:ext>
              </a:extLst>
            </a:blip>
            <a:srcRect l="11687" t="4610" r="-1" b="12509"/>
            <a:stretch/>
          </p:blipFill>
          <p:spPr bwMode="auto">
            <a:xfrm>
              <a:off x="3276600" y="3130550"/>
              <a:ext cx="383540" cy="684530"/>
            </a:xfrm>
            <a:prstGeom prst="rect">
              <a:avLst/>
            </a:prstGeom>
            <a:ln>
              <a:noFill/>
            </a:ln>
            <a:extLst>
              <a:ext uri="{53640926-AAD7-44D8-BBD7-CCE9431645EC}">
                <a14:shadowObscured xmlns:a14="http://schemas.microsoft.com/office/drawing/2010/main"/>
              </a:ext>
            </a:extLst>
          </p:spPr>
        </p:pic>
      </p:grpSp>
      <p:graphicFrame>
        <p:nvGraphicFramePr>
          <p:cNvPr id="8" name="Tableau 7"/>
          <p:cNvGraphicFramePr>
            <a:graphicFrameLocks noGrp="1"/>
          </p:cNvGraphicFramePr>
          <p:nvPr>
            <p:extLst>
              <p:ext uri="{D42A27DB-BD31-4B8C-83A1-F6EECF244321}">
                <p14:modId xmlns:p14="http://schemas.microsoft.com/office/powerpoint/2010/main" val="3965962631"/>
              </p:ext>
            </p:extLst>
          </p:nvPr>
        </p:nvGraphicFramePr>
        <p:xfrm>
          <a:off x="6331029" y="2626517"/>
          <a:ext cx="2427960" cy="3217392"/>
        </p:xfrm>
        <a:graphic>
          <a:graphicData uri="http://schemas.openxmlformats.org/drawingml/2006/table">
            <a:tbl>
              <a:tblPr firstRow="1" firstCol="1" bandRow="1"/>
              <a:tblGrid>
                <a:gridCol w="397181">
                  <a:extLst>
                    <a:ext uri="{9D8B030D-6E8A-4147-A177-3AD203B41FA5}">
                      <a16:colId xmlns:a16="http://schemas.microsoft.com/office/drawing/2014/main" val="20000"/>
                    </a:ext>
                  </a:extLst>
                </a:gridCol>
                <a:gridCol w="2030779">
                  <a:extLst>
                    <a:ext uri="{9D8B030D-6E8A-4147-A177-3AD203B41FA5}">
                      <a16:colId xmlns:a16="http://schemas.microsoft.com/office/drawing/2014/main" val="20001"/>
                    </a:ext>
                  </a:extLst>
                </a:gridCol>
              </a:tblGrid>
              <a:tr h="402174">
                <a:tc>
                  <a:txBody>
                    <a:bodyPr/>
                    <a:lstStyle/>
                    <a:p>
                      <a:pPr algn="r">
                        <a:lnSpc>
                          <a:spcPct val="107000"/>
                        </a:lnSpc>
                        <a:spcAft>
                          <a:spcPts val="0"/>
                        </a:spcAft>
                      </a:pPr>
                      <a:r>
                        <a:rPr lang="en-GB"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100"/>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de</a:t>
                      </a:r>
                      <a:r>
                        <a:rPr lang="fr-FR" sz="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cultures </a:t>
                      </a: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avec peu d’élevage</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21E"/>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de</a:t>
                      </a:r>
                      <a:r>
                        <a:rPr lang="fr-FR" sz="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polycultures-élevage</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A650"/>
                    </a:solidFill>
                  </a:tcPr>
                </a:tc>
                <a:tc>
                  <a:txBody>
                    <a:bodyPr/>
                    <a:lstStyle/>
                    <a:p>
                      <a:pPr algn="r">
                        <a:lnSpc>
                          <a:spcPct val="107000"/>
                        </a:lnSpc>
                        <a:spcAft>
                          <a:spcPts val="0"/>
                        </a:spcAft>
                      </a:pPr>
                      <a:r>
                        <a:rPr lang="en-GB"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de prairies du Nord </a:t>
                      </a:r>
                      <a:r>
                        <a:rPr lang="en-GB"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Ouest</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7795E"/>
                    </a:solidFill>
                  </a:tcPr>
                </a:tc>
                <a:tc>
                  <a:txBody>
                    <a:bodyPr/>
                    <a:lstStyle/>
                    <a:p>
                      <a:pPr algn="r">
                        <a:lnSpc>
                          <a:spcPct val="107000"/>
                        </a:lnSpc>
                        <a:spcAft>
                          <a:spcPts val="0"/>
                        </a:spcAft>
                      </a:pPr>
                      <a:r>
                        <a:rPr lang="en-GB"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de prairies du Centre et de </a:t>
                      </a:r>
                      <a:r>
                        <a:rPr lang="en-GB" sz="800" dirty="0" err="1"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l’Est</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2174">
                <a:tc>
                  <a:txBody>
                    <a:bodyPr/>
                    <a:lstStyle/>
                    <a:p>
                      <a:pPr algn="r">
                        <a:lnSpc>
                          <a:spcPct val="107000"/>
                        </a:lnSpc>
                        <a:spcAft>
                          <a:spcPts val="0"/>
                        </a:spcAft>
                      </a:pPr>
                      <a:r>
                        <a:rPr lang="en-GB"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D3192"/>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a:t>
                      </a:r>
                      <a:r>
                        <a:rPr lang="fr-FR" sz="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a:t>
                      </a: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cultures fourragères</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0088"/>
                    </a:solidFill>
                  </a:tcPr>
                </a:tc>
                <a:tc>
                  <a:txBody>
                    <a:bodyPr/>
                    <a:lstStyle/>
                    <a:p>
                      <a:pPr algn="r">
                        <a:lnSpc>
                          <a:spcPct val="107000"/>
                        </a:lnSpc>
                        <a:spcAft>
                          <a:spcPts val="0"/>
                        </a:spcAft>
                      </a:pPr>
                      <a:r>
                        <a:rPr lang="fr-FR" sz="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pastorale</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F5746"/>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de montagne</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2174">
                <a:tc>
                  <a:txBody>
                    <a:bodyPr/>
                    <a:lstStyle/>
                    <a:p>
                      <a:pPr algn="r">
                        <a:lnSpc>
                          <a:spcPct val="107000"/>
                        </a:lnSpc>
                        <a:spcAft>
                          <a:spcPts val="0"/>
                        </a:spcAft>
                      </a:pPr>
                      <a:r>
                        <a:rPr lang="fr-FR" sz="8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fr-FR" sz="80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31F20"/>
                    </a:solidFill>
                  </a:tcPr>
                </a:tc>
                <a:tc>
                  <a:txBody>
                    <a:bodyPr/>
                    <a:lstStyle/>
                    <a:p>
                      <a:pPr algn="r">
                        <a:lnSpc>
                          <a:spcPct val="107000"/>
                        </a:lnSpc>
                        <a:spcAft>
                          <a:spcPts val="0"/>
                        </a:spcAft>
                      </a:pPr>
                      <a:r>
                        <a:rPr lang="fr-FR" sz="80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Zone de haute</a:t>
                      </a:r>
                      <a:r>
                        <a:rPr lang="fr-FR" sz="800" baseline="0" dirty="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montagne</a:t>
                      </a:r>
                      <a:endParaRPr lang="fr-FR" sz="800" dirty="0">
                        <a:effectLst/>
                        <a:latin typeface="Calibri" panose="020F0502020204030204" pitchFamily="34" charset="0"/>
                        <a:ea typeface="Calibri" panose="020F0502020204030204" pitchFamily="34" charset="0"/>
                        <a:cs typeface="Times New Roman" panose="02020603050405020304" pitchFamily="18" charset="0"/>
                      </a:endParaRPr>
                    </a:p>
                  </a:txBody>
                  <a:tcPr marL="33338" marR="3333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1" name="ZoneTexte 10"/>
          <p:cNvSpPr txBox="1"/>
          <p:nvPr/>
        </p:nvSpPr>
        <p:spPr>
          <a:xfrm>
            <a:off x="393396" y="1115869"/>
            <a:ext cx="3902157"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350" dirty="0" smtClean="0">
                <a:solidFill>
                  <a:prstClr val="black"/>
                </a:solidFill>
                <a:latin typeface="Calibri" panose="020F0502020204030204"/>
              </a:rPr>
              <a:t>Principaux s</a:t>
            </a:r>
            <a:r>
              <a:rPr kumimoji="0" lang="fr-FR" sz="1350" b="0" i="0" u="none" strike="noStrike" kern="1200" cap="none" spc="0" normalizeH="0" baseline="0" noProof="0" dirty="0" err="1" smtClean="0">
                <a:ln>
                  <a:noFill/>
                </a:ln>
                <a:solidFill>
                  <a:prstClr val="black"/>
                </a:solidFill>
                <a:effectLst/>
                <a:uLnTx/>
                <a:uFillTx/>
                <a:latin typeface="Calibri" panose="020F0502020204030204"/>
                <a:ea typeface="+mn-ea"/>
                <a:cs typeface="+mn-cs"/>
              </a:rPr>
              <a:t>ystèmes</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 d’élevages herbivores </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Bovins </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lait </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et </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viande</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Ovins lait </a:t>
            </a:r>
            <a:r>
              <a:rPr lang="fr-FR" sz="1350" dirty="0" smtClean="0">
                <a:solidFill>
                  <a:prstClr val="black"/>
                </a:solidFill>
                <a:latin typeface="Calibri" panose="020F0502020204030204"/>
              </a:rPr>
              <a:t>et</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 viande</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Caprins lait</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14313" marR="0" lvl="0" indent="-214313" algn="l" defTabSz="685800" rtl="0" eaLnBrk="1" fontAlgn="auto" latinLnBrk="0" hangingPunct="1">
              <a:lnSpc>
                <a:spcPct val="100000"/>
              </a:lnSpc>
              <a:spcBef>
                <a:spcPts val="0"/>
              </a:spcBef>
              <a:spcAft>
                <a:spcPts val="0"/>
              </a:spcAft>
              <a:buClrTx/>
              <a:buSzTx/>
              <a:buFontTx/>
              <a:buChar char="-"/>
              <a:tabLst/>
              <a:defRPr/>
            </a:pPr>
            <a:r>
              <a:rPr lang="fr-FR" sz="1350" dirty="0" smtClean="0">
                <a:solidFill>
                  <a:prstClr val="black"/>
                </a:solidFill>
                <a:latin typeface="Calibri" panose="020F0502020204030204"/>
              </a:rPr>
              <a:t>Equins</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ZoneTexte 11"/>
          <p:cNvSpPr txBox="1"/>
          <p:nvPr/>
        </p:nvSpPr>
        <p:spPr>
          <a:xfrm>
            <a:off x="7693551" y="6321402"/>
            <a:ext cx="1214438"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 SCEES</a:t>
            </a:r>
          </a:p>
        </p:txBody>
      </p:sp>
      <p:sp>
        <p:nvSpPr>
          <p:cNvPr id="7" name="Rechthoek 6"/>
          <p:cNvSpPr/>
          <p:nvPr/>
        </p:nvSpPr>
        <p:spPr>
          <a:xfrm>
            <a:off x="393396" y="412282"/>
            <a:ext cx="365023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a:ea typeface="+mn-ea"/>
                <a:cs typeface="+mn-cs"/>
              </a:rPr>
              <a:t>Principales zones </a:t>
            </a:r>
            <a:r>
              <a:rPr kumimoji="0" lang="fr-FR" sz="2400" b="1" i="0" u="none" strike="noStrike" kern="1200" cap="none" spc="0" normalizeH="0" baseline="0" noProof="0" dirty="0" smtClean="0">
                <a:ln>
                  <a:noFill/>
                </a:ln>
                <a:solidFill>
                  <a:prstClr val="black"/>
                </a:solidFill>
                <a:effectLst/>
                <a:uLnTx/>
                <a:uFillTx/>
                <a:latin typeface="Calibri"/>
                <a:ea typeface="+mn-ea"/>
                <a:cs typeface="+mn-cs"/>
              </a:rPr>
              <a:t>d'élevage</a:t>
            </a:r>
            <a:endParaRPr kumimoji="0" lang="fr-FR"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893879"/>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26880" y="365125"/>
            <a:ext cx="7659819" cy="1325563"/>
          </a:xfrm>
          <a:prstGeom prst="rect">
            <a:avLst/>
          </a:prstGeom>
        </p:spPr>
        <p:txBody>
          <a:bodyPr/>
          <a:lstStyle/>
          <a:p>
            <a:pPr algn="l"/>
            <a:r>
              <a:rPr lang="fr-FR" sz="2400" dirty="0" smtClean="0">
                <a:solidFill>
                  <a:schemeClr val="tx1"/>
                </a:solidFill>
              </a:rPr>
              <a:t>Chiffres clés – nombres de bovin</a:t>
            </a:r>
            <a:endParaRPr lang="fr-FR" sz="2400" dirty="0">
              <a:solidFill>
                <a:schemeClr val="tx1"/>
              </a:solidFill>
            </a:endParaRPr>
          </a:p>
        </p:txBody>
      </p:sp>
      <p:graphicFrame>
        <p:nvGraphicFramePr>
          <p:cNvPr id="4" name="Espace réservé du contenu 3"/>
          <p:cNvGraphicFramePr>
            <a:graphicFrameLocks noGrp="1"/>
          </p:cNvGraphicFramePr>
          <p:nvPr>
            <p:ph idx="4294967295"/>
            <p:extLst>
              <p:ext uri="{D42A27DB-BD31-4B8C-83A1-F6EECF244321}">
                <p14:modId xmlns:p14="http://schemas.microsoft.com/office/powerpoint/2010/main" val="2087321012"/>
              </p:ext>
            </p:extLst>
          </p:nvPr>
        </p:nvGraphicFramePr>
        <p:xfrm>
          <a:off x="467513" y="1801415"/>
          <a:ext cx="7886700" cy="1272540"/>
        </p:xfrm>
        <a:graphic>
          <a:graphicData uri="http://schemas.openxmlformats.org/drawingml/2006/table">
            <a:tbl>
              <a:tblPr firstRow="1" bandRow="1">
                <a:tableStyleId>{F5AB1C69-6EDB-4FF4-983F-18BD219EF322}</a:tableStyleId>
              </a:tblPr>
              <a:tblGrid>
                <a:gridCol w="1121590">
                  <a:extLst>
                    <a:ext uri="{9D8B030D-6E8A-4147-A177-3AD203B41FA5}">
                      <a16:colId xmlns:a16="http://schemas.microsoft.com/office/drawing/2014/main" val="20000"/>
                    </a:ext>
                  </a:extLst>
                </a:gridCol>
                <a:gridCol w="2405848">
                  <a:extLst>
                    <a:ext uri="{9D8B030D-6E8A-4147-A177-3AD203B41FA5}">
                      <a16:colId xmlns:a16="http://schemas.microsoft.com/office/drawing/2014/main" val="20001"/>
                    </a:ext>
                  </a:extLst>
                </a:gridCol>
                <a:gridCol w="1204582">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278130">
                <a:tc>
                  <a:txBody>
                    <a:bodyPr/>
                    <a:lstStyle/>
                    <a:p>
                      <a:r>
                        <a:rPr lang="fr-FR" sz="1400" dirty="0" err="1" smtClean="0"/>
                        <a:t>Critère</a:t>
                      </a:r>
                      <a:endParaRPr lang="fr-FR" sz="1400" dirty="0"/>
                    </a:p>
                  </a:txBody>
                  <a:tcPr marL="68580" marR="68580" marT="34290" marB="34290"/>
                </a:tc>
                <a:tc>
                  <a:txBody>
                    <a:bodyPr/>
                    <a:lstStyle/>
                    <a:p>
                      <a:r>
                        <a:rPr lang="fr-FR" sz="1400" dirty="0" smtClean="0"/>
                        <a:t>Avant la fin des quotas laitiers</a:t>
                      </a:r>
                      <a:endParaRPr lang="fr-FR" sz="1400" dirty="0"/>
                    </a:p>
                  </a:txBody>
                  <a:tcPr marL="68580" marR="68580" marT="34290" marB="34290"/>
                </a:tc>
                <a:tc>
                  <a:txBody>
                    <a:bodyPr/>
                    <a:lstStyle/>
                    <a:p>
                      <a:r>
                        <a:rPr lang="fr-FR" sz="1400" dirty="0" smtClean="0"/>
                        <a:t>2017</a:t>
                      </a:r>
                      <a:endParaRPr lang="fr-FR" sz="1400" dirty="0"/>
                    </a:p>
                  </a:txBody>
                  <a:tcPr marL="68580" marR="68580" marT="34290" marB="34290"/>
                </a:tc>
                <a:tc>
                  <a:txBody>
                    <a:bodyPr/>
                    <a:lstStyle/>
                    <a:p>
                      <a:r>
                        <a:rPr lang="fr-FR" sz="1400" dirty="0" err="1" smtClean="0"/>
                        <a:t>Races</a:t>
                      </a:r>
                      <a:r>
                        <a:rPr lang="fr-FR" sz="1400" dirty="0" smtClean="0"/>
                        <a:t> principales</a:t>
                      </a:r>
                      <a:endParaRPr lang="fr-FR" sz="1400" dirty="0"/>
                    </a:p>
                  </a:txBody>
                  <a:tcPr marL="68580" marR="68580" marT="34290" marB="34290"/>
                </a:tc>
                <a:tc>
                  <a:txBody>
                    <a:bodyPr/>
                    <a:lstStyle/>
                    <a:p>
                      <a:r>
                        <a:rPr lang="fr-FR" sz="1400" baseline="0" dirty="0" err="1" smtClean="0"/>
                        <a:t>Races</a:t>
                      </a:r>
                      <a:r>
                        <a:rPr lang="fr-FR" sz="1400" dirty="0" err="1" smtClean="0"/>
                        <a:t> secondaires</a:t>
                      </a:r>
                      <a:endParaRPr lang="fr-FR" sz="1400" dirty="0"/>
                    </a:p>
                  </a:txBody>
                  <a:tcPr marL="68580" marR="68580" marT="34290" marB="34290"/>
                </a:tc>
                <a:extLst>
                  <a:ext uri="{0D108BD9-81ED-4DB2-BD59-A6C34878D82A}">
                    <a16:rowId xmlns:a16="http://schemas.microsoft.com/office/drawing/2014/main" val="10000"/>
                  </a:ext>
                </a:extLst>
              </a:tr>
              <a:tr h="278130">
                <a:tc>
                  <a:txBody>
                    <a:bodyPr/>
                    <a:lstStyle/>
                    <a:p>
                      <a:r>
                        <a:rPr lang="fr-FR" sz="1400" dirty="0" smtClean="0"/>
                        <a:t>Bovin</a:t>
                      </a:r>
                      <a:r>
                        <a:rPr lang="fr-FR" sz="1400" baseline="0" dirty="0" smtClean="0"/>
                        <a:t> lait</a:t>
                      </a:r>
                      <a:endParaRPr lang="fr-FR" sz="1400" dirty="0"/>
                    </a:p>
                  </a:txBody>
                  <a:tcPr marL="68580" marR="68580" marT="34290" marB="34290"/>
                </a:tc>
                <a:tc>
                  <a:txBody>
                    <a:bodyPr/>
                    <a:lstStyle/>
                    <a:p>
                      <a:r>
                        <a:rPr lang="fr-FR" sz="1400" dirty="0" smtClean="0"/>
                        <a:t>7,2 millions</a:t>
                      </a:r>
                      <a:endParaRPr lang="fr-FR" sz="1400" dirty="0"/>
                    </a:p>
                  </a:txBody>
                  <a:tcPr marL="68580" marR="68580" marT="34290" marB="34290"/>
                </a:tc>
                <a:tc>
                  <a:txBody>
                    <a:bodyPr/>
                    <a:lstStyle/>
                    <a:p>
                      <a:r>
                        <a:rPr lang="fr-FR" sz="1400" dirty="0" smtClean="0"/>
                        <a:t>3,8 millions</a:t>
                      </a:r>
                      <a:endParaRPr lang="fr-FR" sz="1400" dirty="0"/>
                    </a:p>
                  </a:txBody>
                  <a:tcPr marL="68580" marR="68580" marT="34290" marB="34290"/>
                </a:tc>
                <a:tc>
                  <a:txBody>
                    <a:bodyPr/>
                    <a:lstStyle/>
                    <a:p>
                      <a:r>
                        <a:rPr lang="fr-FR" sz="1400" dirty="0" err="1" smtClean="0"/>
                        <a:t>Prim'Holstein</a:t>
                      </a:r>
                      <a:endParaRPr lang="fr-FR" sz="1400" dirty="0"/>
                    </a:p>
                  </a:txBody>
                  <a:tcPr marL="68580" marR="68580" marT="34290" marB="34290"/>
                </a:tc>
                <a:tc>
                  <a:txBody>
                    <a:bodyPr/>
                    <a:lstStyle/>
                    <a:p>
                      <a:r>
                        <a:rPr lang="fr-FR" sz="1400" dirty="0" smtClean="0"/>
                        <a:t>Montbéliarde, Normande</a:t>
                      </a:r>
                      <a:endParaRPr lang="fr-FR" sz="1400" dirty="0"/>
                    </a:p>
                  </a:txBody>
                  <a:tcPr marL="68580" marR="68580" marT="34290" marB="34290"/>
                </a:tc>
                <a:extLst>
                  <a:ext uri="{0D108BD9-81ED-4DB2-BD59-A6C34878D82A}">
                    <a16:rowId xmlns:a16="http://schemas.microsoft.com/office/drawing/2014/main" val="10001"/>
                  </a:ext>
                </a:extLst>
              </a:tr>
              <a:tr h="377190">
                <a:tc>
                  <a:txBody>
                    <a:bodyPr/>
                    <a:lstStyle/>
                    <a:p>
                      <a:r>
                        <a:rPr lang="fr-FR" sz="1400" dirty="0" smtClean="0"/>
                        <a:t>Bovin</a:t>
                      </a:r>
                      <a:r>
                        <a:rPr lang="fr-FR" sz="1400" baseline="0" dirty="0" smtClean="0"/>
                        <a:t> viande</a:t>
                      </a:r>
                      <a:endParaRPr lang="fr-FR" sz="1400" dirty="0"/>
                    </a:p>
                  </a:txBody>
                  <a:tcPr marL="68580" marR="68580" marT="34290" marB="34290"/>
                </a:tc>
                <a:tc>
                  <a:txBody>
                    <a:bodyPr/>
                    <a:lstStyle/>
                    <a:p>
                      <a:r>
                        <a:rPr lang="fr-FR" sz="1400" dirty="0" smtClean="0"/>
                        <a:t>2,9 millions</a:t>
                      </a:r>
                      <a:endParaRPr lang="fr-FR" sz="1400" dirty="0"/>
                    </a:p>
                  </a:txBody>
                  <a:tcPr marL="68580" marR="68580" marT="34290" marB="34290"/>
                </a:tc>
                <a:tc>
                  <a:txBody>
                    <a:bodyPr/>
                    <a:lstStyle/>
                    <a:p>
                      <a:r>
                        <a:rPr lang="fr-FR" sz="1400" dirty="0" smtClean="0"/>
                        <a:t>4 millions</a:t>
                      </a:r>
                      <a:endParaRPr lang="fr-FR" sz="1400" dirty="0"/>
                    </a:p>
                  </a:txBody>
                  <a:tcPr marL="68580" marR="68580" marT="34290" marB="34290"/>
                </a:tc>
                <a:tc>
                  <a:txBody>
                    <a:bodyPr/>
                    <a:lstStyle/>
                    <a:p>
                      <a:r>
                        <a:rPr lang="fr-FR" sz="1400" dirty="0" smtClean="0"/>
                        <a:t>Charolais, Limousin</a:t>
                      </a:r>
                      <a:endParaRPr lang="fr-FR" sz="1400" dirty="0"/>
                    </a:p>
                  </a:txBody>
                  <a:tcPr marL="68580" marR="68580" marT="34290" marB="34290"/>
                </a:tc>
                <a:tc>
                  <a:txBody>
                    <a:bodyPr/>
                    <a:lstStyle/>
                    <a:p>
                      <a:r>
                        <a:rPr lang="fr-FR" sz="1400" dirty="0" smtClean="0"/>
                        <a:t>Blonde</a:t>
                      </a:r>
                      <a:r>
                        <a:rPr lang="fr-FR" sz="1400" baseline="0" dirty="0" smtClean="0"/>
                        <a:t> d'Aquitaine, Salers, Aubrac</a:t>
                      </a:r>
                      <a:endParaRPr lang="fr-FR" sz="1400" dirty="0"/>
                    </a:p>
                  </a:txBody>
                  <a:tcPr marL="68580" marR="68580" marT="34290" marB="34290"/>
                </a:tc>
                <a:extLst>
                  <a:ext uri="{0D108BD9-81ED-4DB2-BD59-A6C34878D82A}">
                    <a16:rowId xmlns:a16="http://schemas.microsoft.com/office/drawing/2014/main" val="10002"/>
                  </a:ext>
                </a:extLst>
              </a:tr>
            </a:tbl>
          </a:graphicData>
        </a:graphic>
      </p:graphicFrame>
      <p:sp>
        <p:nvSpPr>
          <p:cNvPr id="5" name="ZoneTexte 4"/>
          <p:cNvSpPr txBox="1"/>
          <p:nvPr/>
        </p:nvSpPr>
        <p:spPr>
          <a:xfrm>
            <a:off x="678656" y="3779044"/>
            <a:ext cx="3267702" cy="2246769"/>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Calibri" panose="020F0502020204030204"/>
                <a:ea typeface="+mn-ea"/>
                <a:cs typeface="+mn-cs"/>
              </a:rPr>
              <a:t>Volume de lait :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25 milliards de litres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20 % de variation entre </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les collectes mensuelles les</a:t>
            </a:r>
            <a:r>
              <a:rPr kumimoji="0" lang="fr-FR" sz="2000" b="0" i="0" u="none" strike="noStrike" kern="1200" cap="none" spc="0" normalizeH="0" noProof="0" dirty="0" smtClean="0">
                <a:ln>
                  <a:noFill/>
                </a:ln>
                <a:solidFill>
                  <a:prstClr val="black"/>
                </a:solidFill>
                <a:effectLst/>
                <a:uLnTx/>
                <a:uFillTx/>
                <a:latin typeface="Calibri" panose="020F0502020204030204"/>
                <a:ea typeface="+mn-ea"/>
                <a:cs typeface="+mn-cs"/>
              </a:rPr>
              <a:t> plus hautes et les plus</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basses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En 2019, </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 </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milliard de </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litres de lait biologique attendus</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4572000" y="3779043"/>
            <a:ext cx="3714750" cy="2246769"/>
          </a:xfrm>
          <a:prstGeom prst="rect">
            <a:avLst/>
          </a:prstGeom>
          <a:no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prstClr val="black"/>
                </a:solidFill>
                <a:effectLst/>
                <a:uLnTx/>
                <a:uFillTx/>
                <a:latin typeface="Calibri" panose="020F0502020204030204"/>
                <a:ea typeface="+mn-ea"/>
                <a:cs typeface="+mn-cs"/>
              </a:rPr>
              <a:t>Vaches allaitantes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 48% sont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détenues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(~2 millions) par 21% des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éleveurs de bovins qui</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ont plus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de</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70 </a:t>
            </a:r>
            <a:r>
              <a:rPr kumimoji="0" lang="fr-FR" sz="2000" b="0" i="0" u="none" strike="noStrike" kern="1200" cap="none" spc="0" normalizeH="0" baseline="0" noProof="0" dirty="0" err="1">
                <a:ln>
                  <a:noFill/>
                </a:ln>
                <a:solidFill>
                  <a:prstClr val="black"/>
                </a:solidFill>
                <a:effectLst/>
                <a:uLnTx/>
                <a:uFillTx/>
                <a:latin typeface="Calibri" panose="020F0502020204030204"/>
                <a:ea typeface="+mn-ea"/>
                <a:cs typeface="+mn-cs"/>
              </a:rPr>
              <a:t>vaches/troupeau</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0" defTabSz="685800">
              <a:defRPr/>
            </a:pPr>
            <a:r>
              <a:rPr lang="fr-FR" sz="2000" dirty="0">
                <a:solidFill>
                  <a:prstClr val="black"/>
                </a:solidFill>
              </a:rPr>
              <a:t>La </a:t>
            </a:r>
            <a:r>
              <a:rPr lang="fr-FR" sz="2000" dirty="0" smtClean="0">
                <a:solidFill>
                  <a:prstClr val="black"/>
                </a:solidFill>
              </a:rPr>
              <a:t>majorité des veaux sevrés sont vendus dans les marchés aux bestiaux </a:t>
            </a:r>
            <a:r>
              <a:rPr kumimoji="0" lang="fr-FR" sz="2000" b="0" i="0" u="none" strike="noStrike" kern="1200" cap="none" spc="0" normalizeH="0" baseline="0" noProof="0" dirty="0" smtClean="0">
                <a:ln>
                  <a:noFill/>
                </a:ln>
                <a:solidFill>
                  <a:prstClr val="black"/>
                </a:solidFill>
                <a:effectLst/>
                <a:uLnTx/>
                <a:uFillTx/>
                <a:latin typeface="Calibri" panose="020F0502020204030204"/>
                <a:ea typeface="+mn-ea"/>
                <a:cs typeface="+mn-cs"/>
              </a:rPr>
              <a:t>(64%).</a:t>
            </a: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a:off x="7139775" y="5656481"/>
            <a:ext cx="121443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GEB – Institut de l’Elevage, 2018</a:t>
            </a:r>
          </a:p>
        </p:txBody>
      </p:sp>
    </p:spTree>
    <p:extLst>
      <p:ext uri="{BB962C8B-B14F-4D97-AF65-F5344CB8AC3E}">
        <p14:creationId xmlns:p14="http://schemas.microsoft.com/office/powerpoint/2010/main" val="3664869982"/>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40631" y="392112"/>
            <a:ext cx="7886700" cy="739775"/>
          </a:xfrm>
          <a:prstGeom prst="rect">
            <a:avLst/>
          </a:prstGeom>
        </p:spPr>
        <p:txBody>
          <a:bodyPr>
            <a:normAutofit/>
          </a:bodyPr>
          <a:lstStyle/>
          <a:p>
            <a:pPr algn="l"/>
            <a:r>
              <a:rPr lang="fr-FR" sz="2400" dirty="0">
                <a:solidFill>
                  <a:schemeClr val="tx1"/>
                </a:solidFill>
              </a:rPr>
              <a:t>Classification du système laitier </a:t>
            </a:r>
            <a:r>
              <a:rPr lang="fr-FR" sz="2400" dirty="0" smtClean="0">
                <a:solidFill>
                  <a:schemeClr val="tx1"/>
                </a:solidFill>
              </a:rPr>
              <a:t>français</a:t>
            </a:r>
            <a:endParaRPr lang="fr-FR" sz="2400" dirty="0">
              <a:solidFill>
                <a:schemeClr val="tx1"/>
              </a:solidFill>
            </a:endParaRPr>
          </a:p>
        </p:txBody>
      </p:sp>
      <p:pic>
        <p:nvPicPr>
          <p:cNvPr id="4" name="Afbeelding 1"/>
          <p:cNvPicPr>
            <a:picLocks noGrp="1"/>
          </p:cNvPicPr>
          <p:nvPr>
            <p:ph idx="4294967295"/>
          </p:nvPr>
        </p:nvPicPr>
        <p:blipFill>
          <a:blip r:embed="rId2" cstate="print">
            <a:extLst>
              <a:ext uri="{28A0092B-C50C-407E-A947-70E740481C1C}">
                <a14:useLocalDpi xmlns:a14="http://schemas.microsoft.com/office/drawing/2010/main"/>
              </a:ext>
            </a:extLst>
          </a:blip>
          <a:srcRect/>
          <a:stretch>
            <a:fillRect/>
          </a:stretch>
        </p:blipFill>
        <p:spPr bwMode="auto">
          <a:xfrm>
            <a:off x="371260" y="1265035"/>
            <a:ext cx="8518358" cy="4737207"/>
          </a:xfrm>
          <a:prstGeom prst="rect">
            <a:avLst/>
          </a:prstGeom>
          <a:noFill/>
        </p:spPr>
      </p:pic>
    </p:spTree>
    <p:extLst>
      <p:ext uri="{BB962C8B-B14F-4D97-AF65-F5344CB8AC3E}">
        <p14:creationId xmlns:p14="http://schemas.microsoft.com/office/powerpoint/2010/main" val="2454267873"/>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42790" y="628122"/>
            <a:ext cx="7886700" cy="1325563"/>
          </a:xfrm>
          <a:prstGeom prst="rect">
            <a:avLst/>
          </a:prstGeom>
        </p:spPr>
        <p:txBody>
          <a:bodyPr>
            <a:normAutofit/>
          </a:bodyPr>
          <a:lstStyle/>
          <a:p>
            <a:pPr algn="l"/>
            <a:r>
              <a:rPr lang="fr-FR" sz="2400" b="1" dirty="0" err="1" smtClean="0">
                <a:solidFill>
                  <a:schemeClr val="tx1"/>
                </a:solidFill>
              </a:rPr>
              <a:t>Pâturage par rapport à</a:t>
            </a:r>
            <a:r>
              <a:rPr lang="fr-FR" sz="2400" b="1" dirty="0" smtClean="0">
                <a:solidFill>
                  <a:schemeClr val="tx1"/>
                </a:solidFill>
              </a:rPr>
              <a:t> la ration </a:t>
            </a:r>
            <a:endParaRPr lang="fr-FR" sz="2400" b="1" dirty="0">
              <a:solidFill>
                <a:schemeClr val="tx1"/>
              </a:solidFill>
            </a:endParaRPr>
          </a:p>
        </p:txBody>
      </p:sp>
      <p:grpSp>
        <p:nvGrpSpPr>
          <p:cNvPr id="4" name="Groupe 3"/>
          <p:cNvGrpSpPr/>
          <p:nvPr/>
        </p:nvGrpSpPr>
        <p:grpSpPr>
          <a:xfrm>
            <a:off x="80187" y="1564298"/>
            <a:ext cx="3669468" cy="3757761"/>
            <a:chOff x="-436837" y="0"/>
            <a:chExt cx="4660857" cy="3023870"/>
          </a:xfrm>
        </p:grpSpPr>
        <p:grpSp>
          <p:nvGrpSpPr>
            <p:cNvPr id="5" name="Groupe 4"/>
            <p:cNvGrpSpPr/>
            <p:nvPr/>
          </p:nvGrpSpPr>
          <p:grpSpPr>
            <a:xfrm>
              <a:off x="-436837" y="1291347"/>
              <a:ext cx="919120" cy="1494479"/>
              <a:chOff x="-436837" y="-4053"/>
              <a:chExt cx="919120" cy="1494479"/>
            </a:xfrm>
          </p:grpSpPr>
          <p:sp>
            <p:nvSpPr>
              <p:cNvPr id="7" name="Zone de texte 40"/>
              <p:cNvSpPr txBox="1"/>
              <p:nvPr/>
            </p:nvSpPr>
            <p:spPr>
              <a:xfrm>
                <a:off x="-381717" y="-4053"/>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0,8 ha &gt;= 0,8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Zone de texte 41"/>
              <p:cNvSpPr txBox="1"/>
              <p:nvPr/>
            </p:nvSpPr>
            <p:spPr>
              <a:xfrm>
                <a:off x="-394100" y="12646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0,6 - 0,8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9" name="Zone de texte 42"/>
              <p:cNvSpPr txBox="1"/>
              <p:nvPr/>
            </p:nvSpPr>
            <p:spPr>
              <a:xfrm>
                <a:off x="-394100" y="2648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0,4 - 0,6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Zone de texte 43"/>
              <p:cNvSpPr txBox="1"/>
              <p:nvPr/>
            </p:nvSpPr>
            <p:spPr>
              <a:xfrm>
                <a:off x="-394100" y="506175"/>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0,2 - 0,4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Zone de texte 44"/>
              <p:cNvSpPr txBox="1"/>
              <p:nvPr/>
            </p:nvSpPr>
            <p:spPr>
              <a:xfrm>
                <a:off x="-420046" y="779226"/>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0,1 - 0,2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Zone de texte 45"/>
              <p:cNvSpPr txBox="1"/>
              <p:nvPr/>
            </p:nvSpPr>
            <p:spPr>
              <a:xfrm>
                <a:off x="-436837" y="1019948"/>
                <a:ext cx="864000" cy="1778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0 - 0,1 ha</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3" name="Zone de texte 46"/>
              <p:cNvSpPr txBox="1"/>
              <p:nvPr/>
            </p:nvSpPr>
            <p:spPr>
              <a:xfrm>
                <a:off x="-420046" y="1293576"/>
                <a:ext cx="864000" cy="1968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r"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Pas de </a:t>
                </a:r>
                <a:r>
                  <a:rPr kumimoji="0" lang="fr-FR" sz="750"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pâturage</a:t>
                </a:r>
                <a:endParaRPr kumimoji="0" lang="fr-FR" sz="135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08000" y="0"/>
              <a:ext cx="3716020" cy="3023870"/>
            </a:xfrm>
            <a:prstGeom prst="rect">
              <a:avLst/>
            </a:prstGeom>
            <a:ln>
              <a:noFill/>
            </a:ln>
            <a:extLst>
              <a:ext uri="{53640926-AAD7-44D8-BBD7-CCE9431645EC}">
                <a14:shadowObscured xmlns:a14="http://schemas.microsoft.com/office/drawing/2010/main"/>
              </a:ext>
            </a:extLst>
          </p:spPr>
        </p:pic>
      </p:grpSp>
      <p:grpSp>
        <p:nvGrpSpPr>
          <p:cNvPr id="18" name="Groupe 17"/>
          <p:cNvGrpSpPr/>
          <p:nvPr/>
        </p:nvGrpSpPr>
        <p:grpSpPr>
          <a:xfrm>
            <a:off x="3771901" y="1595044"/>
            <a:ext cx="4923591" cy="3674998"/>
            <a:chOff x="5029200" y="1857375"/>
            <a:chExt cx="6324599" cy="4026347"/>
          </a:xfrm>
        </p:grpSpPr>
        <p:pic>
          <p:nvPicPr>
            <p:cNvPr id="14" name="Image 13"/>
            <p:cNvPicPr/>
            <p:nvPr/>
          </p:nvPicPr>
          <p:blipFill>
            <a:blip r:embed="rId3"/>
            <a:stretch>
              <a:fillRect/>
            </a:stretch>
          </p:blipFill>
          <p:spPr>
            <a:xfrm>
              <a:off x="5029200" y="1857375"/>
              <a:ext cx="6324599" cy="3950335"/>
            </a:xfrm>
            <a:prstGeom prst="rect">
              <a:avLst/>
            </a:prstGeom>
          </p:spPr>
        </p:pic>
        <p:sp>
          <p:nvSpPr>
            <p:cNvPr id="15" name="ZoneTexte 14"/>
            <p:cNvSpPr txBox="1"/>
            <p:nvPr/>
          </p:nvSpPr>
          <p:spPr>
            <a:xfrm>
              <a:off x="5457824" y="5483613"/>
              <a:ext cx="4286251" cy="400109"/>
            </a:xfrm>
            <a:prstGeom prst="rect">
              <a:avLst/>
            </a:prstGeom>
            <a:solidFill>
              <a:schemeClr val="accent4">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J     F    F M     A     M     J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J J</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A      S      O     N    D</a:t>
              </a:r>
            </a:p>
          </p:txBody>
        </p:sp>
        <p:sp>
          <p:nvSpPr>
            <p:cNvPr id="16" name="ZoneTexte 15"/>
            <p:cNvSpPr txBox="1"/>
            <p:nvPr/>
          </p:nvSpPr>
          <p:spPr>
            <a:xfrm>
              <a:off x="9591675" y="2124075"/>
              <a:ext cx="1638300" cy="1508105"/>
            </a:xfrm>
            <a:prstGeom prst="rect">
              <a:avLst/>
            </a:prstGeom>
            <a:solidFill>
              <a:schemeClr val="accent4">
                <a:lumMod val="20000"/>
                <a:lumOff val="80000"/>
              </a:schemeClr>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Évolution de la ration des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vaches laitières tout au long de</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l'</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année</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ZoneTexte 16"/>
            <p:cNvSpPr txBox="1"/>
            <p:nvPr/>
          </p:nvSpPr>
          <p:spPr>
            <a:xfrm>
              <a:off x="9715499" y="3939519"/>
              <a:ext cx="1638300" cy="1663528"/>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Minéraux</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Herbe pâturée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Autres fourrages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Foin</a:t>
              </a: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Ensilage de maïs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Ensilage d'</a:t>
              </a: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herbe</a:t>
              </a: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err="1">
                  <a:ln>
                    <a:noFill/>
                  </a:ln>
                  <a:solidFill>
                    <a:prstClr val="black"/>
                  </a:solidFill>
                  <a:effectLst/>
                  <a:uLnTx/>
                  <a:uFillTx/>
                  <a:latin typeface="Calibri" panose="020F0502020204030204"/>
                  <a:ea typeface="+mn-ea"/>
                  <a:cs typeface="+mn-cs"/>
                </a:rPr>
                <a:t>Concentré d'énergie</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20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Concentré </a:t>
              </a:r>
              <a:r>
                <a:rPr kumimoji="0" lang="fr-FR" sz="900" b="0" i="0" u="none" strike="noStrike" kern="1200" cap="none" spc="0" normalizeH="0" baseline="0" noProof="0" dirty="0" smtClean="0">
                  <a:ln>
                    <a:noFill/>
                  </a:ln>
                  <a:solidFill>
                    <a:prstClr val="black"/>
                  </a:solidFill>
                  <a:effectLst/>
                  <a:uLnTx/>
                  <a:uFillTx/>
                  <a:latin typeface="Calibri" panose="020F0502020204030204"/>
                  <a:ea typeface="+mn-ea"/>
                  <a:cs typeface="+mn-cs"/>
                </a:rPr>
                <a:t>de protéines</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9" name="ZoneTexte 18"/>
          <p:cNvSpPr txBox="1"/>
          <p:nvPr/>
        </p:nvSpPr>
        <p:spPr>
          <a:xfrm>
            <a:off x="228307" y="1846789"/>
            <a:ext cx="970178" cy="113107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Zone accessible pour le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pâturage</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 par </a:t>
            </a: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vache</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ZoneTexte 19"/>
          <p:cNvSpPr txBox="1"/>
          <p:nvPr/>
        </p:nvSpPr>
        <p:spPr>
          <a:xfrm>
            <a:off x="7450931" y="5403404"/>
            <a:ext cx="1260559"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rPr>
              <a:t>Source: Observatoire des élevages laitiers</a:t>
            </a:r>
          </a:p>
        </p:txBody>
      </p:sp>
      <p:sp>
        <p:nvSpPr>
          <p:cNvPr id="3" name="Rechthoek 2"/>
          <p:cNvSpPr/>
          <p:nvPr/>
        </p:nvSpPr>
        <p:spPr>
          <a:xfrm>
            <a:off x="3749655" y="1505666"/>
            <a:ext cx="5160589"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hthoek 20"/>
          <p:cNvSpPr/>
          <p:nvPr/>
        </p:nvSpPr>
        <p:spPr>
          <a:xfrm>
            <a:off x="57388" y="1505666"/>
            <a:ext cx="3515760" cy="3897738"/>
          </a:xfrm>
          <a:prstGeom prst="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423291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42816" y="710630"/>
            <a:ext cx="6439227" cy="834391"/>
          </a:xfrm>
        </p:spPr>
        <p:txBody>
          <a:bodyPr/>
          <a:lstStyle/>
          <a:p>
            <a:r>
              <a:rPr lang="en-US" sz="2400" dirty="0">
                <a:solidFill>
                  <a:schemeClr val="tx1"/>
                </a:solidFill>
                <a:latin typeface="+mn-lt"/>
              </a:rPr>
              <a:t>Les </a:t>
            </a:r>
            <a:r>
              <a:rPr lang="en-US" sz="2400" dirty="0" smtClean="0">
                <a:solidFill>
                  <a:schemeClr val="tx1"/>
                </a:solidFill>
                <a:latin typeface="+mn-lt"/>
              </a:rPr>
              <a:t>prairies semi-</a:t>
            </a:r>
            <a:r>
              <a:rPr lang="en-US" sz="2400" dirty="0" err="1" smtClean="0">
                <a:solidFill>
                  <a:schemeClr val="tx1"/>
                </a:solidFill>
                <a:latin typeface="+mn-lt"/>
              </a:rPr>
              <a:t>naturelles</a:t>
            </a:r>
            <a:r>
              <a:rPr lang="en-US" sz="2400" dirty="0" smtClean="0">
                <a:solidFill>
                  <a:schemeClr val="tx1"/>
                </a:solidFill>
                <a:latin typeface="+mn-lt"/>
              </a:rPr>
              <a:t> </a:t>
            </a:r>
            <a:r>
              <a:rPr lang="en-US" sz="2400" dirty="0">
                <a:solidFill>
                  <a:schemeClr val="tx1"/>
                </a:solidFill>
                <a:latin typeface="+mn-lt"/>
              </a:rPr>
              <a:t>sont plus </a:t>
            </a:r>
            <a:r>
              <a:rPr lang="en-US" sz="2400" dirty="0" err="1" smtClean="0">
                <a:solidFill>
                  <a:schemeClr val="tx1"/>
                </a:solidFill>
                <a:latin typeface="+mn-lt"/>
              </a:rPr>
              <a:t>diversifiées</a:t>
            </a:r>
            <a:r>
              <a:rPr lang="en-US" sz="2400" dirty="0" smtClean="0">
                <a:solidFill>
                  <a:schemeClr val="tx1"/>
                </a:solidFill>
                <a:latin typeface="+mn-lt"/>
              </a:rPr>
              <a:t> en espèces que les prairies temporaires.</a:t>
            </a:r>
            <a:endParaRPr lang="es-ES" sz="2400" dirty="0">
              <a:solidFill>
                <a:schemeClr val="tx1"/>
              </a:solidFill>
              <a:latin typeface="+mn-lt"/>
            </a:endParaRPr>
          </a:p>
        </p:txBody>
      </p:sp>
      <p:graphicFrame>
        <p:nvGraphicFramePr>
          <p:cNvPr id="4" name="Tabell 3"/>
          <p:cNvGraphicFramePr>
            <a:graphicFrameLocks noGrp="1"/>
          </p:cNvGraphicFramePr>
          <p:nvPr>
            <p:extLst>
              <p:ext uri="{D42A27DB-BD31-4B8C-83A1-F6EECF244321}">
                <p14:modId xmlns:p14="http://schemas.microsoft.com/office/powerpoint/2010/main" val="277621289"/>
              </p:ext>
            </p:extLst>
          </p:nvPr>
        </p:nvGraphicFramePr>
        <p:xfrm>
          <a:off x="283780" y="2025882"/>
          <a:ext cx="8734097" cy="2397760"/>
        </p:xfrm>
        <a:graphic>
          <a:graphicData uri="http://schemas.openxmlformats.org/drawingml/2006/table">
            <a:tbl>
              <a:tblPr firstRow="1" firstCol="1" bandRow="1">
                <a:tableStyleId>{F5AB1C69-6EDB-4FF4-983F-18BD219EF322}</a:tableStyleId>
              </a:tblPr>
              <a:tblGrid>
                <a:gridCol w="2917549">
                  <a:extLst>
                    <a:ext uri="{9D8B030D-6E8A-4147-A177-3AD203B41FA5}">
                      <a16:colId xmlns:a16="http://schemas.microsoft.com/office/drawing/2014/main" val="20000"/>
                    </a:ext>
                  </a:extLst>
                </a:gridCol>
                <a:gridCol w="2363893">
                  <a:extLst>
                    <a:ext uri="{9D8B030D-6E8A-4147-A177-3AD203B41FA5}">
                      <a16:colId xmlns:a16="http://schemas.microsoft.com/office/drawing/2014/main" val="20001"/>
                    </a:ext>
                  </a:extLst>
                </a:gridCol>
                <a:gridCol w="3452655">
                  <a:extLst>
                    <a:ext uri="{9D8B030D-6E8A-4147-A177-3AD203B41FA5}">
                      <a16:colId xmlns:a16="http://schemas.microsoft.com/office/drawing/2014/main" val="20002"/>
                    </a:ext>
                  </a:extLst>
                </a:gridCol>
              </a:tblGrid>
              <a:tr h="370840">
                <a:tc>
                  <a:txBody>
                    <a:bodyPr/>
                    <a:lstStyle/>
                    <a:p>
                      <a:r>
                        <a:rPr lang="sv-SE" sz="1800" kern="1200" baseline="0" dirty="0" smtClean="0"/>
                        <a:t>Type de végétation dans les prairies semi-naturelles suédois</a:t>
                      </a:r>
                      <a:endParaRPr lang="en-US" sz="1800" b="1" kern="1200" baseline="0" dirty="0">
                        <a:solidFill>
                          <a:schemeClr val="lt1"/>
                        </a:solidFill>
                        <a:latin typeface="+mn-lt"/>
                        <a:ea typeface="+mn-ea"/>
                        <a:cs typeface="+mn-cs"/>
                      </a:endParaRPr>
                    </a:p>
                  </a:txBody>
                  <a:tcPr/>
                </a:tc>
                <a:tc>
                  <a:txBody>
                    <a:bodyPr/>
                    <a:lstStyle/>
                    <a:p>
                      <a:pPr algn="ctr"/>
                      <a:r>
                        <a:rPr lang="sv-SE" sz="1800" baseline="0" dirty="0" smtClean="0"/>
                        <a:t>Masse d'</a:t>
                      </a:r>
                      <a:r>
                        <a:rPr lang="sv-SE" sz="1800" dirty="0" smtClean="0"/>
                        <a:t>herbe produite</a:t>
                      </a:r>
                      <a:r>
                        <a:rPr lang="sv-SE" sz="1800" baseline="0" dirty="0" smtClean="0"/>
                        <a:t>, kg MS/ha </a:t>
                      </a:r>
                      <a:endParaRPr lang="en-US" sz="1800" dirty="0"/>
                    </a:p>
                  </a:txBody>
                  <a:tcPr/>
                </a:tc>
                <a:tc>
                  <a:txBody>
                    <a:bodyPr/>
                    <a:lstStyle/>
                    <a:p>
                      <a:pPr algn="ctr"/>
                      <a:r>
                        <a:rPr lang="sv-SE" sz="1800" dirty="0" err="1" smtClean="0"/>
                        <a:t>Énergie métabolisable</a:t>
                      </a:r>
                      <a:r>
                        <a:rPr lang="sv-SE" sz="1800" dirty="0" smtClean="0"/>
                        <a:t>, </a:t>
                      </a:r>
                      <a:r>
                        <a:rPr lang="sv-SE" sz="1800" dirty="0" err="1" smtClean="0"/>
                        <a:t>moyenne</a:t>
                      </a:r>
                      <a:r>
                        <a:rPr lang="sv-SE" sz="1800" dirty="0" smtClean="0"/>
                        <a:t> sur la </a:t>
                      </a:r>
                      <a:r>
                        <a:rPr lang="sv-SE" sz="1800" dirty="0" err="1" smtClean="0"/>
                        <a:t>saison</a:t>
                      </a:r>
                      <a:r>
                        <a:rPr lang="sv-SE" sz="1800" dirty="0" smtClean="0"/>
                        <a:t>, MJ/kg</a:t>
                      </a:r>
                      <a:r>
                        <a:rPr lang="sv-SE" sz="1800" baseline="0" dirty="0" smtClean="0"/>
                        <a:t> DM</a:t>
                      </a:r>
                      <a:endParaRPr lang="en-US" sz="1800" dirty="0"/>
                    </a:p>
                  </a:txBody>
                  <a:tcPr/>
                </a:tc>
                <a:extLst>
                  <a:ext uri="{0D108BD9-81ED-4DB2-BD59-A6C34878D82A}">
                    <a16:rowId xmlns:a16="http://schemas.microsoft.com/office/drawing/2014/main" val="10000"/>
                  </a:ext>
                </a:extLst>
              </a:tr>
              <a:tr h="370840">
                <a:tc>
                  <a:txBody>
                    <a:bodyPr/>
                    <a:lstStyle/>
                    <a:p>
                      <a:r>
                        <a:rPr lang="sv-SE" sz="1800" dirty="0" smtClean="0"/>
                        <a:t>Sèche</a:t>
                      </a:r>
                      <a:endParaRPr lang="en-US" sz="1800" dirty="0"/>
                    </a:p>
                  </a:txBody>
                  <a:tcPr/>
                </a:tc>
                <a:tc>
                  <a:txBody>
                    <a:bodyPr/>
                    <a:lstStyle/>
                    <a:p>
                      <a:pPr algn="ctr"/>
                      <a:r>
                        <a:rPr lang="sv-SE" sz="1800" dirty="0" smtClean="0"/>
                        <a:t>1800</a:t>
                      </a:r>
                      <a:endParaRPr lang="en-US" sz="1800" dirty="0"/>
                    </a:p>
                  </a:txBody>
                  <a:tcPr/>
                </a:tc>
                <a:tc>
                  <a:txBody>
                    <a:bodyPr/>
                    <a:lstStyle/>
                    <a:p>
                      <a:pPr algn="ctr"/>
                      <a:r>
                        <a:rPr lang="sv-SE" sz="1800" dirty="0" smtClean="0"/>
                        <a:t>9.5</a:t>
                      </a:r>
                      <a:endParaRPr lang="en-US" sz="1800" dirty="0"/>
                    </a:p>
                  </a:txBody>
                  <a:tcPr/>
                </a:tc>
                <a:extLst>
                  <a:ext uri="{0D108BD9-81ED-4DB2-BD59-A6C34878D82A}">
                    <a16:rowId xmlns:a16="http://schemas.microsoft.com/office/drawing/2014/main" val="10001"/>
                  </a:ext>
                </a:extLst>
              </a:tr>
              <a:tr h="370840">
                <a:tc>
                  <a:txBody>
                    <a:bodyPr/>
                    <a:lstStyle/>
                    <a:p>
                      <a:r>
                        <a:rPr lang="sv-SE" sz="1800" dirty="0" smtClean="0"/>
                        <a:t>Saine</a:t>
                      </a:r>
                      <a:endParaRPr lang="en-US" sz="1800" dirty="0"/>
                    </a:p>
                  </a:txBody>
                  <a:tcPr/>
                </a:tc>
                <a:tc>
                  <a:txBody>
                    <a:bodyPr/>
                    <a:lstStyle/>
                    <a:p>
                      <a:pPr algn="ctr"/>
                      <a:r>
                        <a:rPr lang="sv-SE" sz="1800" dirty="0" smtClean="0"/>
                        <a:t>3000</a:t>
                      </a:r>
                      <a:endParaRPr lang="en-US" sz="1800" dirty="0"/>
                    </a:p>
                  </a:txBody>
                  <a:tcPr/>
                </a:tc>
                <a:tc>
                  <a:txBody>
                    <a:bodyPr/>
                    <a:lstStyle/>
                    <a:p>
                      <a:pPr algn="ctr"/>
                      <a:r>
                        <a:rPr lang="sv-SE" sz="1800" dirty="0" smtClean="0"/>
                        <a:t>9.7</a:t>
                      </a:r>
                      <a:endParaRPr lang="en-US" sz="1800" dirty="0"/>
                    </a:p>
                  </a:txBody>
                  <a:tcPr/>
                </a:tc>
                <a:extLst>
                  <a:ext uri="{0D108BD9-81ED-4DB2-BD59-A6C34878D82A}">
                    <a16:rowId xmlns:a16="http://schemas.microsoft.com/office/drawing/2014/main" val="10002"/>
                  </a:ext>
                </a:extLst>
              </a:tr>
              <a:tr h="370840">
                <a:tc>
                  <a:txBody>
                    <a:bodyPr/>
                    <a:lstStyle/>
                    <a:p>
                      <a:r>
                        <a:rPr lang="sv-SE" sz="1800" dirty="0" smtClean="0"/>
                        <a:t>Humide</a:t>
                      </a:r>
                      <a:endParaRPr lang="en-US" sz="1800" dirty="0"/>
                    </a:p>
                  </a:txBody>
                  <a:tcPr/>
                </a:tc>
                <a:tc>
                  <a:txBody>
                    <a:bodyPr/>
                    <a:lstStyle/>
                    <a:p>
                      <a:pPr algn="ctr"/>
                      <a:r>
                        <a:rPr lang="sv-SE" sz="1800" dirty="0" smtClean="0"/>
                        <a:t>4400</a:t>
                      </a:r>
                      <a:endParaRPr lang="en-US" sz="1800" dirty="0"/>
                    </a:p>
                  </a:txBody>
                  <a:tcPr/>
                </a:tc>
                <a:tc>
                  <a:txBody>
                    <a:bodyPr/>
                    <a:lstStyle/>
                    <a:p>
                      <a:pPr algn="ctr"/>
                      <a:r>
                        <a:rPr lang="sv-SE" sz="1800" dirty="0" smtClean="0"/>
                        <a:t>8.6</a:t>
                      </a:r>
                      <a:endParaRPr lang="en-US" sz="1800" dirty="0"/>
                    </a:p>
                  </a:txBody>
                  <a:tcPr/>
                </a:tc>
                <a:extLst>
                  <a:ext uri="{0D108BD9-81ED-4DB2-BD59-A6C34878D82A}">
                    <a16:rowId xmlns:a16="http://schemas.microsoft.com/office/drawing/2014/main" val="10003"/>
                  </a:ext>
                </a:extLst>
              </a:tr>
              <a:tr h="370840">
                <a:tc>
                  <a:txBody>
                    <a:bodyPr/>
                    <a:lstStyle/>
                    <a:p>
                      <a:r>
                        <a:rPr lang="sv-SE" sz="1800" dirty="0" smtClean="0"/>
                        <a:t>Ombragée</a:t>
                      </a:r>
                      <a:endParaRPr lang="en-US" sz="1800" dirty="0"/>
                    </a:p>
                  </a:txBody>
                  <a:tcPr/>
                </a:tc>
                <a:tc>
                  <a:txBody>
                    <a:bodyPr/>
                    <a:lstStyle/>
                    <a:p>
                      <a:pPr algn="ctr"/>
                      <a:r>
                        <a:rPr lang="sv-SE" sz="1800" dirty="0" smtClean="0"/>
                        <a:t>1400</a:t>
                      </a:r>
                      <a:endParaRPr lang="en-US" sz="1800" dirty="0"/>
                    </a:p>
                  </a:txBody>
                  <a:tcPr/>
                </a:tc>
                <a:tc>
                  <a:txBody>
                    <a:bodyPr/>
                    <a:lstStyle/>
                    <a:p>
                      <a:pPr algn="ctr"/>
                      <a:r>
                        <a:rPr lang="sv-SE" sz="1800" dirty="0" smtClean="0"/>
                        <a:t>9.0</a:t>
                      </a:r>
                      <a:endParaRPr lang="en-US" sz="1800" dirty="0"/>
                    </a:p>
                  </a:txBody>
                  <a:tcPr/>
                </a:tc>
                <a:extLst>
                  <a:ext uri="{0D108BD9-81ED-4DB2-BD59-A6C34878D82A}">
                    <a16:rowId xmlns:a16="http://schemas.microsoft.com/office/drawing/2014/main" val="10004"/>
                  </a:ext>
                </a:extLst>
              </a:tr>
            </a:tbl>
          </a:graphicData>
        </a:graphic>
      </p:graphicFrame>
      <p:sp>
        <p:nvSpPr>
          <p:cNvPr id="5" name="textruta 4"/>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et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1937158"/>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886700" cy="1325563"/>
          </a:xfrm>
          <a:prstGeom prst="rect">
            <a:avLst/>
          </a:prstGeom>
        </p:spPr>
        <p:txBody>
          <a:bodyPr>
            <a:normAutofit/>
          </a:bodyPr>
          <a:lstStyle/>
          <a:p>
            <a:pPr algn="l"/>
            <a:r>
              <a:rPr lang="fr-FR" sz="2400" b="1" dirty="0">
                <a:solidFill>
                  <a:schemeClr val="tx1"/>
                </a:solidFill>
              </a:rPr>
              <a:t>Le croisement entre le taux de chargement et la superficie de pâturage disponible donnera la proportion d'herbe pâturée dans la </a:t>
            </a:r>
            <a:r>
              <a:rPr lang="fr-FR" sz="2400" b="1" dirty="0" smtClean="0">
                <a:solidFill>
                  <a:schemeClr val="tx1"/>
                </a:solidFill>
              </a:rPr>
              <a:t>ration</a:t>
            </a:r>
            <a:endParaRPr lang="fr-FR" sz="2400" b="1" dirty="0">
              <a:solidFill>
                <a:schemeClr val="tx1"/>
              </a:solidFill>
            </a:endParaRPr>
          </a:p>
        </p:txBody>
      </p:sp>
      <p:pic>
        <p:nvPicPr>
          <p:cNvPr id="13" name="Afbeelding 12"/>
          <p:cNvPicPr>
            <a:picLocks noChangeAspect="1"/>
          </p:cNvPicPr>
          <p:nvPr/>
        </p:nvPicPr>
        <p:blipFill>
          <a:blip r:embed="rId2"/>
          <a:stretch>
            <a:fillRect/>
          </a:stretch>
        </p:blipFill>
        <p:spPr>
          <a:xfrm>
            <a:off x="285749" y="1540364"/>
            <a:ext cx="8504157" cy="4551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116109"/>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5"/>
            <a:ext cx="7741462" cy="1325563"/>
          </a:xfrm>
          <a:prstGeom prst="rect">
            <a:avLst/>
          </a:prstGeom>
        </p:spPr>
        <p:txBody>
          <a:bodyPr>
            <a:normAutofit/>
          </a:bodyPr>
          <a:lstStyle/>
          <a:p>
            <a:pPr algn="l"/>
            <a:r>
              <a:rPr lang="fr-FR" sz="2300" dirty="0">
                <a:solidFill>
                  <a:schemeClr val="tx1"/>
                </a:solidFill>
              </a:rPr>
              <a:t>Composition et évolution de la </a:t>
            </a:r>
            <a:r>
              <a:rPr lang="fr-FR" sz="2300" dirty="0" smtClean="0">
                <a:solidFill>
                  <a:schemeClr val="tx1"/>
                </a:solidFill>
              </a:rPr>
              <a:t>surface fourragère </a:t>
            </a:r>
            <a:r>
              <a:rPr lang="fr-FR" sz="2300" dirty="0">
                <a:solidFill>
                  <a:schemeClr val="tx1"/>
                </a:solidFill>
              </a:rPr>
              <a:t>française</a:t>
            </a:r>
          </a:p>
        </p:txBody>
      </p:sp>
      <p:grpSp>
        <p:nvGrpSpPr>
          <p:cNvPr id="4" name="Groupe 3"/>
          <p:cNvGrpSpPr/>
          <p:nvPr/>
        </p:nvGrpSpPr>
        <p:grpSpPr>
          <a:xfrm>
            <a:off x="496586" y="1194692"/>
            <a:ext cx="4181947" cy="1974057"/>
            <a:chOff x="0" y="0"/>
            <a:chExt cx="4903125" cy="2339975"/>
          </a:xfrm>
        </p:grpSpPr>
        <p:grpSp>
          <p:nvGrpSpPr>
            <p:cNvPr id="5" name="Groupe 4"/>
            <p:cNvGrpSpPr/>
            <p:nvPr/>
          </p:nvGrpSpPr>
          <p:grpSpPr>
            <a:xfrm>
              <a:off x="0" y="0"/>
              <a:ext cx="4903125" cy="2339975"/>
              <a:chOff x="0" y="0"/>
              <a:chExt cx="5271418" cy="2699385"/>
            </a:xfrm>
          </p:grpSpPr>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3365500" cy="2699385"/>
              </a:xfrm>
              <a:prstGeom prst="rect">
                <a:avLst/>
              </a:prstGeom>
              <a:ln>
                <a:noFill/>
              </a:ln>
              <a:effectLst>
                <a:outerShdw blurRad="292100" dist="139700" dir="2700000" algn="tl" rotWithShape="0">
                  <a:srgbClr val="333333">
                    <a:alpha val="65000"/>
                  </a:srgbClr>
                </a:outerShdw>
              </a:effectLst>
            </p:spPr>
          </p:pic>
          <p:grpSp>
            <p:nvGrpSpPr>
              <p:cNvPr id="8" name="Groupe 7"/>
              <p:cNvGrpSpPr/>
              <p:nvPr/>
            </p:nvGrpSpPr>
            <p:grpSpPr>
              <a:xfrm>
                <a:off x="3327327" y="590550"/>
                <a:ext cx="1944091" cy="1423894"/>
                <a:chOff x="49922" y="12700"/>
                <a:chExt cx="2188054" cy="1423894"/>
              </a:xfrm>
            </p:grpSpPr>
            <p:sp>
              <p:nvSpPr>
                <p:cNvPr id="9" name="Zone de texte 12"/>
                <p:cNvSpPr txBox="1"/>
                <p:nvPr/>
              </p:nvSpPr>
              <p:spPr>
                <a:xfrm>
                  <a:off x="64291" y="12700"/>
                  <a:ext cx="2173685"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Cultures fourragères</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0" name="Zone de texte 13"/>
                <p:cNvSpPr txBox="1"/>
                <p:nvPr/>
              </p:nvSpPr>
              <p:spPr>
                <a:xfrm>
                  <a:off x="77784" y="355600"/>
                  <a:ext cx="1244600" cy="2794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Maïs</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1" name="Zone de texte 14"/>
                <p:cNvSpPr txBox="1"/>
                <p:nvPr/>
              </p:nvSpPr>
              <p:spPr>
                <a:xfrm>
                  <a:off x="64291" y="635000"/>
                  <a:ext cx="1589589" cy="342041"/>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Prairies temporaires</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2" name="Zone de texte 15"/>
                <p:cNvSpPr txBox="1"/>
                <p:nvPr/>
              </p:nvSpPr>
              <p:spPr>
                <a:xfrm>
                  <a:off x="49922" y="977884"/>
                  <a:ext cx="1603958" cy="45871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750" b="1"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Prairies</a:t>
                  </a:r>
                  <a:r>
                    <a:rPr kumimoji="0" lang="fr-FR" sz="75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permanentes</a:t>
                  </a:r>
                  <a:endParaRPr kumimoji="0" lang="fr-FR" sz="1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sp>
          <p:nvSpPr>
            <p:cNvPr id="6" name="Zone de texte 23"/>
            <p:cNvSpPr txBox="1"/>
            <p:nvPr/>
          </p:nvSpPr>
          <p:spPr>
            <a:xfrm>
              <a:off x="228600" y="38100"/>
              <a:ext cx="571500" cy="20955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6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SAU</a:t>
              </a:r>
              <a:endParaRPr kumimoji="0" lang="fr-FR" sz="825"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nvGrpSpPr>
          <p:cNvPr id="13" name="Groupe 12"/>
          <p:cNvGrpSpPr/>
          <p:nvPr/>
        </p:nvGrpSpPr>
        <p:grpSpPr>
          <a:xfrm>
            <a:off x="496586" y="3713546"/>
            <a:ext cx="4680431" cy="2104162"/>
            <a:chOff x="0" y="0"/>
            <a:chExt cx="3273646" cy="1701800"/>
          </a:xfrm>
        </p:grpSpPr>
        <p:pic>
          <p:nvPicPr>
            <p:cNvPr id="14" name="Imag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771775" cy="1543685"/>
            </a:xfrm>
            <a:prstGeom prst="rect">
              <a:avLst/>
            </a:prstGeom>
            <a:ln>
              <a:noFill/>
            </a:ln>
            <a:effectLst>
              <a:outerShdw blurRad="292100" dist="139700" dir="2700000" algn="tl" rotWithShape="0">
                <a:srgbClr val="333333">
                  <a:alpha val="65000"/>
                </a:srgbClr>
              </a:outerShdw>
            </a:effectLst>
          </p:spPr>
        </p:pic>
        <p:grpSp>
          <p:nvGrpSpPr>
            <p:cNvPr id="15" name="Groupe 14"/>
            <p:cNvGrpSpPr/>
            <p:nvPr/>
          </p:nvGrpSpPr>
          <p:grpSpPr>
            <a:xfrm>
              <a:off x="1168400" y="1346198"/>
              <a:ext cx="2105246" cy="355602"/>
              <a:chOff x="0" y="-6352"/>
              <a:chExt cx="2105246" cy="355602"/>
            </a:xfrm>
          </p:grpSpPr>
          <p:pic>
            <p:nvPicPr>
              <p:cNvPr id="16" name="Imag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7150"/>
                <a:ext cx="1007745" cy="260985"/>
              </a:xfrm>
              <a:prstGeom prst="rect">
                <a:avLst/>
              </a:prstGeom>
              <a:ln>
                <a:noFill/>
              </a:ln>
              <a:effectLst>
                <a:outerShdw blurRad="292100" dist="139700" dir="2700000" algn="tl" rotWithShape="0">
                  <a:srgbClr val="333333">
                    <a:alpha val="65000"/>
                  </a:srgbClr>
                </a:outerShdw>
              </a:effectLst>
            </p:spPr>
          </p:pic>
          <p:grpSp>
            <p:nvGrpSpPr>
              <p:cNvPr id="17" name="Groupe 16"/>
              <p:cNvGrpSpPr/>
              <p:nvPr/>
            </p:nvGrpSpPr>
            <p:grpSpPr>
              <a:xfrm>
                <a:off x="101599" y="-6352"/>
                <a:ext cx="2003647" cy="355602"/>
                <a:chOff x="-1" y="-6352"/>
                <a:chExt cx="2003647" cy="355602"/>
              </a:xfrm>
            </p:grpSpPr>
            <p:sp>
              <p:nvSpPr>
                <p:cNvPr id="18" name="Zone de texte 26"/>
                <p:cNvSpPr txBox="1"/>
                <p:nvPr/>
              </p:nvSpPr>
              <p:spPr>
                <a:xfrm>
                  <a:off x="-1" y="-7"/>
                  <a:ext cx="819150" cy="19685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825"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Fourrage</a:t>
                  </a:r>
                  <a:r>
                    <a:rPr kumimoji="0" lang="fr-FR" sz="825"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annuel</a:t>
                  </a:r>
                  <a:endParaRPr kumimoji="0" lang="fr-FR" sz="15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9" name="Zone de texte 27"/>
                <p:cNvSpPr txBox="1"/>
                <p:nvPr/>
              </p:nvSpPr>
              <p:spPr>
                <a:xfrm>
                  <a:off x="0" y="159308"/>
                  <a:ext cx="819150" cy="18993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0"/>
                    </a:spcAft>
                    <a:buClrTx/>
                    <a:buSzTx/>
                    <a:buFontTx/>
                    <a:buNone/>
                    <a:tabLst/>
                    <a:defRPr/>
                  </a:pPr>
                  <a:r>
                    <a:rPr kumimoji="0" lang="fr-FR" sz="825"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Prairies</a:t>
                  </a:r>
                  <a:r>
                    <a:rPr kumimoji="0" lang="fr-FR" sz="825"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permanentes</a:t>
                  </a:r>
                  <a:endParaRPr kumimoji="0" lang="fr-FR" sz="15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0" name="Zone de texte 28"/>
                <p:cNvSpPr txBox="1"/>
                <p:nvPr/>
              </p:nvSpPr>
              <p:spPr>
                <a:xfrm>
                  <a:off x="889000" y="-6352"/>
                  <a:ext cx="1114646"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Prairies temporaires</a:t>
                  </a:r>
                  <a:endParaRPr kumimoji="0" lang="fr-FR" sz="13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Zone de texte 29"/>
                <p:cNvSpPr txBox="1"/>
                <p:nvPr/>
              </p:nvSpPr>
              <p:spPr>
                <a:xfrm>
                  <a:off x="895350" y="146050"/>
                  <a:ext cx="869950" cy="203200"/>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fr-FR" sz="788" b="1" i="0" u="none" strike="noStrike" kern="12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Parcours</a:t>
                  </a:r>
                  <a:endParaRPr kumimoji="0" lang="fr-FR" sz="135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grpSp>
      </p:grpSp>
      <p:pic>
        <p:nvPicPr>
          <p:cNvPr id="22" name="Image 21"/>
          <p:cNvPicPr/>
          <p:nvPr/>
        </p:nvPicPr>
        <p:blipFill>
          <a:blip r:embed="rId5"/>
          <a:stretch>
            <a:fillRect/>
          </a:stretch>
        </p:blipFill>
        <p:spPr>
          <a:xfrm>
            <a:off x="5334098" y="1315224"/>
            <a:ext cx="2957513" cy="3121819"/>
          </a:xfrm>
          <a:prstGeom prst="rect">
            <a:avLst/>
          </a:prstGeom>
          <a:ln>
            <a:noFill/>
          </a:ln>
          <a:effectLst>
            <a:outerShdw blurRad="292100" dist="139700" dir="2700000" algn="tl" rotWithShape="0">
              <a:srgbClr val="333333">
                <a:alpha val="65000"/>
              </a:srgbClr>
            </a:outerShdw>
          </a:effectLst>
        </p:spPr>
      </p:pic>
      <p:sp>
        <p:nvSpPr>
          <p:cNvPr id="23" name="ZoneTexte 22"/>
          <p:cNvSpPr txBox="1"/>
          <p:nvPr/>
        </p:nvSpPr>
        <p:spPr>
          <a:xfrm>
            <a:off x="5334098" y="4471299"/>
            <a:ext cx="2280205"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Pourcentage de </a:t>
            </a: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prairies </a:t>
            </a: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permanentes</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ZoneTexte 23"/>
          <p:cNvSpPr txBox="1"/>
          <p:nvPr/>
        </p:nvSpPr>
        <p:spPr>
          <a:xfrm>
            <a:off x="548391" y="5645661"/>
            <a:ext cx="1261223"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Source : Huyghe </a:t>
            </a:r>
            <a:r>
              <a:rPr kumimoji="0" lang="fr-FR" sz="750" b="0" i="1" u="none" strike="noStrike" kern="1200" cap="none" spc="0" normalizeH="0" baseline="0" noProof="0" dirty="0">
                <a:ln>
                  <a:noFill/>
                </a:ln>
                <a:solidFill>
                  <a:prstClr val="black"/>
                </a:solidFill>
                <a:effectLst/>
                <a:uLnTx/>
                <a:uFillTx/>
                <a:latin typeface="Calibri" panose="020F0502020204030204"/>
                <a:ea typeface="+mn-ea"/>
                <a:cs typeface="+mn-cs"/>
              </a:rPr>
              <a:t>et al</a:t>
            </a: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 2015</a:t>
            </a:r>
          </a:p>
        </p:txBody>
      </p:sp>
      <p:sp>
        <p:nvSpPr>
          <p:cNvPr id="25" name="ZoneTexte 24"/>
          <p:cNvSpPr txBox="1"/>
          <p:nvPr/>
        </p:nvSpPr>
        <p:spPr>
          <a:xfrm>
            <a:off x="469705" y="3262089"/>
            <a:ext cx="1214438" cy="21358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88" b="0" i="0" u="none" strike="noStrike" kern="1200" cap="none" spc="0" normalizeH="0" baseline="0" noProof="0" dirty="0">
                <a:ln>
                  <a:noFill/>
                </a:ln>
                <a:solidFill>
                  <a:prstClr val="black"/>
                </a:solidFill>
                <a:effectLst/>
                <a:uLnTx/>
                <a:uFillTx/>
                <a:latin typeface="Calibri" panose="020F0502020204030204"/>
                <a:ea typeface="+mn-ea"/>
                <a:cs typeface="+mn-cs"/>
              </a:rPr>
              <a:t>Source : RGA 2010</a:t>
            </a:r>
          </a:p>
        </p:txBody>
      </p:sp>
      <p:sp>
        <p:nvSpPr>
          <p:cNvPr id="26" name="ZoneTexte 25"/>
          <p:cNvSpPr txBox="1"/>
          <p:nvPr/>
        </p:nvSpPr>
        <p:spPr>
          <a:xfrm>
            <a:off x="7532629" y="4557796"/>
            <a:ext cx="1214438" cy="21358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88" b="0" i="0" u="none" strike="noStrike" kern="1200" cap="none" spc="0" normalizeH="0" baseline="0" noProof="0" dirty="0">
                <a:ln>
                  <a:noFill/>
                </a:ln>
                <a:solidFill>
                  <a:prstClr val="black"/>
                </a:solidFill>
                <a:effectLst/>
                <a:uLnTx/>
                <a:uFillTx/>
                <a:latin typeface="Calibri" panose="020F0502020204030204"/>
                <a:ea typeface="+mn-ea"/>
                <a:cs typeface="+mn-cs"/>
              </a:rPr>
              <a:t>Source : RGA 2010</a:t>
            </a:r>
          </a:p>
        </p:txBody>
      </p:sp>
    </p:spTree>
    <p:extLst>
      <p:ext uri="{BB962C8B-B14F-4D97-AF65-F5344CB8AC3E}">
        <p14:creationId xmlns:p14="http://schemas.microsoft.com/office/powerpoint/2010/main" val="503961233"/>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365126"/>
            <a:ext cx="7122695" cy="673028"/>
          </a:xfrm>
          <a:prstGeom prst="rect">
            <a:avLst/>
          </a:prstGeom>
        </p:spPr>
        <p:txBody>
          <a:bodyPr/>
          <a:lstStyle/>
          <a:p>
            <a:pPr algn="l"/>
            <a:r>
              <a:rPr lang="fr-FR" sz="2400" dirty="0" smtClean="0">
                <a:solidFill>
                  <a:schemeClr val="tx1"/>
                </a:solidFill>
              </a:rPr>
              <a:t>Consommation de matière sèche par vache lors du pâturage</a:t>
            </a:r>
            <a:endParaRPr lang="fr-FR" sz="2400" dirty="0">
              <a:solidFill>
                <a:schemeClr val="tx1"/>
              </a:solidFill>
            </a:endParaRPr>
          </a:p>
        </p:txBody>
      </p:sp>
      <p:sp>
        <p:nvSpPr>
          <p:cNvPr id="3" name="Espace réservé du contenu 2"/>
          <p:cNvSpPr>
            <a:spLocks noGrp="1"/>
          </p:cNvSpPr>
          <p:nvPr>
            <p:ph idx="4294967295"/>
          </p:nvPr>
        </p:nvSpPr>
        <p:spPr>
          <a:xfrm>
            <a:off x="4478338" y="2227263"/>
            <a:ext cx="4665662" cy="3262312"/>
          </a:xfrm>
          <a:prstGeom prst="rect">
            <a:avLst/>
          </a:prstGeom>
        </p:spPr>
        <p:txBody>
          <a:bodyPr/>
          <a:lstStyle/>
          <a:p>
            <a:r>
              <a:rPr lang="fr-FR" sz="1800" dirty="0" err="1" smtClean="0"/>
              <a:t>Choisissez votre</a:t>
            </a:r>
            <a:r>
              <a:rPr lang="fr-FR" sz="1800" dirty="0" smtClean="0"/>
              <a:t> objectif (entrée à 12cm)</a:t>
            </a:r>
          </a:p>
          <a:p>
            <a:pPr lvl="1"/>
            <a:r>
              <a:rPr lang="fr-FR" sz="1800" dirty="0" smtClean="0"/>
              <a:t>Plus de </a:t>
            </a:r>
            <a:r>
              <a:rPr lang="fr-FR" sz="1800" dirty="0" err="1" smtClean="0"/>
              <a:t>lait/vache</a:t>
            </a:r>
            <a:r>
              <a:rPr lang="fr-FR" sz="1800" dirty="0" smtClean="0"/>
              <a:t> :</a:t>
            </a:r>
          </a:p>
          <a:p>
            <a:pPr lvl="2"/>
            <a:r>
              <a:rPr lang="fr-FR" sz="1600" dirty="0" smtClean="0"/>
              <a:t>Ingestion 17 </a:t>
            </a:r>
            <a:r>
              <a:rPr lang="fr-FR" sz="1600" dirty="0" err="1" smtClean="0"/>
              <a:t>kgDM/jour</a:t>
            </a:r>
            <a:r>
              <a:rPr lang="fr-FR" sz="1600" dirty="0" smtClean="0"/>
              <a:t> =&gt; </a:t>
            </a:r>
            <a:r>
              <a:rPr lang="fr-FR" sz="1600" dirty="0" err="1" smtClean="0"/>
              <a:t>résidus 6</a:t>
            </a:r>
            <a:r>
              <a:rPr lang="fr-FR" sz="1600" dirty="0" smtClean="0"/>
              <a:t> cm</a:t>
            </a:r>
          </a:p>
          <a:p>
            <a:pPr lvl="2"/>
            <a:r>
              <a:rPr lang="fr-FR" sz="1600" dirty="0" smtClean="0"/>
              <a:t>Utilisation de l'herbe 1 600 </a:t>
            </a:r>
            <a:r>
              <a:rPr lang="fr-FR" sz="1600" dirty="0" err="1" smtClean="0"/>
              <a:t>kgDM/ha</a:t>
            </a:r>
          </a:p>
          <a:p>
            <a:pPr lvl="1"/>
            <a:endParaRPr lang="fr-FR" sz="1800" dirty="0"/>
          </a:p>
          <a:p>
            <a:pPr lvl="1"/>
            <a:r>
              <a:rPr lang="fr-FR" sz="1800" dirty="0" smtClean="0"/>
              <a:t>Plus de </a:t>
            </a:r>
            <a:r>
              <a:rPr lang="fr-FR" sz="1800" dirty="0" err="1" smtClean="0"/>
              <a:t>lait/ha</a:t>
            </a:r>
          </a:p>
          <a:p>
            <a:pPr lvl="2"/>
            <a:r>
              <a:rPr lang="fr-FR" sz="1600" dirty="0" smtClean="0"/>
              <a:t>Ingestion 15 </a:t>
            </a:r>
            <a:r>
              <a:rPr lang="fr-FR" sz="1600" dirty="0" err="1" smtClean="0"/>
              <a:t>kgDM/jour</a:t>
            </a:r>
            <a:r>
              <a:rPr lang="fr-FR" sz="1600" dirty="0" smtClean="0"/>
              <a:t> =&gt; </a:t>
            </a:r>
            <a:r>
              <a:rPr lang="fr-FR" sz="1600" dirty="0" err="1" smtClean="0"/>
              <a:t>résidus 5</a:t>
            </a:r>
            <a:r>
              <a:rPr lang="fr-FR" sz="1600" dirty="0" smtClean="0"/>
              <a:t> cm</a:t>
            </a:r>
          </a:p>
          <a:p>
            <a:pPr lvl="2"/>
            <a:r>
              <a:rPr lang="fr-FR" sz="1600" dirty="0" smtClean="0"/>
              <a:t>Utilisation de l'herbe 2 400 </a:t>
            </a:r>
            <a:r>
              <a:rPr lang="fr-FR" sz="1600" dirty="0" err="1" smtClean="0"/>
              <a:t>kgDM/ha</a:t>
            </a:r>
            <a:endParaRPr lang="fr-FR" sz="1600" dirty="0"/>
          </a:p>
        </p:txBody>
      </p:sp>
      <p:grpSp>
        <p:nvGrpSpPr>
          <p:cNvPr id="8" name="Groupe 7"/>
          <p:cNvGrpSpPr/>
          <p:nvPr/>
        </p:nvGrpSpPr>
        <p:grpSpPr>
          <a:xfrm>
            <a:off x="356678" y="2378869"/>
            <a:ext cx="3433352" cy="2821781"/>
            <a:chOff x="202240" y="2242963"/>
            <a:chExt cx="4282954" cy="3548237"/>
          </a:xfrm>
        </p:grpSpPr>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240" y="2242964"/>
              <a:ext cx="4282954" cy="3548236"/>
            </a:xfrm>
            <a:prstGeom prst="rect">
              <a:avLst/>
            </a:prstGeom>
          </p:spPr>
        </p:pic>
        <p:sp>
          <p:nvSpPr>
            <p:cNvPr id="7" name="ZoneTexte 6"/>
            <p:cNvSpPr txBox="1"/>
            <p:nvPr/>
          </p:nvSpPr>
          <p:spPr>
            <a:xfrm>
              <a:off x="1121376" y="2242963"/>
              <a:ext cx="960891" cy="580519"/>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C00000"/>
                  </a:solidFill>
                  <a:effectLst/>
                  <a:uLnTx/>
                  <a:uFillTx/>
                  <a:latin typeface="Calibri" panose="020F0502020204030204"/>
                  <a:ea typeface="+mn-ea"/>
                  <a:cs typeface="+mn-cs"/>
                </a:rPr>
                <a:t>Kg DM/jour</a:t>
              </a:r>
            </a:p>
          </p:txBody>
        </p:sp>
      </p:grpSp>
      <p:sp>
        <p:nvSpPr>
          <p:cNvPr id="10" name="Afgeronde rechthoek 9"/>
          <p:cNvSpPr/>
          <p:nvPr/>
        </p:nvSpPr>
        <p:spPr>
          <a:xfrm>
            <a:off x="55002" y="1876926"/>
            <a:ext cx="4331368" cy="3808854"/>
          </a:xfrm>
          <a:prstGeom prst="roundRect">
            <a:avLst/>
          </a:prstGeom>
          <a:noFill/>
          <a:ln w="28575"/>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98658494"/>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391886" y="457552"/>
            <a:ext cx="5915025" cy="468312"/>
          </a:xfrm>
          <a:prstGeom prst="rect">
            <a:avLst/>
          </a:prstGeom>
        </p:spPr>
        <p:txBody>
          <a:bodyPr/>
          <a:lstStyle/>
          <a:p>
            <a:pPr algn="l"/>
            <a:r>
              <a:rPr lang="fr-FR" sz="2400" b="1" dirty="0">
                <a:solidFill>
                  <a:schemeClr val="tx1"/>
                </a:solidFill>
              </a:rPr>
              <a:t>Pâturage : </a:t>
            </a:r>
            <a:r>
              <a:rPr lang="fr-FR" sz="2400" b="1" dirty="0" smtClean="0">
                <a:solidFill>
                  <a:schemeClr val="tx1"/>
                </a:solidFill>
              </a:rPr>
              <a:t>gestion des stocks</a:t>
            </a:r>
            <a:endParaRPr lang="fr-FR" sz="2400" b="1" dirty="0">
              <a:solidFill>
                <a:schemeClr val="tx1"/>
              </a:solidFill>
            </a:endParaRPr>
          </a:p>
        </p:txBody>
      </p:sp>
      <p:graphicFrame>
        <p:nvGraphicFramePr>
          <p:cNvPr id="8" name="Espace réservé du contenu 7"/>
          <p:cNvGraphicFramePr>
            <a:graphicFrameLocks noGrp="1"/>
          </p:cNvGraphicFramePr>
          <p:nvPr>
            <p:ph idx="4294967295"/>
            <p:extLst>
              <p:ext uri="{D42A27DB-BD31-4B8C-83A1-F6EECF244321}">
                <p14:modId xmlns:p14="http://schemas.microsoft.com/office/powerpoint/2010/main" val="2190597981"/>
              </p:ext>
            </p:extLst>
          </p:nvPr>
        </p:nvGraphicFramePr>
        <p:xfrm>
          <a:off x="714619" y="3544360"/>
          <a:ext cx="7337427" cy="1811410"/>
        </p:xfrm>
        <a:graphic>
          <a:graphicData uri="http://schemas.openxmlformats.org/drawingml/2006/table">
            <a:tbl>
              <a:tblPr firstRow="1" firstCol="1" bandRow="1">
                <a:tableStyleId>{F5AB1C69-6EDB-4FF4-983F-18BD219EF322}</a:tableStyleId>
              </a:tblPr>
              <a:tblGrid>
                <a:gridCol w="1291841">
                  <a:extLst>
                    <a:ext uri="{9D8B030D-6E8A-4147-A177-3AD203B41FA5}">
                      <a16:colId xmlns:a16="http://schemas.microsoft.com/office/drawing/2014/main" val="3675460495"/>
                    </a:ext>
                  </a:extLst>
                </a:gridCol>
                <a:gridCol w="1220055">
                  <a:extLst>
                    <a:ext uri="{9D8B030D-6E8A-4147-A177-3AD203B41FA5}">
                      <a16:colId xmlns:a16="http://schemas.microsoft.com/office/drawing/2014/main" val="3647737208"/>
                    </a:ext>
                  </a:extLst>
                </a:gridCol>
                <a:gridCol w="765295">
                  <a:extLst>
                    <a:ext uri="{9D8B030D-6E8A-4147-A177-3AD203B41FA5}">
                      <a16:colId xmlns:a16="http://schemas.microsoft.com/office/drawing/2014/main" val="4044216148"/>
                    </a:ext>
                  </a:extLst>
                </a:gridCol>
                <a:gridCol w="685617">
                  <a:extLst>
                    <a:ext uri="{9D8B030D-6E8A-4147-A177-3AD203B41FA5}">
                      <a16:colId xmlns:a16="http://schemas.microsoft.com/office/drawing/2014/main" val="1678484085"/>
                    </a:ext>
                  </a:extLst>
                </a:gridCol>
                <a:gridCol w="524045">
                  <a:extLst>
                    <a:ext uri="{9D8B030D-6E8A-4147-A177-3AD203B41FA5}">
                      <a16:colId xmlns:a16="http://schemas.microsoft.com/office/drawing/2014/main" val="1777470371"/>
                    </a:ext>
                  </a:extLst>
                </a:gridCol>
                <a:gridCol w="580916">
                  <a:extLst>
                    <a:ext uri="{9D8B030D-6E8A-4147-A177-3AD203B41FA5}">
                      <a16:colId xmlns:a16="http://schemas.microsoft.com/office/drawing/2014/main" val="2191520425"/>
                    </a:ext>
                  </a:extLst>
                </a:gridCol>
                <a:gridCol w="506084">
                  <a:extLst>
                    <a:ext uri="{9D8B030D-6E8A-4147-A177-3AD203B41FA5}">
                      <a16:colId xmlns:a16="http://schemas.microsoft.com/office/drawing/2014/main" val="2577314284"/>
                    </a:ext>
                  </a:extLst>
                </a:gridCol>
                <a:gridCol w="628745">
                  <a:extLst>
                    <a:ext uri="{9D8B030D-6E8A-4147-A177-3AD203B41FA5}">
                      <a16:colId xmlns:a16="http://schemas.microsoft.com/office/drawing/2014/main" val="1750167113"/>
                    </a:ext>
                  </a:extLst>
                </a:gridCol>
                <a:gridCol w="553913">
                  <a:extLst>
                    <a:ext uri="{9D8B030D-6E8A-4147-A177-3AD203B41FA5}">
                      <a16:colId xmlns:a16="http://schemas.microsoft.com/office/drawing/2014/main" val="4288865"/>
                    </a:ext>
                  </a:extLst>
                </a:gridCol>
                <a:gridCol w="580916">
                  <a:extLst>
                    <a:ext uri="{9D8B030D-6E8A-4147-A177-3AD203B41FA5}">
                      <a16:colId xmlns:a16="http://schemas.microsoft.com/office/drawing/2014/main" val="4135825766"/>
                    </a:ext>
                  </a:extLst>
                </a:gridCol>
              </a:tblGrid>
              <a:tr h="305738">
                <a:tc gridSpan="2">
                  <a:txBody>
                    <a:bodyPr/>
                    <a:lstStyle/>
                    <a:p>
                      <a:pPr marL="0" indent="0" algn="l">
                        <a:spcAft>
                          <a:spcPts val="0"/>
                        </a:spcAft>
                        <a:buFont typeface="Arial" panose="020B0604020202020204" pitchFamily="34" charset="0"/>
                        <a:buNone/>
                      </a:pPr>
                      <a:r>
                        <a:rPr lang="fr-FR" sz="1050" dirty="0" err="1" smtClean="0">
                          <a:effectLst/>
                        </a:rPr>
                        <a:t>Bas de</a:t>
                      </a:r>
                      <a:r>
                        <a:rPr lang="fr-FR" sz="1050" dirty="0" smtClean="0">
                          <a:effectLst/>
                        </a:rPr>
                        <a:t> set</a:t>
                      </a:r>
                      <a:endParaRPr lang="fr-FR"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Vache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Chèvre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err="1" smtClean="0">
                          <a:effectLst/>
                        </a:rPr>
                        <a:t>Mouton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indent="180340" algn="just">
                        <a:spcAft>
                          <a:spcPts val="0"/>
                        </a:spcAft>
                      </a:pPr>
                      <a:r>
                        <a:rPr lang="fr-FR" sz="1400" dirty="0" smtClean="0">
                          <a:effectLst/>
                        </a:rPr>
                        <a:t>Cheval</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2976686150"/>
                  </a:ext>
                </a:extLst>
              </a:tr>
              <a:tr h="305738">
                <a:tc>
                  <a:txBody>
                    <a:bodyPr/>
                    <a:lstStyle/>
                    <a:p>
                      <a:pPr marL="0" indent="0" algn="l">
                        <a:spcAft>
                          <a:spcPts val="0"/>
                        </a:spcAft>
                        <a:buFont typeface="Arial" panose="020B0604020202020204" pitchFamily="34" charset="0"/>
                        <a:buNone/>
                      </a:pPr>
                      <a:r>
                        <a:rPr lang="fr-FR" sz="1400" dirty="0" err="1" smtClean="0">
                          <a:effectLst/>
                        </a:rPr>
                        <a:t>Critère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unité</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604334884"/>
                  </a:ext>
                </a:extLst>
              </a:tr>
              <a:tr h="305738">
                <a:tc>
                  <a:txBody>
                    <a:bodyPr/>
                    <a:lstStyle/>
                    <a:p>
                      <a:pPr marL="0" indent="0" algn="l">
                        <a:spcAft>
                          <a:spcPts val="0"/>
                        </a:spcAft>
                        <a:buFont typeface="Arial" panose="020B0604020202020204" pitchFamily="34" charset="0"/>
                        <a:buNone/>
                      </a:pPr>
                      <a:r>
                        <a:rPr lang="fr-FR" sz="1400" baseline="0" dirty="0" smtClean="0">
                          <a:effectLst/>
                        </a:rPr>
                        <a:t>Zones</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are/UGB</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30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30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70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50</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90</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939415083"/>
                  </a:ext>
                </a:extLst>
              </a:tr>
              <a:tr h="447098">
                <a:tc>
                  <a:txBody>
                    <a:bodyPr/>
                    <a:lstStyle/>
                    <a:p>
                      <a:pPr marL="0" indent="0" algn="l">
                        <a:spcAft>
                          <a:spcPts val="0"/>
                        </a:spcAft>
                        <a:buFont typeface="Arial" panose="020B0604020202020204" pitchFamily="34" charset="0"/>
                        <a:buNone/>
                      </a:pPr>
                      <a:r>
                        <a:rPr lang="fr-FR" sz="1400" dirty="0" smtClean="0">
                          <a:effectLst/>
                        </a:rPr>
                        <a:t>L'entrée</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Hauteur (cm)</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 6</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8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3307574889"/>
                  </a:ext>
                </a:extLst>
              </a:tr>
              <a:tr h="447098">
                <a:tc>
                  <a:txBody>
                    <a:bodyPr/>
                    <a:lstStyle/>
                    <a:p>
                      <a:pPr marL="0" indent="0" algn="l">
                        <a:spcAft>
                          <a:spcPts val="0"/>
                        </a:spcAft>
                        <a:buFont typeface="Arial" panose="020B0604020202020204" pitchFamily="34" charset="0"/>
                        <a:buNone/>
                      </a:pPr>
                      <a:r>
                        <a:rPr lang="fr-FR" sz="1400" dirty="0" err="1" smtClean="0">
                          <a:effectLst/>
                        </a:rPr>
                        <a:t>Nombre de</a:t>
                      </a:r>
                      <a:r>
                        <a:rPr lang="fr-FR" sz="1400" dirty="0" smtClean="0">
                          <a:effectLst/>
                        </a:rPr>
                        <a:t> parcelles</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buFont typeface="Arial" panose="020B0604020202020204" pitchFamily="34" charset="0"/>
                        <a:buNone/>
                      </a:pPr>
                      <a:endParaRPr lang="fr-FR" sz="1400" dirty="0">
                        <a:effectLst/>
                        <a:latin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2</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 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 </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a:effectLst/>
                        </a:rPr>
                        <a:t>1</a:t>
                      </a:r>
                      <a:endParaRPr lang="fr-FR" sz="140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543748834"/>
                  </a:ext>
                </a:extLst>
              </a:tr>
            </a:tbl>
          </a:graphicData>
        </a:graphic>
      </p:graphicFrame>
      <p:sp>
        <p:nvSpPr>
          <p:cNvPr id="4" name="ZoneTexte 3"/>
          <p:cNvSpPr txBox="1"/>
          <p:nvPr/>
        </p:nvSpPr>
        <p:spPr>
          <a:xfrm>
            <a:off x="814818" y="1523923"/>
            <a:ext cx="1728192" cy="1131079"/>
          </a:xfrm>
          <a:prstGeom prst="rect">
            <a:avLst/>
          </a:prstGeom>
          <a:solidFill>
            <a:schemeClr val="accent3"/>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Herbe sur pied</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ZoneTexte 4"/>
          <p:cNvSpPr txBox="1"/>
          <p:nvPr/>
        </p:nvSpPr>
        <p:spPr>
          <a:xfrm>
            <a:off x="814818" y="2904903"/>
            <a:ext cx="1728192" cy="507831"/>
          </a:xfrm>
          <a:prstGeom prst="rect">
            <a:avLst/>
          </a:prstGeom>
          <a:solidFill>
            <a:srgbClr val="FFFF00"/>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Zone de coupe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814818" y="2627902"/>
            <a:ext cx="1728192" cy="300082"/>
          </a:xfrm>
          <a:prstGeom prst="rect">
            <a:avLst/>
          </a:prstGeom>
          <a:gradFill>
            <a:gsLst>
              <a:gs pos="0">
                <a:schemeClr val="accent3"/>
              </a:gs>
              <a:gs pos="100000">
                <a:srgbClr val="FFFF00"/>
              </a:gs>
            </a:gsLst>
            <a:lin ang="5400000" scaled="1"/>
          </a:gradFill>
          <a:ln w="19050">
            <a:solidFill>
              <a:schemeClr val="accent1">
                <a:shade val="50000"/>
              </a:schemeClr>
            </a:solidFill>
            <a:prstDash val="sysDash"/>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rPr>
              <a:t>Zone tampon</a:t>
            </a:r>
          </a:p>
        </p:txBody>
      </p:sp>
      <p:sp>
        <p:nvSpPr>
          <p:cNvPr id="7" name="ZoneTexte 6"/>
          <p:cNvSpPr txBox="1"/>
          <p:nvPr/>
        </p:nvSpPr>
        <p:spPr>
          <a:xfrm>
            <a:off x="3947166" y="1542292"/>
            <a:ext cx="1728192" cy="1846659"/>
          </a:xfrm>
          <a:prstGeom prst="rect">
            <a:avLst/>
          </a:prstGeom>
          <a:solidFill>
            <a:schemeClr val="accent3"/>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smtClean="0">
                <a:ln>
                  <a:noFill/>
                </a:ln>
                <a:solidFill>
                  <a:prstClr val="black"/>
                </a:solidFill>
                <a:effectLst/>
                <a:uLnTx/>
                <a:uFillTx/>
                <a:latin typeface="Calibri" panose="020F0502020204030204"/>
                <a:ea typeface="+mn-ea"/>
                <a:cs typeface="+mn-cs"/>
              </a:rPr>
              <a:t>Herbe sur pied</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p:cNvSpPr txBox="1"/>
          <p:nvPr/>
        </p:nvSpPr>
        <p:spPr>
          <a:xfrm>
            <a:off x="1111357" y="1214751"/>
            <a:ext cx="124213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Printemps</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ZoneTexte 9"/>
          <p:cNvSpPr txBox="1"/>
          <p:nvPr/>
        </p:nvSpPr>
        <p:spPr>
          <a:xfrm>
            <a:off x="4190193" y="1214751"/>
            <a:ext cx="1242138" cy="300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350" b="0" i="0" u="none" strike="noStrike" kern="1200" cap="none" spc="0" normalizeH="0" baseline="0" noProof="0" dirty="0" err="1">
                <a:ln>
                  <a:noFill/>
                </a:ln>
                <a:solidFill>
                  <a:prstClr val="black"/>
                </a:solidFill>
                <a:effectLst/>
                <a:uLnTx/>
                <a:uFillTx/>
                <a:latin typeface="Calibri" panose="020F0502020204030204"/>
                <a:ea typeface="+mn-ea"/>
                <a:cs typeface="+mn-cs"/>
              </a:rPr>
              <a:t>Été</a:t>
            </a:r>
            <a:endParaRPr kumimoji="0" lang="fr-FR"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Rectangle 10"/>
          <p:cNvSpPr/>
          <p:nvPr/>
        </p:nvSpPr>
        <p:spPr>
          <a:xfrm>
            <a:off x="334461" y="6168778"/>
            <a:ext cx="4955512" cy="2308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a:t>
            </a:r>
            <a:r>
              <a:rPr kumimoji="0" lang="fr-FR" sz="9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Hoden</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1986 ; </a:t>
            </a:r>
            <a:r>
              <a:rPr kumimoji="0" lang="fr-FR" sz="900" b="1" i="0" u="none" strike="noStrike" kern="1200" cap="none"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Doligez</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2014 ; Lefrileux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2012 ; Leray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2016 ;</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Pottier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2009)</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781942"/>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365125"/>
            <a:ext cx="7886700" cy="1325563"/>
          </a:xfrm>
          <a:prstGeom prst="rect">
            <a:avLst/>
          </a:prstGeom>
        </p:spPr>
        <p:txBody>
          <a:bodyPr/>
          <a:lstStyle/>
          <a:p>
            <a:pPr algn="l"/>
            <a:r>
              <a:rPr lang="fr-FR" sz="2400" b="1" dirty="0" err="1">
                <a:solidFill>
                  <a:schemeClr val="tx1"/>
                </a:solidFill>
              </a:rPr>
              <a:t>Pâturage</a:t>
            </a:r>
            <a:r>
              <a:rPr lang="fr-FR" sz="2400" b="1" dirty="0">
                <a:solidFill>
                  <a:schemeClr val="tx1"/>
                </a:solidFill>
              </a:rPr>
              <a:t> : </a:t>
            </a:r>
            <a:r>
              <a:rPr lang="fr-FR" sz="2400" b="1" dirty="0" err="1">
                <a:solidFill>
                  <a:schemeClr val="tx1"/>
                </a:solidFill>
              </a:rPr>
              <a:t>pâturage tournant</a:t>
            </a:r>
            <a:endParaRPr lang="fr-FR" sz="2400" b="1" dirty="0">
              <a:solidFill>
                <a:schemeClr val="tx1"/>
              </a:solidFill>
            </a:endParaRPr>
          </a:p>
        </p:txBody>
      </p:sp>
      <p:graphicFrame>
        <p:nvGraphicFramePr>
          <p:cNvPr id="18" name="Espace réservé du contenu 3"/>
          <p:cNvGraphicFramePr>
            <a:graphicFrameLocks noGrp="1"/>
          </p:cNvGraphicFramePr>
          <p:nvPr>
            <p:ph idx="4294967295"/>
            <p:extLst>
              <p:ext uri="{D42A27DB-BD31-4B8C-83A1-F6EECF244321}">
                <p14:modId xmlns:p14="http://schemas.microsoft.com/office/powerpoint/2010/main" val="1583721124"/>
              </p:ext>
            </p:extLst>
          </p:nvPr>
        </p:nvGraphicFramePr>
        <p:xfrm>
          <a:off x="408375" y="3500506"/>
          <a:ext cx="8433784" cy="2692832"/>
        </p:xfrm>
        <a:graphic>
          <a:graphicData uri="http://schemas.openxmlformats.org/drawingml/2006/table">
            <a:tbl>
              <a:tblPr firstRow="1" firstCol="1" bandRow="1">
                <a:tableStyleId>{F5AB1C69-6EDB-4FF4-983F-18BD219EF322}</a:tableStyleId>
              </a:tblPr>
              <a:tblGrid>
                <a:gridCol w="1535938">
                  <a:extLst>
                    <a:ext uri="{9D8B030D-6E8A-4147-A177-3AD203B41FA5}">
                      <a16:colId xmlns:a16="http://schemas.microsoft.com/office/drawing/2014/main" val="3159085550"/>
                    </a:ext>
                  </a:extLst>
                </a:gridCol>
                <a:gridCol w="1251742">
                  <a:extLst>
                    <a:ext uri="{9D8B030D-6E8A-4147-A177-3AD203B41FA5}">
                      <a16:colId xmlns:a16="http://schemas.microsoft.com/office/drawing/2014/main" val="292010260"/>
                    </a:ext>
                  </a:extLst>
                </a:gridCol>
                <a:gridCol w="675420">
                  <a:extLst>
                    <a:ext uri="{9D8B030D-6E8A-4147-A177-3AD203B41FA5}">
                      <a16:colId xmlns:a16="http://schemas.microsoft.com/office/drawing/2014/main" val="3427267710"/>
                    </a:ext>
                  </a:extLst>
                </a:gridCol>
                <a:gridCol w="730731">
                  <a:extLst>
                    <a:ext uri="{9D8B030D-6E8A-4147-A177-3AD203B41FA5}">
                      <a16:colId xmlns:a16="http://schemas.microsoft.com/office/drawing/2014/main" val="1832307493"/>
                    </a:ext>
                  </a:extLst>
                </a:gridCol>
                <a:gridCol w="696920">
                  <a:extLst>
                    <a:ext uri="{9D8B030D-6E8A-4147-A177-3AD203B41FA5}">
                      <a16:colId xmlns:a16="http://schemas.microsoft.com/office/drawing/2014/main" val="2463940378"/>
                    </a:ext>
                  </a:extLst>
                </a:gridCol>
                <a:gridCol w="730731">
                  <a:extLst>
                    <a:ext uri="{9D8B030D-6E8A-4147-A177-3AD203B41FA5}">
                      <a16:colId xmlns:a16="http://schemas.microsoft.com/office/drawing/2014/main" val="3197963408"/>
                    </a:ext>
                  </a:extLst>
                </a:gridCol>
                <a:gridCol w="675420">
                  <a:extLst>
                    <a:ext uri="{9D8B030D-6E8A-4147-A177-3AD203B41FA5}">
                      <a16:colId xmlns:a16="http://schemas.microsoft.com/office/drawing/2014/main" val="4145915906"/>
                    </a:ext>
                  </a:extLst>
                </a:gridCol>
                <a:gridCol w="730731">
                  <a:extLst>
                    <a:ext uri="{9D8B030D-6E8A-4147-A177-3AD203B41FA5}">
                      <a16:colId xmlns:a16="http://schemas.microsoft.com/office/drawing/2014/main" val="2626152264"/>
                    </a:ext>
                  </a:extLst>
                </a:gridCol>
                <a:gridCol w="675420">
                  <a:extLst>
                    <a:ext uri="{9D8B030D-6E8A-4147-A177-3AD203B41FA5}">
                      <a16:colId xmlns:a16="http://schemas.microsoft.com/office/drawing/2014/main" val="3996488753"/>
                    </a:ext>
                  </a:extLst>
                </a:gridCol>
                <a:gridCol w="730731">
                  <a:extLst>
                    <a:ext uri="{9D8B030D-6E8A-4147-A177-3AD203B41FA5}">
                      <a16:colId xmlns:a16="http://schemas.microsoft.com/office/drawing/2014/main" val="2367441044"/>
                    </a:ext>
                  </a:extLst>
                </a:gridCol>
              </a:tblGrid>
              <a:tr h="203205">
                <a:tc gridSpan="2">
                  <a:txBody>
                    <a:bodyPr/>
                    <a:lstStyle/>
                    <a:p>
                      <a:pPr marL="0" indent="0" algn="l">
                        <a:spcAft>
                          <a:spcPts val="0"/>
                        </a:spcAft>
                        <a:buFont typeface="Arial" panose="020B0604020202020204" pitchFamily="34" charset="0"/>
                        <a:buNone/>
                      </a:pPr>
                      <a:r>
                        <a:rPr lang="fr-FR" sz="1400" dirty="0" smtClean="0">
                          <a:effectLst/>
                        </a:rPr>
                        <a:t>Pâturage tournant</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Vache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Chèvre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err="1" smtClean="0">
                          <a:effectLst/>
                        </a:rPr>
                        <a:t>Mouton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tc gridSpan="2">
                  <a:txBody>
                    <a:bodyPr/>
                    <a:lstStyle/>
                    <a:p>
                      <a:pPr marL="0" indent="0" algn="l">
                        <a:spcAft>
                          <a:spcPts val="0"/>
                        </a:spcAft>
                        <a:buFont typeface="Arial" panose="020B0604020202020204" pitchFamily="34" charset="0"/>
                        <a:buNone/>
                      </a:pPr>
                      <a:r>
                        <a:rPr lang="fr-FR" sz="1400" dirty="0" smtClean="0">
                          <a:effectLst/>
                        </a:rPr>
                        <a:t>Cheval</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hMerge="1">
                  <a:txBody>
                    <a:bodyPr/>
                    <a:lstStyle/>
                    <a:p>
                      <a:endParaRPr lang="fr-FR"/>
                    </a:p>
                  </a:txBody>
                  <a:tcPr/>
                </a:tc>
                <a:extLst>
                  <a:ext uri="{0D108BD9-81ED-4DB2-BD59-A6C34878D82A}">
                    <a16:rowId xmlns:a16="http://schemas.microsoft.com/office/drawing/2014/main" val="139623906"/>
                  </a:ext>
                </a:extLst>
              </a:tr>
              <a:tr h="282849">
                <a:tc>
                  <a:txBody>
                    <a:bodyPr/>
                    <a:lstStyle/>
                    <a:p>
                      <a:pPr marL="0" indent="0" algn="l">
                        <a:spcAft>
                          <a:spcPts val="0"/>
                        </a:spcAft>
                        <a:buFont typeface="Arial" panose="020B0604020202020204" pitchFamily="34" charset="0"/>
                        <a:buNone/>
                      </a:pPr>
                      <a:r>
                        <a:rPr lang="fr-FR" sz="1400" dirty="0" err="1" smtClean="0">
                          <a:effectLst/>
                        </a:rPr>
                        <a:t>Critère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groupe</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min</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tc>
                  <a:txBody>
                    <a:bodyPr/>
                    <a:lstStyle/>
                    <a:p>
                      <a:pPr marL="0" indent="0" algn="l">
                        <a:spcAft>
                          <a:spcPts val="0"/>
                        </a:spcAft>
                        <a:buFont typeface="Arial" panose="020B0604020202020204" pitchFamily="34" charset="0"/>
                        <a:buNone/>
                      </a:pPr>
                      <a:r>
                        <a:rPr lang="fr-FR" sz="1400" dirty="0" smtClean="0">
                          <a:effectLst/>
                        </a:rPr>
                        <a:t>max</a:t>
                      </a:r>
                      <a:endParaRPr lang="fr-FR" sz="1400" dirty="0">
                        <a:effectLst/>
                        <a:latin typeface="+mn-lt"/>
                        <a:ea typeface="Times New Roman" panose="02020603050405020304" pitchFamily="18" charset="0"/>
                        <a:cs typeface="Times New Roman" panose="02020603050405020304" pitchFamily="18" charset="0"/>
                      </a:endParaRPr>
                    </a:p>
                  </a:txBody>
                  <a:tcPr marL="22892" marR="22892" marT="0" marB="0"/>
                </a:tc>
                <a:extLst>
                  <a:ext uri="{0D108BD9-81ED-4DB2-BD59-A6C34878D82A}">
                    <a16:rowId xmlns:a16="http://schemas.microsoft.com/office/drawing/2014/main" val="2225420393"/>
                  </a:ext>
                </a:extLst>
              </a:tr>
              <a:tr h="357641">
                <a:tc>
                  <a:txBody>
                    <a:bodyPr/>
                    <a:lstStyle/>
                    <a:p>
                      <a:pPr marL="0" indent="0" algn="l">
                        <a:spcAft>
                          <a:spcPts val="0"/>
                        </a:spcAft>
                        <a:buFont typeface="Arial" panose="020B0604020202020204" pitchFamily="34" charset="0"/>
                        <a:buNone/>
                      </a:pPr>
                      <a:r>
                        <a:rPr lang="fr-FR" sz="1400" dirty="0" smtClean="0">
                          <a:effectLst/>
                        </a:rPr>
                        <a:t>Zones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are/UGB</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 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nc </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902254551"/>
                  </a:ext>
                </a:extLst>
              </a:tr>
              <a:tr h="536461">
                <a:tc>
                  <a:txBody>
                    <a:bodyPr/>
                    <a:lstStyle/>
                    <a:p>
                      <a:pPr marL="0" indent="0" algn="l">
                        <a:spcAft>
                          <a:spcPts val="0"/>
                        </a:spcAft>
                        <a:buFont typeface="Arial" panose="020B0604020202020204" pitchFamily="34" charset="0"/>
                        <a:buNone/>
                      </a:pPr>
                      <a:r>
                        <a:rPr lang="fr-FR" sz="1400" dirty="0" err="1" smtClean="0">
                          <a:effectLst/>
                        </a:rPr>
                        <a:t>Pâturage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jours</a:t>
                      </a:r>
                      <a:r>
                        <a:rPr lang="fr-FR" sz="1400" dirty="0" smtClean="0">
                          <a:effectLst/>
                        </a:rPr>
                        <a:t> / paddock</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2</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7</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318703880"/>
                  </a:ext>
                </a:extLst>
              </a:tr>
              <a:tr h="357641">
                <a:tc>
                  <a:txBody>
                    <a:bodyPr/>
                    <a:lstStyle/>
                    <a:p>
                      <a:pPr marL="0" indent="0" algn="l">
                        <a:spcAft>
                          <a:spcPts val="0"/>
                        </a:spcAft>
                        <a:buFont typeface="Arial" panose="020B0604020202020204" pitchFamily="34" charset="0"/>
                        <a:buNone/>
                      </a:pPr>
                      <a:r>
                        <a:rPr lang="fr-FR" sz="1400" dirty="0" smtClean="0">
                          <a:effectLst/>
                        </a:rPr>
                        <a:t>Jours de repos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err="1" smtClean="0">
                          <a:effectLst/>
                        </a:rPr>
                        <a:t>jours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err="1">
                          <a:effectLst/>
                        </a:rPr>
                        <a:t> nc</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nc </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 20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40 </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670757156"/>
                  </a:ext>
                </a:extLst>
              </a:tr>
              <a:tr h="365760">
                <a:tc>
                  <a:txBody>
                    <a:bodyPr/>
                    <a:lstStyle/>
                    <a:p>
                      <a:pPr marL="0" indent="0" algn="l">
                        <a:spcAft>
                          <a:spcPts val="0"/>
                        </a:spcAft>
                        <a:buFont typeface="Arial" panose="020B0604020202020204" pitchFamily="34" charset="0"/>
                        <a:buNone/>
                      </a:pPr>
                      <a:r>
                        <a:rPr lang="fr-FR" sz="1400" dirty="0" err="1" smtClean="0">
                          <a:effectLst/>
                        </a:rPr>
                        <a:t>Entrée</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Hauteur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12</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10</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1789429165"/>
                  </a:ext>
                </a:extLst>
              </a:tr>
              <a:tr h="365760">
                <a:tc>
                  <a:txBody>
                    <a:bodyPr/>
                    <a:lstStyle/>
                    <a:p>
                      <a:pPr marL="0" indent="0" algn="l">
                        <a:spcAft>
                          <a:spcPts val="0"/>
                        </a:spcAft>
                        <a:buFont typeface="Arial" panose="020B0604020202020204" pitchFamily="34" charset="0"/>
                        <a:buNone/>
                      </a:pPr>
                      <a:r>
                        <a:rPr lang="fr-FR" sz="1400" dirty="0" smtClean="0">
                          <a:effectLst/>
                        </a:rPr>
                        <a:t>Résidus</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dirty="0" smtClean="0">
                          <a:effectLst/>
                        </a:rPr>
                        <a:t>Hauteur (cm)</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a:txBody>
                    <a:bodyPr/>
                    <a:lstStyle/>
                    <a:p>
                      <a:pPr marL="0" indent="0" algn="l">
                        <a:spcAft>
                          <a:spcPts val="0"/>
                        </a:spcAft>
                        <a:buFont typeface="Arial" panose="020B0604020202020204" pitchFamily="34" charset="0"/>
                        <a:buNone/>
                      </a:pPr>
                      <a:r>
                        <a:rPr lang="fr-FR" sz="1400">
                          <a:effectLst/>
                        </a:rPr>
                        <a:t>3</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6</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8</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a:effectLst/>
                        </a:rPr>
                        <a:t>4</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2917740331"/>
                  </a:ext>
                </a:extLst>
              </a:tr>
              <a:tr h="196431">
                <a:tc gridSpan="2">
                  <a:txBody>
                    <a:bodyPr/>
                    <a:lstStyle/>
                    <a:p>
                      <a:pPr marL="0" indent="0" algn="l">
                        <a:spcAft>
                          <a:spcPts val="0"/>
                        </a:spcAft>
                        <a:buFont typeface="Arial" panose="020B0604020202020204" pitchFamily="34" charset="0"/>
                        <a:buNone/>
                      </a:pPr>
                      <a:r>
                        <a:rPr lang="fr-FR" sz="1400" dirty="0" err="1" smtClean="0">
                          <a:effectLst/>
                        </a:rPr>
                        <a:t>Nombre de</a:t>
                      </a:r>
                      <a:r>
                        <a:rPr lang="fr-FR" sz="1400" dirty="0" smtClean="0">
                          <a:effectLst/>
                        </a:rPr>
                        <a:t> paddock</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b"/>
                </a:tc>
                <a:tc hMerge="1">
                  <a:txBody>
                    <a:bodyPr/>
                    <a:lstStyle/>
                    <a:p>
                      <a:endParaRPr lang="fr-FR"/>
                    </a:p>
                  </a:txBody>
                  <a:tcPr/>
                </a:tc>
                <a:tc>
                  <a:txBody>
                    <a:bodyPr/>
                    <a:lstStyle/>
                    <a:p>
                      <a:pPr marL="0" indent="0" algn="l">
                        <a:spcAft>
                          <a:spcPts val="0"/>
                        </a:spcAft>
                        <a:buFont typeface="Arial" panose="020B0604020202020204" pitchFamily="34" charset="0"/>
                        <a:buNone/>
                      </a:pPr>
                      <a:r>
                        <a:rPr lang="fr-FR" sz="1400">
                          <a:effectLst/>
                        </a:rPr>
                        <a:t>5</a:t>
                      </a:r>
                      <a:endParaRPr lang="fr-FR" sz="140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15</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4</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8</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6</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10</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3</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tc>
                  <a:txBody>
                    <a:bodyPr/>
                    <a:lstStyle/>
                    <a:p>
                      <a:pPr marL="0" indent="0" algn="l">
                        <a:spcAft>
                          <a:spcPts val="0"/>
                        </a:spcAft>
                        <a:buFont typeface="Arial" panose="020B0604020202020204" pitchFamily="34" charset="0"/>
                        <a:buNone/>
                      </a:pPr>
                      <a:r>
                        <a:rPr lang="fr-FR" sz="1400" dirty="0">
                          <a:effectLst/>
                        </a:rPr>
                        <a:t>7</a:t>
                      </a:r>
                      <a:endParaRPr lang="fr-FR" sz="1400" dirty="0">
                        <a:effectLst/>
                        <a:latin typeface="+mn-lt"/>
                        <a:ea typeface="Times New Roman" panose="02020603050405020304" pitchFamily="18" charset="0"/>
                        <a:cs typeface="Times New Roman" panose="02020603050405020304" pitchFamily="18" charset="0"/>
                      </a:endParaRPr>
                    </a:p>
                  </a:txBody>
                  <a:tcPr marL="33338" marR="33338" marT="0" marB="0" anchor="ctr"/>
                </a:tc>
                <a:extLst>
                  <a:ext uri="{0D108BD9-81ED-4DB2-BD59-A6C34878D82A}">
                    <a16:rowId xmlns:a16="http://schemas.microsoft.com/office/drawing/2014/main" val="4254473840"/>
                  </a:ext>
                </a:extLst>
              </a:tr>
            </a:tbl>
          </a:graphicData>
        </a:graphic>
      </p:graphicFrame>
      <p:sp>
        <p:nvSpPr>
          <p:cNvPr id="5" name="Rectangle 4"/>
          <p:cNvSpPr/>
          <p:nvPr/>
        </p:nvSpPr>
        <p:spPr>
          <a:xfrm>
            <a:off x="4289571" y="1454414"/>
            <a:ext cx="4482498" cy="156617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Connecteur droit 5"/>
          <p:cNvCxnSpPr>
            <a:cxnSpLocks/>
            <a:stCxn id="5" idx="1"/>
          </p:cNvCxnSpPr>
          <p:nvPr/>
        </p:nvCxnSpPr>
        <p:spPr>
          <a:xfrm>
            <a:off x="4289571" y="2237501"/>
            <a:ext cx="3402378" cy="0"/>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a:cxnSpLocks/>
            <a:endCxn id="5" idx="3"/>
          </p:cNvCxnSpPr>
          <p:nvPr/>
        </p:nvCxnSpPr>
        <p:spPr>
          <a:xfrm>
            <a:off x="7691949" y="2237501"/>
            <a:ext cx="10801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a:off x="7664946"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5342688"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530820" y="1454414"/>
            <a:ext cx="0" cy="15661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7610940" y="2048480"/>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Ellipse 11"/>
          <p:cNvSpPr/>
          <p:nvPr/>
        </p:nvSpPr>
        <p:spPr>
          <a:xfrm>
            <a:off x="761094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Ellipse 12"/>
          <p:cNvSpPr/>
          <p:nvPr/>
        </p:nvSpPr>
        <p:spPr>
          <a:xfrm>
            <a:off x="5288683" y="2009948"/>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Ellipse 13"/>
          <p:cNvSpPr/>
          <p:nvPr/>
        </p:nvSpPr>
        <p:spPr>
          <a:xfrm>
            <a:off x="5261680" y="2372516"/>
            <a:ext cx="162018" cy="108012"/>
          </a:xfrm>
          <a:prstGeom prst="ellipse">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3722508" y="1940468"/>
            <a:ext cx="37804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Connecteur droit 15"/>
          <p:cNvCxnSpPr>
            <a:cxnSpLocks/>
          </p:cNvCxnSpPr>
          <p:nvPr/>
        </p:nvCxnSpPr>
        <p:spPr>
          <a:xfrm flipH="1">
            <a:off x="3722509" y="1940468"/>
            <a:ext cx="378041"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a:cxnSpLocks/>
          </p:cNvCxnSpPr>
          <p:nvPr/>
        </p:nvCxnSpPr>
        <p:spPr>
          <a:xfrm>
            <a:off x="3722508" y="1940468"/>
            <a:ext cx="347896" cy="6480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71060" y="6365205"/>
            <a:ext cx="6198688"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Sources : Institut de l'Elevage</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2016 ; </a:t>
            </a:r>
            <a:r>
              <a:rPr kumimoji="0" lang="fr-FR" sz="900" b="1" i="0" u="none" strike="noStrike" kern="1200" cap="small" spc="0" normalizeH="0" baseline="0" noProof="0" dirty="0" err="1">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Doligez</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2014 ; Leray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 2016 ; </a:t>
            </a: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Lefrileux</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2012 ; </a:t>
            </a: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Pottier</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a:t>
            </a:r>
            <a:r>
              <a:rPr kumimoji="0" lang="fr-FR" sz="900" b="1" i="1"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et al.</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2009 ; </a:t>
            </a:r>
            <a:r>
              <a:rPr kumimoji="0" lang="fr-FR" sz="900" b="1" i="0" u="none" strike="noStrike" kern="1200" cap="small"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Prairiales</a:t>
            </a:r>
            <a:r>
              <a:rPr kumimoji="0" lang="fr-FR" sz="9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 2005).</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158080"/>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23752" y="365125"/>
            <a:ext cx="7762947" cy="1325563"/>
          </a:xfrm>
          <a:prstGeom prst="rect">
            <a:avLst/>
          </a:prstGeom>
        </p:spPr>
        <p:txBody>
          <a:bodyPr>
            <a:normAutofit/>
          </a:bodyPr>
          <a:lstStyle/>
          <a:p>
            <a:pPr algn="l"/>
            <a:r>
              <a:rPr lang="fr-FR" sz="2400" b="1" dirty="0">
                <a:solidFill>
                  <a:prstClr val="black"/>
                </a:solidFill>
                <a:latin typeface="Calibri" panose="020F0502020204030204"/>
              </a:rPr>
              <a:t>Coût de production avant récolte, avant et après distribution par tonne de </a:t>
            </a:r>
            <a:r>
              <a:rPr lang="fr-FR" sz="2400" b="1" dirty="0" smtClean="0">
                <a:solidFill>
                  <a:prstClr val="black"/>
                </a:solidFill>
                <a:latin typeface="Calibri" panose="020F0502020204030204"/>
              </a:rPr>
              <a:t>matière sèche</a:t>
            </a:r>
            <a:r>
              <a:rPr lang="fr-FR" sz="3600" b="1" dirty="0">
                <a:solidFill>
                  <a:prstClr val="black"/>
                </a:solidFill>
                <a:latin typeface="Calibri" panose="020F0502020204030204"/>
              </a:rPr>
              <a:t/>
            </a:r>
            <a:br>
              <a:rPr lang="fr-FR" sz="3600" b="1" dirty="0">
                <a:solidFill>
                  <a:prstClr val="black"/>
                </a:solidFill>
                <a:latin typeface="Calibri" panose="020F0502020204030204"/>
              </a:rPr>
            </a:br>
            <a:endParaRPr lang="fr-FR" dirty="0"/>
          </a:p>
        </p:txBody>
      </p:sp>
      <p:graphicFrame>
        <p:nvGraphicFramePr>
          <p:cNvPr id="4" name="Graphique 7"/>
          <p:cNvGraphicFramePr>
            <a:graphicFrameLocks noGrp="1"/>
          </p:cNvGraphicFramePr>
          <p:nvPr>
            <p:extLst/>
          </p:nvPr>
        </p:nvGraphicFramePr>
        <p:xfrm>
          <a:off x="921544" y="1432234"/>
          <a:ext cx="6772275" cy="3921919"/>
        </p:xfrm>
        <a:graphic>
          <a:graphicData uri="http://schemas.openxmlformats.org/presentationml/2006/ole">
            <mc:AlternateContent xmlns:mc="http://schemas.openxmlformats.org/markup-compatibility/2006">
              <mc:Choice xmlns:v="urn:schemas-microsoft-com:vml" Requires="v">
                <p:oleObj spid="_x0000_s14368" r:id="rId3" imgW="9035055" imgH="5224725" progId="Excel.Chart.8">
                  <p:embed/>
                </p:oleObj>
              </mc:Choice>
              <mc:Fallback>
                <p:oleObj r:id="rId3" imgW="9035055" imgH="5224725" progId="Excel.Chart.8">
                  <p:embed/>
                  <p:pic>
                    <p:nvPicPr>
                      <p:cNvPr id="4" name="Graphique 7"/>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544" y="1432234"/>
                        <a:ext cx="6772275" cy="3921919"/>
                      </a:xfrm>
                      <a:prstGeom prst="rect">
                        <a:avLst/>
                      </a:prstGeom>
                      <a:noFill/>
                      <a:ln>
                        <a:noFill/>
                      </a:ln>
                      <a:extLst/>
                    </p:spPr>
                  </p:pic>
                </p:oleObj>
              </mc:Fallback>
            </mc:AlternateContent>
          </a:graphicData>
        </a:graphic>
      </p:graphicFrame>
      <p:sp>
        <p:nvSpPr>
          <p:cNvPr id="20" name="ZoneTexte 19"/>
          <p:cNvSpPr txBox="1"/>
          <p:nvPr/>
        </p:nvSpPr>
        <p:spPr>
          <a:xfrm>
            <a:off x="1122349" y="1492193"/>
            <a:ext cx="6350979" cy="323165"/>
          </a:xfrm>
          <a:prstGeom prst="rect">
            <a:avLst/>
          </a:prstGeom>
          <a:solidFill>
            <a:schemeClr val="bg1"/>
          </a:solid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1500" b="1" i="0" u="none" strike="noStrike" kern="1200" cap="none" spc="0" normalizeH="0" baseline="0" noProof="0" dirty="0">
                <a:ln>
                  <a:noFill/>
                </a:ln>
                <a:solidFill>
                  <a:prstClr val="black"/>
                </a:solidFill>
                <a:effectLst/>
                <a:uLnTx/>
                <a:uFillTx/>
                <a:latin typeface="Calibri" panose="020F0502020204030204"/>
                <a:ea typeface="+mn-ea"/>
                <a:cs typeface="+mn-cs"/>
              </a:rPr>
              <a:t>Coût de production avant récolte, avant et après distribution par tonne de </a:t>
            </a:r>
            <a:r>
              <a:rPr kumimoji="0" lang="fr-FR" sz="1500" b="1" i="0" u="none" strike="noStrike" kern="1200" cap="none" spc="0" normalizeH="0" baseline="0" noProof="0" dirty="0" smtClean="0">
                <a:ln>
                  <a:noFill/>
                </a:ln>
                <a:solidFill>
                  <a:prstClr val="black"/>
                </a:solidFill>
                <a:effectLst/>
                <a:uLnTx/>
                <a:uFillTx/>
                <a:latin typeface="Calibri" panose="020F0502020204030204"/>
                <a:ea typeface="+mn-ea"/>
                <a:cs typeface="+mn-cs"/>
              </a:rPr>
              <a:t>MS</a:t>
            </a:r>
          </a:p>
        </p:txBody>
      </p:sp>
      <p:sp>
        <p:nvSpPr>
          <p:cNvPr id="21" name="ZoneTexte 20"/>
          <p:cNvSpPr txBox="1"/>
          <p:nvPr/>
        </p:nvSpPr>
        <p:spPr>
          <a:xfrm rot="5400000">
            <a:off x="6182878" y="3820534"/>
            <a:ext cx="1112430" cy="253916"/>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srgbClr val="0070C0"/>
                </a:solidFill>
                <a:effectLst/>
                <a:uLnTx/>
                <a:uFillTx/>
                <a:latin typeface="Calibri" panose="020F0502020204030204"/>
                <a:ea typeface="+mn-ea"/>
                <a:cs typeface="+mn-cs"/>
              </a:rPr>
              <a:t>Avant la récolte</a:t>
            </a:r>
            <a:endParaRPr kumimoji="0" lang="fr-FR" sz="105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sp>
        <p:nvSpPr>
          <p:cNvPr id="22" name="ZoneTexte 21"/>
          <p:cNvSpPr txBox="1"/>
          <p:nvPr/>
        </p:nvSpPr>
        <p:spPr>
          <a:xfrm rot="5400000">
            <a:off x="6396074" y="3481084"/>
            <a:ext cx="1391198" cy="415498"/>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050" b="1" i="0" u="none" strike="noStrike" kern="1200" cap="none" spc="0" normalizeH="0" baseline="0" noProof="0" dirty="0" smtClean="0">
                <a:ln>
                  <a:noFill/>
                </a:ln>
                <a:solidFill>
                  <a:srgbClr val="C00000"/>
                </a:solidFill>
                <a:effectLst/>
                <a:uLnTx/>
                <a:uFillTx/>
                <a:latin typeface="Calibri" panose="020F0502020204030204"/>
                <a:ea typeface="+mn-ea"/>
                <a:cs typeface="+mn-cs"/>
              </a:rPr>
              <a:t>Frais de Récolte </a:t>
            </a:r>
            <a:r>
              <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rPr>
              <a:t>+ </a:t>
            </a:r>
            <a:r>
              <a:rPr lang="fr-FR" sz="1050" b="1" dirty="0" smtClean="0">
                <a:solidFill>
                  <a:srgbClr val="C00000"/>
                </a:solidFill>
                <a:latin typeface="Calibri" panose="020F0502020204030204"/>
              </a:rPr>
              <a:t>stock</a:t>
            </a:r>
            <a:r>
              <a:rPr kumimoji="0" lang="fr-FR" sz="1050" b="1" i="0" u="none" strike="noStrike" kern="1200" cap="none" spc="0" normalizeH="0" baseline="0" noProof="0" dirty="0" err="1" smtClean="0">
                <a:ln>
                  <a:noFill/>
                </a:ln>
                <a:solidFill>
                  <a:srgbClr val="C00000"/>
                </a:solidFill>
                <a:effectLst/>
                <a:uLnTx/>
                <a:uFillTx/>
                <a:latin typeface="Calibri" panose="020F0502020204030204"/>
                <a:ea typeface="+mn-ea"/>
                <a:cs typeface="+mn-cs"/>
              </a:rPr>
              <a:t>age</a:t>
            </a:r>
            <a:endParaRPr kumimoji="0" lang="fr-FR" sz="105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23" name="ZoneTexte 22"/>
          <p:cNvSpPr txBox="1"/>
          <p:nvPr/>
        </p:nvSpPr>
        <p:spPr>
          <a:xfrm rot="5400000">
            <a:off x="6865000" y="3365465"/>
            <a:ext cx="1201843" cy="276999"/>
          </a:xfrm>
          <a:prstGeom prst="rect">
            <a:avLst/>
          </a:prstGeom>
          <a:solidFill>
            <a:schemeClr val="bg1"/>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srgbClr val="70AD47"/>
                </a:solidFill>
                <a:effectLst/>
                <a:uLnTx/>
                <a:uFillTx/>
                <a:latin typeface="Calibri" panose="020F0502020204030204"/>
                <a:ea typeface="+mn-ea"/>
                <a:cs typeface="+mn-cs"/>
              </a:rPr>
              <a:t>Dans</a:t>
            </a:r>
            <a:r>
              <a:rPr kumimoji="0" lang="fr-FR" sz="1200" b="1" i="0" u="none" strike="noStrike" kern="1200" cap="none" spc="0" normalizeH="0" baseline="0" noProof="0" dirty="0">
                <a:ln>
                  <a:noFill/>
                </a:ln>
                <a:solidFill>
                  <a:srgbClr val="70AD47"/>
                </a:solidFill>
                <a:effectLst/>
                <a:uLnTx/>
                <a:uFillTx/>
                <a:latin typeface="Calibri" panose="020F0502020204030204"/>
                <a:ea typeface="+mn-ea"/>
                <a:cs typeface="+mn-cs"/>
              </a:rPr>
              <a:t> l'</a:t>
            </a:r>
            <a:r>
              <a:rPr kumimoji="0" lang="fr-FR" sz="1200" b="1" i="0" u="none" strike="noStrike" kern="1200" cap="none" spc="0" normalizeH="0" baseline="0" noProof="0" dirty="0" err="1">
                <a:ln>
                  <a:noFill/>
                </a:ln>
                <a:solidFill>
                  <a:srgbClr val="70AD47"/>
                </a:solidFill>
                <a:effectLst/>
                <a:uLnTx/>
                <a:uFillTx/>
                <a:latin typeface="Calibri" panose="020F0502020204030204"/>
                <a:ea typeface="+mn-ea"/>
                <a:cs typeface="+mn-cs"/>
              </a:rPr>
              <a:t>auge</a:t>
            </a:r>
            <a:endParaRPr kumimoji="0" lang="fr-FR" sz="1200" b="1" i="0" u="none" strike="noStrike" kern="1200" cap="none" spc="0" normalizeH="0" baseline="0" noProof="0" dirty="0">
              <a:ln>
                <a:noFill/>
              </a:ln>
              <a:solidFill>
                <a:srgbClr val="70AD47"/>
              </a:solidFill>
              <a:effectLst/>
              <a:uLnTx/>
              <a:uFillTx/>
              <a:latin typeface="Calibri" panose="020F0502020204030204"/>
              <a:ea typeface="+mn-ea"/>
              <a:cs typeface="+mn-cs"/>
            </a:endParaRPr>
          </a:p>
        </p:txBody>
      </p:sp>
      <p:sp>
        <p:nvSpPr>
          <p:cNvPr id="24" name="ZoneTexte 23"/>
          <p:cNvSpPr txBox="1"/>
          <p:nvPr/>
        </p:nvSpPr>
        <p:spPr>
          <a:xfrm>
            <a:off x="6976257" y="5553357"/>
            <a:ext cx="1261223"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FR" sz="750" b="0" i="0" u="none" strike="noStrike" kern="1200" cap="none" spc="0" normalizeH="0" baseline="0" noProof="0" dirty="0">
                <a:ln>
                  <a:noFill/>
                </a:ln>
                <a:solidFill>
                  <a:prstClr val="black"/>
                </a:solidFill>
                <a:effectLst/>
                <a:uLnTx/>
                <a:uFillTx/>
                <a:latin typeface="Calibri" panose="020F0502020204030204"/>
                <a:ea typeface="+mn-ea"/>
                <a:cs typeface="+mn-cs"/>
              </a:rPr>
              <a:t>Source : PEREL, 2013</a:t>
            </a:r>
          </a:p>
        </p:txBody>
      </p:sp>
    </p:spTree>
    <p:extLst>
      <p:ext uri="{BB962C8B-B14F-4D97-AF65-F5344CB8AC3E}">
        <p14:creationId xmlns:p14="http://schemas.microsoft.com/office/powerpoint/2010/main" val="3802282413"/>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Italie</a:t>
            </a:r>
            <a:endParaRPr lang="nl-NL" dirty="0"/>
          </a:p>
        </p:txBody>
      </p:sp>
    </p:spTree>
    <p:extLst>
      <p:ext uri="{BB962C8B-B14F-4D97-AF65-F5344CB8AC3E}">
        <p14:creationId xmlns:p14="http://schemas.microsoft.com/office/powerpoint/2010/main" val="1130500534"/>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908720"/>
            <a:ext cx="6336704" cy="722662"/>
          </a:xfrm>
        </p:spPr>
        <p:txBody>
          <a:bodyPr anchor="t"/>
          <a:lstStyle/>
          <a:p>
            <a:pPr algn="ctr"/>
            <a:r>
              <a:rPr lang="it-IT" sz="4000" b="1" i="1" dirty="0" err="1"/>
              <a:t>Les prairies</a:t>
            </a:r>
            <a:r>
              <a:rPr lang="it-IT" sz="4000" b="1" i="1" dirty="0"/>
              <a:t> en </a:t>
            </a:r>
            <a:r>
              <a:rPr lang="it-IT" sz="4000" b="1" i="1" dirty="0" err="1"/>
              <a:t>Italie</a:t>
            </a:r>
            <a:r>
              <a:rPr lang="it-IT" sz="4000" b="1" i="1" dirty="0"/>
              <a:t/>
            </a:r>
            <a:br>
              <a:rPr lang="it-IT" sz="4000" b="1" i="1" dirty="0"/>
            </a:br>
            <a:endParaRPr lang="it-IT" sz="4000" dirty="0"/>
          </a:p>
        </p:txBody>
      </p:sp>
      <p:sp>
        <p:nvSpPr>
          <p:cNvPr id="6" name="CasellaDiTesto 5"/>
          <p:cNvSpPr txBox="1"/>
          <p:nvPr/>
        </p:nvSpPr>
        <p:spPr>
          <a:xfrm>
            <a:off x="0" y="2636912"/>
            <a:ext cx="9144000" cy="1610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smtClean="0">
                <a:ln>
                  <a:noFill/>
                </a:ln>
                <a:solidFill>
                  <a:prstClr val="black"/>
                </a:solidFill>
                <a:effectLst/>
                <a:uLnTx/>
                <a:uFillTx/>
                <a:latin typeface="Calibri"/>
                <a:ea typeface="+mn-ea"/>
                <a:cs typeface="+mn-cs"/>
              </a:rPr>
              <a:t>Claudio Porqueddu1, Rita Melis1, Lorenzo Pascarella2 et Giovanni Peratoner3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3000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1</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CNR-ISPAAM, Sassari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2</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AIA, Roma - </a:t>
            </a:r>
            <a:r>
              <a:rPr kumimoji="0" lang="it-IT" sz="2400" b="1" i="0" u="none" strike="noStrike" kern="1200" cap="none" spc="0" normalizeH="0" baseline="30000" noProof="0" dirty="0" smtClean="0">
                <a:ln>
                  <a:noFill/>
                </a:ln>
                <a:solidFill>
                  <a:prstClr val="black"/>
                </a:solidFill>
                <a:effectLst/>
                <a:uLnTx/>
                <a:uFillTx/>
                <a:latin typeface="Calibri"/>
                <a:ea typeface="+mn-ea"/>
                <a:cs typeface="+mn-cs"/>
              </a:rPr>
              <a:t>3</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LAIMBURG, Bolzano</a:t>
            </a:r>
            <a:endParaRPr kumimoji="0" lang="it-IT"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089113"/>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5576" y="1226224"/>
            <a:ext cx="4824536" cy="501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34500" y="2893471"/>
            <a:ext cx="1637399" cy="31457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CasellaDiTesto 17"/>
          <p:cNvSpPr txBox="1"/>
          <p:nvPr/>
        </p:nvSpPr>
        <p:spPr>
          <a:xfrm>
            <a:off x="899592" y="404664"/>
            <a:ext cx="22322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Climats</a:t>
            </a:r>
            <a:r>
              <a:rPr kumimoji="0" lang="it-IT" sz="2400" b="1" i="0" u="none" strike="noStrike" kern="1200" cap="none" spc="0" normalizeH="0" noProof="0" dirty="0" smtClean="0">
                <a:ln>
                  <a:noFill/>
                </a:ln>
                <a:solidFill>
                  <a:prstClr val="black"/>
                </a:solidFill>
                <a:effectLst/>
                <a:uLnTx/>
                <a:uFillTx/>
                <a:latin typeface="Calibri"/>
                <a:ea typeface="+mn-ea"/>
                <a:cs typeface="+mn-cs"/>
              </a:rPr>
              <a:t> </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en Italie</a:t>
            </a:r>
          </a:p>
        </p:txBody>
      </p:sp>
    </p:spTree>
    <p:extLst>
      <p:ext uri="{BB962C8B-B14F-4D97-AF65-F5344CB8AC3E}">
        <p14:creationId xmlns:p14="http://schemas.microsoft.com/office/powerpoint/2010/main" val="2410148379"/>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807884" y="6051394"/>
            <a:ext cx="48424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Les prairies permanentes</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couvrent 3,3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millions d'</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hectares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CasellaDiTesto 6"/>
          <p:cNvSpPr txBox="1"/>
          <p:nvPr/>
        </p:nvSpPr>
        <p:spPr>
          <a:xfrm>
            <a:off x="233756" y="251938"/>
            <a:ext cx="66617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Types de prairies</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en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Italie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6078820" y="6420726"/>
            <a:ext cx="20937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Données : </a:t>
            </a: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Eurostat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magin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84" y="1158298"/>
            <a:ext cx="5310194" cy="458433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33556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1724354"/>
          </a:xfrm>
        </p:spPr>
        <p:txBody>
          <a:bodyPr/>
          <a:lstStyle/>
          <a:p>
            <a:r>
              <a:rPr lang="en-US" sz="2400" dirty="0">
                <a:solidFill>
                  <a:schemeClr val="tx1"/>
                </a:solidFill>
                <a:latin typeface="+mn-lt"/>
              </a:rPr>
              <a:t>Bovins, </a:t>
            </a:r>
            <a:r>
              <a:rPr lang="en-US" sz="2400" dirty="0" err="1" smtClean="0">
                <a:solidFill>
                  <a:schemeClr val="tx1"/>
                </a:solidFill>
                <a:latin typeface="+mn-lt"/>
              </a:rPr>
              <a:t>équins</a:t>
            </a:r>
            <a:r>
              <a:rPr lang="en-US" sz="2400" dirty="0" smtClean="0">
                <a:solidFill>
                  <a:schemeClr val="tx1"/>
                </a:solidFill>
                <a:latin typeface="+mn-lt"/>
              </a:rPr>
              <a:t> </a:t>
            </a:r>
            <a:r>
              <a:rPr lang="en-US" sz="2400" dirty="0">
                <a:solidFill>
                  <a:schemeClr val="tx1"/>
                </a:solidFill>
                <a:latin typeface="+mn-lt"/>
              </a:rPr>
              <a:t>et </a:t>
            </a:r>
            <a:r>
              <a:rPr lang="en-US" sz="2400" dirty="0" err="1" smtClean="0">
                <a:solidFill>
                  <a:schemeClr val="tx1"/>
                </a:solidFill>
                <a:latin typeface="+mn-lt"/>
              </a:rPr>
              <a:t>ovins</a:t>
            </a:r>
            <a:r>
              <a:rPr lang="en-US" sz="2400" dirty="0" smtClean="0">
                <a:solidFill>
                  <a:schemeClr val="tx1"/>
                </a:solidFill>
                <a:latin typeface="+mn-lt"/>
              </a:rPr>
              <a:t> </a:t>
            </a:r>
            <a:r>
              <a:rPr lang="en-US" sz="2400" dirty="0" err="1" smtClean="0">
                <a:solidFill>
                  <a:schemeClr val="tx1"/>
                </a:solidFill>
                <a:latin typeface="+mn-lt"/>
              </a:rPr>
              <a:t>valorisent</a:t>
            </a:r>
            <a:r>
              <a:rPr lang="en-US" sz="2400" dirty="0" smtClean="0">
                <a:solidFill>
                  <a:schemeClr val="tx1"/>
                </a:solidFill>
                <a:latin typeface="+mn-lt"/>
              </a:rPr>
              <a:t> les prairies semi-</a:t>
            </a:r>
            <a:r>
              <a:rPr lang="en-US" sz="2400" dirty="0" err="1" smtClean="0">
                <a:solidFill>
                  <a:schemeClr val="tx1"/>
                </a:solidFill>
                <a:latin typeface="+mn-lt"/>
              </a:rPr>
              <a:t>naturelles</a:t>
            </a:r>
            <a:r>
              <a:rPr lang="en-US" sz="2400" dirty="0">
                <a:solidFill>
                  <a:schemeClr val="tx1"/>
                </a:solidFill>
                <a:latin typeface="+mn-lt"/>
              </a:rPr>
              <a:t/>
            </a:r>
            <a:br>
              <a:rPr lang="en-US" sz="2400" dirty="0">
                <a:solidFill>
                  <a:schemeClr val="tx1"/>
                </a:solidFill>
                <a:latin typeface="+mn-lt"/>
              </a:rPr>
            </a:br>
            <a:r>
              <a:rPr lang="en-US" sz="2400" dirty="0" smtClean="0">
                <a:solidFill>
                  <a:schemeClr val="tx1"/>
                </a:solidFill>
                <a:latin typeface="+mn-lt"/>
              </a:rPr>
              <a:t/>
            </a:r>
            <a:br>
              <a:rPr lang="en-US" sz="2400" dirty="0" smtClean="0">
                <a:solidFill>
                  <a:schemeClr val="tx1"/>
                </a:solidFill>
                <a:latin typeface="+mn-lt"/>
              </a:rPr>
            </a:br>
            <a:r>
              <a:rPr lang="en-US" sz="2000" b="0" dirty="0" smtClean="0">
                <a:solidFill>
                  <a:schemeClr val="tx1"/>
                </a:solidFill>
                <a:latin typeface="+mn-lt"/>
              </a:rPr>
              <a:t>%</a:t>
            </a:r>
            <a:r>
              <a:rPr lang="en-US" sz="2000" b="0" i="1" dirty="0" smtClean="0">
                <a:solidFill>
                  <a:schemeClr val="tx1"/>
                </a:solidFill>
                <a:latin typeface="+mn-lt"/>
              </a:rPr>
              <a:t> </a:t>
            </a:r>
            <a:r>
              <a:rPr lang="en-US" sz="2000" b="0" dirty="0" smtClean="0">
                <a:solidFill>
                  <a:schemeClr val="tx1"/>
                </a:solidFill>
                <a:latin typeface="+mn-lt"/>
              </a:rPr>
              <a:t> des surfaces, </a:t>
            </a:r>
            <a:r>
              <a:rPr lang="en-US" sz="2000" b="0" dirty="0">
                <a:solidFill>
                  <a:schemeClr val="tx1"/>
                </a:solidFill>
                <a:latin typeface="+mn-lt"/>
              </a:rPr>
              <a:t>des sites et du </a:t>
            </a:r>
            <a:r>
              <a:rPr lang="en-US" sz="2000" b="0" dirty="0" smtClean="0">
                <a:solidFill>
                  <a:schemeClr val="tx1"/>
                </a:solidFill>
                <a:latin typeface="+mn-lt"/>
              </a:rPr>
              <a:t>nombre </a:t>
            </a:r>
            <a:r>
              <a:rPr lang="en-US" sz="2000" b="0" dirty="0" err="1" smtClean="0">
                <a:solidFill>
                  <a:schemeClr val="tx1"/>
                </a:solidFill>
                <a:latin typeface="+mn-lt"/>
              </a:rPr>
              <a:t>d'animaux</a:t>
            </a:r>
            <a:r>
              <a:rPr lang="en-US" sz="2000" b="0" dirty="0" smtClean="0">
                <a:solidFill>
                  <a:schemeClr val="tx1"/>
                </a:solidFill>
                <a:latin typeface="+mn-lt"/>
              </a:rPr>
              <a:t> au </a:t>
            </a:r>
            <a:r>
              <a:rPr lang="en-US" sz="2000" b="0" dirty="0">
                <a:solidFill>
                  <a:schemeClr val="tx1"/>
                </a:solidFill>
                <a:latin typeface="+mn-lt"/>
              </a:rPr>
              <a:t>pâturage. </a:t>
            </a:r>
            <a:r>
              <a:rPr lang="en-US" sz="2000" b="0" dirty="0" smtClean="0">
                <a:solidFill>
                  <a:schemeClr val="tx1"/>
                </a:solidFill>
                <a:latin typeface="+mn-lt"/>
              </a:rPr>
              <a:t>N = 219 sites, </a:t>
            </a:r>
            <a:r>
              <a:rPr lang="en-US" sz="2000" b="0" dirty="0">
                <a:solidFill>
                  <a:schemeClr val="tx1"/>
                </a:solidFill>
                <a:latin typeface="+mn-lt"/>
              </a:rPr>
              <a:t>d'une superficie moyenne de 14 </a:t>
            </a:r>
            <a:r>
              <a:rPr lang="en-US" sz="2000" b="0" dirty="0" smtClean="0">
                <a:solidFill>
                  <a:schemeClr val="tx1"/>
                </a:solidFill>
                <a:latin typeface="+mn-lt"/>
              </a:rPr>
              <a:t>ha</a:t>
            </a:r>
            <a:endParaRPr lang="es-ES" sz="2000" b="0" dirty="0">
              <a:solidFill>
                <a:schemeClr val="tx1"/>
              </a:solidFill>
              <a:latin typeface="+mn-lt"/>
            </a:endParaRPr>
          </a:p>
        </p:txBody>
      </p:sp>
      <p:graphicFrame>
        <p:nvGraphicFramePr>
          <p:cNvPr id="3" name="Platshållare för innehåll 5"/>
          <p:cNvGraphicFramePr>
            <a:graphicFrameLocks/>
          </p:cNvGraphicFramePr>
          <p:nvPr>
            <p:extLst>
              <p:ext uri="{D42A27DB-BD31-4B8C-83A1-F6EECF244321}">
                <p14:modId xmlns:p14="http://schemas.microsoft.com/office/powerpoint/2010/main" val="1223954190"/>
              </p:ext>
            </p:extLst>
          </p:nvPr>
        </p:nvGraphicFramePr>
        <p:xfrm>
          <a:off x="617010" y="2434984"/>
          <a:ext cx="8218488" cy="2895600"/>
        </p:xfrm>
        <a:graphic>
          <a:graphicData uri="http://schemas.openxmlformats.org/drawingml/2006/table">
            <a:tbl>
              <a:tblPr firstRow="1" firstCol="1" bandRow="1">
                <a:tableStyleId>{F5AB1C69-6EDB-4FF4-983F-18BD219EF322}</a:tableStyleId>
              </a:tblPr>
              <a:tblGrid>
                <a:gridCol w="2458892">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976782">
                  <a:extLst>
                    <a:ext uri="{9D8B030D-6E8A-4147-A177-3AD203B41FA5}">
                      <a16:colId xmlns:a16="http://schemas.microsoft.com/office/drawing/2014/main" val="20002"/>
                    </a:ext>
                  </a:extLst>
                </a:gridCol>
                <a:gridCol w="2054622">
                  <a:extLst>
                    <a:ext uri="{9D8B030D-6E8A-4147-A177-3AD203B41FA5}">
                      <a16:colId xmlns:a16="http://schemas.microsoft.com/office/drawing/2014/main" val="20003"/>
                    </a:ext>
                  </a:extLst>
                </a:gridCol>
              </a:tblGrid>
              <a:tr h="370840">
                <a:tc>
                  <a:txBody>
                    <a:bodyPr/>
                    <a:lstStyle/>
                    <a:p>
                      <a:endParaRPr lang="en-US" sz="2000" dirty="0"/>
                    </a:p>
                  </a:txBody>
                  <a:tcPr/>
                </a:tc>
                <a:tc>
                  <a:txBody>
                    <a:bodyPr/>
                    <a:lstStyle/>
                    <a:p>
                      <a:pPr algn="ctr"/>
                      <a:endParaRPr lang="sv-SE" sz="2000" dirty="0" smtClean="0"/>
                    </a:p>
                    <a:p>
                      <a:pPr algn="ctr"/>
                      <a:r>
                        <a:rPr lang="sv-SE" sz="2000" dirty="0" smtClean="0"/>
                        <a:t>% de surface</a:t>
                      </a:r>
                      <a:endParaRPr lang="en-US" sz="2000" dirty="0"/>
                    </a:p>
                  </a:txBody>
                  <a:tcPr/>
                </a:tc>
                <a:tc>
                  <a:txBody>
                    <a:bodyPr/>
                    <a:lstStyle/>
                    <a:p>
                      <a:pPr algn="ctr"/>
                      <a:r>
                        <a:rPr lang="sv-SE" sz="2000" dirty="0" smtClean="0"/>
                        <a:t>% de sites</a:t>
                      </a:r>
                      <a:r>
                        <a:rPr lang="sv-SE" sz="2000" baseline="0" dirty="0" smtClean="0"/>
                        <a:t> pâturés</a:t>
                      </a:r>
                      <a:endParaRPr lang="en-US" sz="2000" dirty="0"/>
                    </a:p>
                  </a:txBody>
                  <a:tcPr/>
                </a:tc>
                <a:tc>
                  <a:txBody>
                    <a:bodyPr/>
                    <a:lstStyle/>
                    <a:p>
                      <a:pPr algn="ctr"/>
                      <a:r>
                        <a:rPr lang="sv-SE" sz="2000" dirty="0" smtClean="0"/>
                        <a:t>% d'animaux au pâturage</a:t>
                      </a:r>
                      <a:endParaRPr lang="en-US" sz="2000" dirty="0"/>
                    </a:p>
                  </a:txBody>
                  <a:tcPr/>
                </a:tc>
                <a:extLst>
                  <a:ext uri="{0D108BD9-81ED-4DB2-BD59-A6C34878D82A}">
                    <a16:rowId xmlns:a16="http://schemas.microsoft.com/office/drawing/2014/main" val="10000"/>
                  </a:ext>
                </a:extLst>
              </a:tr>
              <a:tr h="370840">
                <a:tc>
                  <a:txBody>
                    <a:bodyPr/>
                    <a:lstStyle/>
                    <a:p>
                      <a:r>
                        <a:rPr lang="sv-SE" sz="2000" dirty="0" err="1" smtClean="0"/>
                        <a:t>Bovins</a:t>
                      </a:r>
                      <a:endParaRPr lang="en-US" sz="2000" dirty="0"/>
                    </a:p>
                  </a:txBody>
                  <a:tcPr/>
                </a:tc>
                <a:tc>
                  <a:txBody>
                    <a:bodyPr/>
                    <a:lstStyle/>
                    <a:p>
                      <a:pPr algn="ctr"/>
                      <a:r>
                        <a:rPr lang="sv-SE" sz="2000" dirty="0" smtClean="0"/>
                        <a:t>68</a:t>
                      </a:r>
                      <a:endParaRPr lang="en-US" sz="2000" dirty="0"/>
                    </a:p>
                  </a:txBody>
                  <a:tcPr/>
                </a:tc>
                <a:tc>
                  <a:txBody>
                    <a:bodyPr/>
                    <a:lstStyle/>
                    <a:p>
                      <a:pPr algn="ctr"/>
                      <a:r>
                        <a:rPr lang="sv-SE" sz="2000" dirty="0" smtClean="0"/>
                        <a:t>64</a:t>
                      </a:r>
                      <a:endParaRPr lang="en-US" sz="2000" dirty="0"/>
                    </a:p>
                  </a:txBody>
                  <a:tcPr/>
                </a:tc>
                <a:tc>
                  <a:txBody>
                    <a:bodyPr/>
                    <a:lstStyle/>
                    <a:p>
                      <a:pPr algn="ctr"/>
                      <a:r>
                        <a:rPr lang="sv-SE" sz="2000" dirty="0" smtClean="0"/>
                        <a:t>66</a:t>
                      </a:r>
                      <a:endParaRPr lang="en-US" sz="2000" dirty="0"/>
                    </a:p>
                  </a:txBody>
                  <a:tcPr/>
                </a:tc>
                <a:extLst>
                  <a:ext uri="{0D108BD9-81ED-4DB2-BD59-A6C34878D82A}">
                    <a16:rowId xmlns:a16="http://schemas.microsoft.com/office/drawing/2014/main" val="10001"/>
                  </a:ext>
                </a:extLst>
              </a:tr>
              <a:tr h="370840">
                <a:tc>
                  <a:txBody>
                    <a:bodyPr/>
                    <a:lstStyle/>
                    <a:p>
                      <a:r>
                        <a:rPr lang="sv-SE" sz="2000" dirty="0" smtClean="0"/>
                        <a:t>Equins</a:t>
                      </a:r>
                      <a:endParaRPr lang="en-US" sz="2000" dirty="0"/>
                    </a:p>
                  </a:txBody>
                  <a:tcPr/>
                </a:tc>
                <a:tc>
                  <a:txBody>
                    <a:bodyPr/>
                    <a:lstStyle/>
                    <a:p>
                      <a:pPr algn="ctr"/>
                      <a:r>
                        <a:rPr lang="sv-SE" sz="2000" dirty="0" smtClean="0"/>
                        <a:t>8</a:t>
                      </a:r>
                      <a:endParaRPr lang="en-US" sz="2000" dirty="0"/>
                    </a:p>
                  </a:txBody>
                  <a:tcPr/>
                </a:tc>
                <a:tc>
                  <a:txBody>
                    <a:bodyPr/>
                    <a:lstStyle/>
                    <a:p>
                      <a:pPr algn="ctr"/>
                      <a:r>
                        <a:rPr lang="sv-SE" sz="2000" dirty="0" smtClean="0"/>
                        <a:t>18</a:t>
                      </a:r>
                      <a:endParaRPr lang="en-US" sz="2000" dirty="0"/>
                    </a:p>
                  </a:txBody>
                  <a:tcPr/>
                </a:tc>
                <a:tc>
                  <a:txBody>
                    <a:bodyPr/>
                    <a:lstStyle/>
                    <a:p>
                      <a:pPr algn="ctr"/>
                      <a:r>
                        <a:rPr lang="sv-SE" sz="2000" dirty="0" smtClean="0"/>
                        <a:t>5.5</a:t>
                      </a:r>
                      <a:endParaRPr lang="en-US" sz="2000" dirty="0"/>
                    </a:p>
                  </a:txBody>
                  <a:tcPr/>
                </a:tc>
                <a:extLst>
                  <a:ext uri="{0D108BD9-81ED-4DB2-BD59-A6C34878D82A}">
                    <a16:rowId xmlns:a16="http://schemas.microsoft.com/office/drawing/2014/main" val="10002"/>
                  </a:ext>
                </a:extLst>
              </a:tr>
              <a:tr h="370840">
                <a:tc>
                  <a:txBody>
                    <a:bodyPr/>
                    <a:lstStyle/>
                    <a:p>
                      <a:r>
                        <a:rPr lang="sv-SE" sz="2000" dirty="0" smtClean="0"/>
                        <a:t>Ovins</a:t>
                      </a:r>
                      <a:endParaRPr lang="en-US" sz="2000" dirty="0"/>
                    </a:p>
                  </a:txBody>
                  <a:tcPr/>
                </a:tc>
                <a:tc>
                  <a:txBody>
                    <a:bodyPr/>
                    <a:lstStyle/>
                    <a:p>
                      <a:pPr algn="ctr"/>
                      <a:r>
                        <a:rPr lang="sv-SE" sz="2000" dirty="0" smtClean="0"/>
                        <a:t>9</a:t>
                      </a:r>
                      <a:endParaRPr lang="en-US" sz="2000" dirty="0"/>
                    </a:p>
                  </a:txBody>
                  <a:tcPr/>
                </a:tc>
                <a:tc>
                  <a:txBody>
                    <a:bodyPr/>
                    <a:lstStyle/>
                    <a:p>
                      <a:pPr algn="ctr"/>
                      <a:r>
                        <a:rPr lang="sv-SE" sz="2000" dirty="0" smtClean="0"/>
                        <a:t>11</a:t>
                      </a:r>
                      <a:endParaRPr lang="en-US" sz="2000" dirty="0"/>
                    </a:p>
                  </a:txBody>
                  <a:tcPr/>
                </a:tc>
                <a:tc>
                  <a:txBody>
                    <a:bodyPr/>
                    <a:lstStyle/>
                    <a:p>
                      <a:pPr algn="ctr"/>
                      <a:r>
                        <a:rPr lang="sv-SE" sz="2000" dirty="0" smtClean="0"/>
                        <a:t>28.5</a:t>
                      </a:r>
                      <a:endParaRPr lang="en-US" sz="2000" dirty="0"/>
                    </a:p>
                  </a:txBody>
                  <a:tcPr/>
                </a:tc>
                <a:extLst>
                  <a:ext uri="{0D108BD9-81ED-4DB2-BD59-A6C34878D82A}">
                    <a16:rowId xmlns:a16="http://schemas.microsoft.com/office/drawing/2014/main" val="10003"/>
                  </a:ext>
                </a:extLst>
              </a:tr>
              <a:tr h="370840">
                <a:tc>
                  <a:txBody>
                    <a:bodyPr/>
                    <a:lstStyle/>
                    <a:p>
                      <a:r>
                        <a:rPr lang="sv-SE" sz="2000" dirty="0" smtClean="0"/>
                        <a:t>Mixte</a:t>
                      </a:r>
                      <a:r>
                        <a:rPr lang="sv-SE" sz="2000" baseline="30000" dirty="0" smtClean="0"/>
                        <a:t>1 </a:t>
                      </a:r>
                      <a:r>
                        <a:rPr lang="sv-SE" sz="2000" dirty="0" smtClean="0"/>
                        <a:t>(</a:t>
                      </a:r>
                      <a:r>
                        <a:rPr lang="sv-SE" sz="2000" dirty="0" err="1" smtClean="0"/>
                        <a:t>principalement bovins</a:t>
                      </a:r>
                      <a:r>
                        <a:rPr lang="sv-SE" sz="2000" dirty="0" smtClean="0"/>
                        <a:t> et </a:t>
                      </a:r>
                      <a:r>
                        <a:rPr lang="sv-SE" sz="2000" dirty="0" err="1" smtClean="0"/>
                        <a:t>ovins)</a:t>
                      </a:r>
                      <a:endParaRPr lang="en-US" sz="2000" dirty="0"/>
                    </a:p>
                  </a:txBody>
                  <a:tcPr/>
                </a:tc>
                <a:tc>
                  <a:txBody>
                    <a:bodyPr/>
                    <a:lstStyle/>
                    <a:p>
                      <a:pPr algn="ctr"/>
                      <a:r>
                        <a:rPr lang="sv-SE" sz="2000" dirty="0" smtClean="0"/>
                        <a:t>15</a:t>
                      </a:r>
                      <a:endParaRPr lang="en-US" sz="2000" dirty="0"/>
                    </a:p>
                  </a:txBody>
                  <a:tcPr/>
                </a:tc>
                <a:tc>
                  <a:txBody>
                    <a:bodyPr/>
                    <a:lstStyle/>
                    <a:p>
                      <a:pPr algn="ctr"/>
                      <a:r>
                        <a:rPr lang="sv-SE" sz="2000" dirty="0" smtClean="0"/>
                        <a:t>7</a:t>
                      </a:r>
                      <a:endParaRPr lang="en-US" sz="2000" dirty="0"/>
                    </a:p>
                  </a:txBody>
                  <a:tcPr/>
                </a:tc>
                <a:tc>
                  <a:txBody>
                    <a:bodyPr/>
                    <a:lstStyle/>
                    <a:p>
                      <a:pPr algn="ctr"/>
                      <a:endParaRPr lang="en-US" sz="2000" dirty="0"/>
                    </a:p>
                  </a:txBody>
                  <a:tcPr/>
                </a:tc>
                <a:extLst>
                  <a:ext uri="{0D108BD9-81ED-4DB2-BD59-A6C34878D82A}">
                    <a16:rowId xmlns:a16="http://schemas.microsoft.com/office/drawing/2014/main" val="10004"/>
                  </a:ext>
                </a:extLst>
              </a:tr>
            </a:tbl>
          </a:graphicData>
        </a:graphic>
      </p:graphicFrame>
      <p:sp>
        <p:nvSpPr>
          <p:cNvPr id="4" name="textruta 3"/>
          <p:cNvSpPr txBox="1"/>
          <p:nvPr/>
        </p:nvSpPr>
        <p:spPr>
          <a:xfrm>
            <a:off x="583328" y="5374716"/>
            <a:ext cx="8218488" cy="646331"/>
          </a:xfrm>
          <a:prstGeom prst="rect">
            <a:avLst/>
          </a:prstGeom>
          <a:noFill/>
        </p:spPr>
        <p:txBody>
          <a:bodyPr wrap="square" rtlCol="0">
            <a:spAutoFit/>
          </a:bodyPr>
          <a:lstStyle/>
          <a:p>
            <a:pPr marL="82550" marR="0" lvl="0" indent="-8255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30000" noProof="0" dirty="0" smtClean="0">
                <a:ln>
                  <a:noFill/>
                </a:ln>
                <a:solidFill>
                  <a:prstClr val="black"/>
                </a:solidFill>
                <a:effectLst/>
                <a:uLnTx/>
                <a:uFillTx/>
                <a:latin typeface="Calibri"/>
                <a:ea typeface="+mn-ea"/>
                <a:cs typeface="+mn-cs"/>
              </a:rPr>
              <a:t>1 </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Dans cette catégorie, il y avait deux grands sites (242 et 112 ha) qui étaient pâturés par des bovins et des moutons.</a:t>
            </a:r>
            <a:endParaRPr kumimoji="0" lang="en-US" sz="1800" b="0" i="0" u="none" strike="noStrike" kern="1200" cap="none" spc="0" normalizeH="0" baseline="30000" noProof="0" dirty="0">
              <a:ln>
                <a:noFill/>
              </a:ln>
              <a:solidFill>
                <a:prstClr val="black"/>
              </a:solidFill>
              <a:effectLst/>
              <a:uLnTx/>
              <a:uFillTx/>
              <a:latin typeface="Calibri"/>
              <a:ea typeface="+mn-ea"/>
              <a:cs typeface="+mn-cs"/>
            </a:endParaRPr>
          </a:p>
        </p:txBody>
      </p:sp>
      <p:sp>
        <p:nvSpPr>
          <p:cNvPr id="6" name="textruta 5"/>
          <p:cNvSpPr txBox="1"/>
          <p:nvPr/>
        </p:nvSpPr>
        <p:spPr>
          <a:xfrm>
            <a:off x="6205879" y="6391187"/>
            <a:ext cx="27061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(Spörndly et Glimskär, 2018)</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7136039"/>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6601568" y="6425887"/>
            <a:ext cx="267394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smtClean="0">
                <a:ln>
                  <a:noFill/>
                </a:ln>
                <a:solidFill>
                  <a:prstClr val="black"/>
                </a:solidFill>
                <a:effectLst/>
                <a:uLnTx/>
                <a:uFillTx/>
                <a:latin typeface="Calibri"/>
                <a:ea typeface="+mn-ea"/>
                <a:cs typeface="+mn-cs"/>
              </a:rPr>
              <a:t>Eurostat</a:t>
            </a: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 2017.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398761" y="187816"/>
            <a:ext cx="7187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L'élevage</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en </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Italie</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magine 2"/>
          <p:cNvPicPr>
            <a:picLocks noChangeAspect="1"/>
          </p:cNvPicPr>
          <p:nvPr/>
        </p:nvPicPr>
        <p:blipFill>
          <a:blip r:embed="rId2"/>
          <a:stretch>
            <a:fillRect/>
          </a:stretch>
        </p:blipFill>
        <p:spPr>
          <a:xfrm>
            <a:off x="285897" y="1282349"/>
            <a:ext cx="7920880" cy="46275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1889770"/>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307611" y="297184"/>
            <a:ext cx="77048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Evolution de la production</a:t>
            </a:r>
            <a:r>
              <a:rPr kumimoji="0" lang="it-IT" sz="2400" b="1" i="0" u="none" strike="noStrike" kern="1200" cap="none" spc="0" normalizeH="0" baseline="0" noProof="0" dirty="0" err="1" smtClean="0">
                <a:ln>
                  <a:noFill/>
                </a:ln>
                <a:solidFill>
                  <a:prstClr val="black"/>
                </a:solidFill>
                <a:effectLst/>
                <a:uLnTx/>
                <a:uFillTx/>
                <a:latin typeface="Calibri"/>
                <a:ea typeface="+mn-ea"/>
                <a:cs typeface="+mn-cs"/>
              </a:rPr>
              <a:t> laitière</a:t>
            </a: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 2012 - 2017</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magine 8"/>
          <p:cNvPicPr>
            <a:picLocks noChangeAspect="1"/>
          </p:cNvPicPr>
          <p:nvPr/>
        </p:nvPicPr>
        <p:blipFill>
          <a:blip r:embed="rId2"/>
          <a:stretch>
            <a:fillRect/>
          </a:stretch>
        </p:blipFill>
        <p:spPr>
          <a:xfrm>
            <a:off x="395536" y="1135585"/>
            <a:ext cx="7971568" cy="48172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1645877"/>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smtClean="0"/>
              <a:t>Les prairies en Italie méditerranéenne</a:t>
            </a:r>
            <a:endParaRPr lang="it-IT" sz="5400" dirty="0"/>
          </a:p>
        </p:txBody>
      </p:sp>
    </p:spTree>
    <p:extLst>
      <p:ext uri="{BB962C8B-B14F-4D97-AF65-F5344CB8AC3E}">
        <p14:creationId xmlns:p14="http://schemas.microsoft.com/office/powerpoint/2010/main" val="2433744399"/>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1553916"/>
            <a:ext cx="3970784" cy="2982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3"/>
          <p:cNvSpPr txBox="1">
            <a:spLocks noChangeArrowheads="1"/>
          </p:cNvSpPr>
          <p:nvPr/>
        </p:nvSpPr>
        <p:spPr bwMode="auto">
          <a:xfrm>
            <a:off x="99448" y="843849"/>
            <a:ext cx="4408600" cy="648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5pPr>
            <a:lvl6pPr marL="25146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6pPr>
            <a:lvl7pPr marL="29718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7pPr>
            <a:lvl8pPr marL="34290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8pPr>
            <a:lvl9pPr marL="3886200" indent="-228600" eaLnBrk="0" fontAlgn="base" hangingPunct="0">
              <a:spcBef>
                <a:spcPts val="500"/>
              </a:spcBef>
              <a:spcAft>
                <a:spcPct val="0"/>
              </a:spcAft>
              <a:buClr>
                <a:srgbClr val="000000"/>
              </a:buClr>
              <a:buSzPct val="100000"/>
              <a:buFont typeface="Times New Roman" panose="02020603050405020304" pitchFamily="18" charset="0"/>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l" defTabSz="914400" rtl="0" eaLnBrk="1" fontAlgn="auto" latinLnBrk="0" hangingPunct="1">
              <a:lnSpc>
                <a:spcPct val="100000"/>
              </a:lnSpc>
              <a:spcBef>
                <a:spcPct val="0"/>
              </a:spcBef>
              <a:spcAft>
                <a:spcPts val="0"/>
              </a:spcAft>
              <a:buClrTx/>
              <a:buSzTx/>
              <a:buFont typeface="Times New Roman" panose="02020603050405020304" pitchFamily="18" charset="0"/>
              <a:buNone/>
              <a:tabLst/>
              <a:defRPr/>
            </a:pPr>
            <a:r>
              <a:rPr kumimoji="0" lang="it-IT" altLang="it-IT" sz="1800" b="1" i="0" u="none" strike="noStrike" kern="1200" cap="none" spc="0" normalizeH="0" baseline="0" noProof="0" dirty="0" err="1">
                <a:ln>
                  <a:noFill/>
                </a:ln>
                <a:solidFill>
                  <a:prstClr val="black"/>
                </a:solidFill>
                <a:effectLst/>
                <a:uLnTx/>
                <a:uFillTx/>
                <a:latin typeface="Calibri"/>
                <a:ea typeface="Microsoft YaHei" panose="020B0503020204020204" pitchFamily="34" charset="-122"/>
                <a:cs typeface="+mn-cs"/>
              </a:rPr>
              <a:t>Carte de</a:t>
            </a:r>
            <a:r>
              <a:rPr kumimoji="0" lang="it-IT" altLang="it-IT"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la production </a:t>
            </a:r>
            <a:r>
              <a:rPr kumimoji="0" lang="it-IT" altLang="it-IT" sz="1800" b="1" i="0" u="none" strike="noStrike" kern="1200" cap="none" spc="0" normalizeH="0" baseline="0" noProof="0" dirty="0" err="1">
                <a:ln>
                  <a:noFill/>
                </a:ln>
                <a:solidFill>
                  <a:prstClr val="black"/>
                </a:solidFill>
                <a:effectLst/>
                <a:uLnTx/>
                <a:uFillTx/>
                <a:latin typeface="Calibri"/>
                <a:ea typeface="Microsoft YaHei" panose="020B0503020204020204" pitchFamily="34" charset="-122"/>
                <a:cs typeface="+mn-cs"/>
              </a:rPr>
              <a:t>fourragère potentielle</a:t>
            </a:r>
            <a:r>
              <a:rPr kumimoji="0" lang="en-GB" altLang="it-IT" sz="18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(Lee, </a:t>
            </a:r>
            <a:r>
              <a:rPr kumimoji="0" lang="en-GB" altLang="it-IT"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1983 ; </a:t>
            </a:r>
            <a:r>
              <a:rPr kumimoji="0" lang="en-GB" altLang="it-IT" sz="1800" b="1" i="0" u="none" strike="noStrike" kern="1200" cap="none" spc="0" normalizeH="0" baseline="0" noProof="0" dirty="0" err="1" smtClean="0">
                <a:ln>
                  <a:noFill/>
                </a:ln>
                <a:solidFill>
                  <a:prstClr val="black"/>
                </a:solidFill>
                <a:effectLst/>
                <a:uLnTx/>
                <a:uFillTx/>
                <a:latin typeface="Calibri"/>
                <a:ea typeface="Microsoft YaHei" panose="020B0503020204020204" pitchFamily="34" charset="-122"/>
                <a:cs typeface="+mn-cs"/>
              </a:rPr>
              <a:t>Huyghe</a:t>
            </a:r>
            <a:r>
              <a:rPr kumimoji="0" lang="en-GB" altLang="it-IT"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rPr>
              <a:t> et al.</a:t>
            </a:r>
            <a:r>
              <a:rPr kumimoji="0" lang="en-GB" altLang="it-IT" sz="1800" b="1"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 2014)</a:t>
            </a:r>
            <a:endParaRPr kumimoji="0" lang="en-GB" altLang="it-IT" sz="1800" b="1"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8024" y="1124744"/>
            <a:ext cx="3753172" cy="46078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1"/>
          <p:cNvSpPr txBox="1">
            <a:spLocks noChangeArrowheads="1"/>
          </p:cNvSpPr>
          <p:nvPr/>
        </p:nvSpPr>
        <p:spPr bwMode="auto">
          <a:xfrm>
            <a:off x="4427984" y="5866048"/>
            <a:ext cx="4401244" cy="4784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FFFFFF"/>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FFFFFF"/>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Times New Roman" panose="02020603050405020304" pitchFamily="18" charset="0"/>
                <a:ea typeface="Microsoft YaHei"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icrosoft YaHei" panose="020B0503020204020204" pitchFamily="34" charset="-122"/>
                <a:cs typeface="+mn-cs"/>
              </a:rPr>
              <a:t>Ils jouent un rôle central dans l'entretien des zones HVE.</a:t>
            </a:r>
            <a:endParaRPr kumimoji="0" lang="it-IT" altLang="it-IT" sz="2400" b="0" i="0" u="none" strike="noStrike" kern="1200" cap="none" spc="0" normalizeH="0" baseline="0" noProof="0" dirty="0">
              <a:ln>
                <a:noFill/>
              </a:ln>
              <a:solidFill>
                <a:prstClr val="black"/>
              </a:solidFill>
              <a:effectLst/>
              <a:uLnTx/>
              <a:uFillTx/>
              <a:latin typeface="Calibri"/>
              <a:ea typeface="Microsoft YaHei" panose="020B0503020204020204" pitchFamily="34" charset="-122"/>
              <a:cs typeface="+mn-cs"/>
            </a:endParaRPr>
          </a:p>
        </p:txBody>
      </p:sp>
      <p:sp>
        <p:nvSpPr>
          <p:cNvPr id="10" name="CasellaDiTesto 9"/>
          <p:cNvSpPr txBox="1"/>
          <p:nvPr/>
        </p:nvSpPr>
        <p:spPr>
          <a:xfrm>
            <a:off x="179512" y="4551436"/>
            <a:ext cx="4328536" cy="1938992"/>
          </a:xfrm>
          <a:prstGeom prst="rect">
            <a:avLst/>
          </a:prstGeom>
          <a:noFill/>
        </p:spPr>
        <p:txBody>
          <a:bodyPr wrap="square" rtlCol="0">
            <a:spAutoFit/>
          </a:bodyPr>
          <a:lstStyle/>
          <a:p>
            <a:pPr lvl="0" defTabSz="914400">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Les prairies méditerranéennes</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présentent une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faible</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production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par rapport</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aux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autres prairies européennes</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Néanmoins, l’objectif principal n’est pas</a:t>
            </a:r>
            <a:r>
              <a:rPr kumimoji="0" lang="it-IT" sz="2000" b="1" i="0" u="none" strike="noStrike" kern="1200" cap="none" spc="0" normalizeH="0" noProof="0" dirty="0" smtClean="0">
                <a:ln>
                  <a:noFill/>
                </a:ln>
                <a:solidFill>
                  <a:prstClr val="black"/>
                </a:solidFill>
                <a:effectLst/>
                <a:uLnTx/>
                <a:uFillTx/>
                <a:latin typeface="Calibri"/>
                <a:ea typeface="+mn-ea"/>
                <a:cs typeface="+mn-cs"/>
              </a:rPr>
              <a:t> d’augmenter la productivité des prairies.</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0" y="62696"/>
            <a:ext cx="76683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err="1" smtClean="0">
                <a:ln>
                  <a:noFill/>
                </a:ln>
                <a:solidFill>
                  <a:prstClr val="black"/>
                </a:solidFill>
                <a:effectLst/>
                <a:uLnTx/>
                <a:uFillTx/>
                <a:latin typeface="Calibri"/>
                <a:ea typeface="+mn-ea"/>
                <a:cs typeface="+mn-cs"/>
              </a:rPr>
              <a:t>Questions concernant les prairies</a:t>
            </a:r>
            <a:r>
              <a:rPr kumimoji="0" lang="it-IT" sz="2400" b="1" i="1" u="none" strike="noStrike" kern="1200" cap="none" spc="0" normalizeH="0" baseline="0" noProof="0" dirty="0" smtClean="0">
                <a:ln>
                  <a:noFill/>
                </a:ln>
                <a:solidFill>
                  <a:prstClr val="black"/>
                </a:solidFill>
                <a:effectLst/>
                <a:uLnTx/>
                <a:uFillTx/>
                <a:latin typeface="Calibri"/>
                <a:ea typeface="+mn-ea"/>
                <a:cs typeface="+mn-cs"/>
              </a:rPr>
              <a:t> dans les </a:t>
            </a:r>
            <a:r>
              <a:rPr kumimoji="0" lang="it-IT" sz="2400" b="1" i="1" u="none" strike="noStrike" kern="1200" cap="none" spc="0" normalizeH="0" baseline="0" noProof="0" dirty="0" err="1" smtClean="0">
                <a:ln>
                  <a:noFill/>
                </a:ln>
                <a:solidFill>
                  <a:prstClr val="black"/>
                </a:solidFill>
                <a:effectLst/>
                <a:uLnTx/>
                <a:uFillTx/>
                <a:latin typeface="Calibri"/>
                <a:ea typeface="+mn-ea"/>
                <a:cs typeface="+mn-cs"/>
              </a:rPr>
              <a:t>régions Med</a:t>
            </a:r>
            <a:endParaRPr kumimoji="0" lang="en-US" sz="2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4020885"/>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457200" y="65146"/>
            <a:ext cx="57191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it-IT" sz="3200" b="1" i="1" u="none" strike="noStrike" kern="1200" cap="none" spc="0" normalizeH="0" baseline="0" noProof="0" dirty="0" smtClean="0">
                <a:ln>
                  <a:noFill/>
                </a:ln>
                <a:solidFill>
                  <a:prstClr val="black"/>
                </a:solidFill>
                <a:effectLst/>
                <a:uLnTx/>
                <a:uFillTx/>
                <a:latin typeface="Calibri"/>
                <a:ea typeface="+mn-ea"/>
                <a:cs typeface="+mn-cs"/>
              </a:rPr>
              <a:t>Saisonnalité de </a:t>
            </a:r>
            <a:r>
              <a:rPr kumimoji="0" lang="en-GB" altLang="it-IT" sz="3200" b="1" i="1" u="none" strike="noStrike" kern="1200" cap="none" spc="0" normalizeH="0" baseline="0" noProof="0" dirty="0">
                <a:ln>
                  <a:noFill/>
                </a:ln>
                <a:solidFill>
                  <a:prstClr val="black"/>
                </a:solidFill>
                <a:effectLst/>
                <a:uLnTx/>
                <a:uFillTx/>
                <a:latin typeface="Calibri"/>
                <a:ea typeface="+mn-ea"/>
                <a:cs typeface="+mn-cs"/>
              </a:rPr>
              <a:t>la </a:t>
            </a:r>
            <a:r>
              <a:rPr kumimoji="0" lang="en-GB" altLang="it-IT" sz="3200" b="1" i="1" u="none" strike="noStrike" kern="1200" cap="none" spc="0" normalizeH="0" baseline="0" noProof="0" dirty="0" smtClean="0">
                <a:ln>
                  <a:noFill/>
                </a:ln>
                <a:solidFill>
                  <a:prstClr val="black"/>
                </a:solidFill>
                <a:effectLst/>
                <a:uLnTx/>
                <a:uFillTx/>
                <a:latin typeface="Calibri"/>
                <a:ea typeface="+mn-ea"/>
                <a:cs typeface="+mn-cs"/>
              </a:rPr>
              <a:t>production fourragère</a:t>
            </a:r>
          </a:p>
        </p:txBody>
      </p:sp>
      <p:sp>
        <p:nvSpPr>
          <p:cNvPr id="7" name="Text Box 37"/>
          <p:cNvSpPr txBox="1">
            <a:spLocks noChangeArrowheads="1"/>
          </p:cNvSpPr>
          <p:nvPr/>
        </p:nvSpPr>
        <p:spPr bwMode="auto">
          <a:xfrm>
            <a:off x="906945" y="2345355"/>
            <a:ext cx="7045262" cy="43088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a:spcBef>
                <a:spcPct val="20000"/>
              </a:spcBef>
              <a:buChar char="–"/>
              <a:defRPr sz="2800">
                <a:solidFill>
                  <a:schemeClr val="tx1"/>
                </a:solidFill>
                <a:latin typeface="Times New Roman" panose="02020603050405020304" pitchFamily="18" charset="0"/>
              </a:defRPr>
            </a:lvl2pPr>
            <a:lvl3pPr>
              <a:spcBef>
                <a:spcPct val="20000"/>
              </a:spcBef>
              <a:buChar char="•"/>
              <a:defRPr sz="2400">
                <a:solidFill>
                  <a:schemeClr val="tx1"/>
                </a:solidFill>
                <a:latin typeface="Times New Roman" panose="02020603050405020304" pitchFamily="18" charset="0"/>
              </a:defRPr>
            </a:lvl3pPr>
            <a:lvl4pPr>
              <a:spcBef>
                <a:spcPct val="20000"/>
              </a:spcBef>
              <a:buChar char="–"/>
              <a:defRPr sz="2000">
                <a:solidFill>
                  <a:schemeClr val="tx1"/>
                </a:solidFill>
                <a:latin typeface="Times New Roman" panose="02020603050405020304" pitchFamily="18" charset="0"/>
              </a:defRPr>
            </a:lvl4pPr>
            <a:lvl5pPr>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it-IT" sz="2200" b="1" i="0" u="none" strike="noStrike" kern="1200" cap="none" spc="0" normalizeH="0" baseline="0" noProof="0" dirty="0">
                <a:ln>
                  <a:noFill/>
                </a:ln>
                <a:solidFill>
                  <a:prstClr val="black"/>
                </a:solidFill>
                <a:effectLst/>
                <a:uLnTx/>
                <a:uFillTx/>
                <a:latin typeface="Calibri"/>
                <a:ea typeface="+mn-ea"/>
                <a:cs typeface="+mn-cs"/>
              </a:rPr>
              <a:t>Taux de croissance journalier d'un </a:t>
            </a:r>
            <a:r>
              <a:rPr kumimoji="0" lang="en-GB" altLang="it-IT" sz="2200" b="1" i="0" u="none" strike="noStrike" kern="1200" cap="none" spc="0" normalizeH="0" baseline="0" noProof="0" dirty="0" smtClean="0">
                <a:ln>
                  <a:noFill/>
                </a:ln>
                <a:solidFill>
                  <a:prstClr val="black"/>
                </a:solidFill>
                <a:effectLst/>
                <a:uLnTx/>
                <a:uFillTx/>
                <a:latin typeface="Calibri"/>
                <a:ea typeface="+mn-ea"/>
                <a:cs typeface="+mn-cs"/>
              </a:rPr>
              <a:t>pâturage semi-naturel</a:t>
            </a:r>
            <a:r>
              <a:rPr kumimoji="0" lang="en-GB" altLang="it-IT" sz="2200" b="1" i="0" u="none" strike="noStrike" kern="1200" cap="none" spc="0" normalizeH="0" baseline="0" noProof="0" dirty="0">
                <a:ln>
                  <a:noFill/>
                </a:ln>
                <a:solidFill>
                  <a:prstClr val="black"/>
                </a:solidFill>
                <a:effectLst/>
                <a:uLnTx/>
                <a:uFillTx/>
                <a:latin typeface="Calibri"/>
                <a:ea typeface="+mn-ea"/>
                <a:cs typeface="+mn-cs"/>
              </a:rPr>
              <a:t> méditerranéen</a:t>
            </a:r>
          </a:p>
        </p:txBody>
      </p:sp>
      <p:grpSp>
        <p:nvGrpSpPr>
          <p:cNvPr id="8" name="Gruppo 7"/>
          <p:cNvGrpSpPr/>
          <p:nvPr/>
        </p:nvGrpSpPr>
        <p:grpSpPr>
          <a:xfrm>
            <a:off x="801482" y="2840742"/>
            <a:ext cx="7570226" cy="3807177"/>
            <a:chOff x="755576" y="2714834"/>
            <a:chExt cx="7570226" cy="3807177"/>
          </a:xfrm>
        </p:grpSpPr>
        <p:grpSp>
          <p:nvGrpSpPr>
            <p:cNvPr id="9" name="Gruppo 8"/>
            <p:cNvGrpSpPr/>
            <p:nvPr/>
          </p:nvGrpSpPr>
          <p:grpSpPr>
            <a:xfrm>
              <a:off x="1280540" y="2714835"/>
              <a:ext cx="7045262" cy="3807176"/>
              <a:chOff x="1280540" y="2714835"/>
              <a:chExt cx="7045262" cy="3807176"/>
            </a:xfrm>
          </p:grpSpPr>
          <p:pic>
            <p:nvPicPr>
              <p:cNvPr id="11" name="Picture 4" descr="C:\Users\RITA\Desktop\Nuova immagine.pn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280540" y="2714835"/>
                <a:ext cx="7045262" cy="380717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pic>
          <p:grpSp>
            <p:nvGrpSpPr>
              <p:cNvPr id="12" name="Gruppo 11"/>
              <p:cNvGrpSpPr/>
              <p:nvPr/>
            </p:nvGrpSpPr>
            <p:grpSpPr>
              <a:xfrm>
                <a:off x="1763688" y="3656687"/>
                <a:ext cx="1224136" cy="1606919"/>
                <a:chOff x="1907704" y="3430741"/>
                <a:chExt cx="1224136" cy="1606919"/>
              </a:xfrm>
            </p:grpSpPr>
            <p:cxnSp>
              <p:nvCxnSpPr>
                <p:cNvPr id="25" name="Connettore 2 24"/>
                <p:cNvCxnSpPr/>
                <p:nvPr/>
              </p:nvCxnSpPr>
              <p:spPr>
                <a:xfrm>
                  <a:off x="2195736" y="4101556"/>
                  <a:ext cx="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1907704" y="3430741"/>
                  <a:ext cx="12241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Espèces pérennes</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p:txBody>
            </p:sp>
          </p:grpSp>
          <p:grpSp>
            <p:nvGrpSpPr>
              <p:cNvPr id="13" name="Gruppo 12"/>
              <p:cNvGrpSpPr/>
              <p:nvPr/>
            </p:nvGrpSpPr>
            <p:grpSpPr>
              <a:xfrm>
                <a:off x="5700994" y="3694819"/>
                <a:ext cx="1224136" cy="1616311"/>
                <a:chOff x="5696832" y="3468873"/>
                <a:chExt cx="1224136" cy="1616311"/>
              </a:xfrm>
            </p:grpSpPr>
            <p:sp>
              <p:nvSpPr>
                <p:cNvPr id="23" name="CasellaDiTesto 22"/>
                <p:cNvSpPr txBox="1"/>
                <p:nvPr/>
              </p:nvSpPr>
              <p:spPr>
                <a:xfrm>
                  <a:off x="5696832" y="3468873"/>
                  <a:ext cx="12241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Espèces pérennes</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p:txBody>
            </p:sp>
            <p:cxnSp>
              <p:nvCxnSpPr>
                <p:cNvPr id="24" name="Connettore 2 23"/>
                <p:cNvCxnSpPr/>
                <p:nvPr/>
              </p:nvCxnSpPr>
              <p:spPr>
                <a:xfrm>
                  <a:off x="6308900" y="4101556"/>
                  <a:ext cx="0" cy="983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14" name="Gruppo 13"/>
              <p:cNvGrpSpPr/>
              <p:nvPr/>
            </p:nvGrpSpPr>
            <p:grpSpPr>
              <a:xfrm>
                <a:off x="2700239" y="3591273"/>
                <a:ext cx="1909283" cy="1423489"/>
                <a:chOff x="2987674" y="3373664"/>
                <a:chExt cx="1909283" cy="1423489"/>
              </a:xfrm>
            </p:grpSpPr>
            <p:sp>
              <p:nvSpPr>
                <p:cNvPr id="21" name="CasellaDiTesto 20"/>
                <p:cNvSpPr txBox="1"/>
                <p:nvPr/>
              </p:nvSpPr>
              <p:spPr>
                <a:xfrm>
                  <a:off x="3271837" y="3373664"/>
                  <a:ext cx="162512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Intégration avec les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cultures fourragères annuelles</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2" name="Parentesi graffa aperta 21"/>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uppo 14"/>
              <p:cNvGrpSpPr/>
              <p:nvPr/>
            </p:nvGrpSpPr>
            <p:grpSpPr>
              <a:xfrm>
                <a:off x="6376362" y="4479973"/>
                <a:ext cx="1800351" cy="1335213"/>
                <a:chOff x="2987674" y="3461940"/>
                <a:chExt cx="1800351" cy="1335213"/>
              </a:xfrm>
            </p:grpSpPr>
            <p:sp>
              <p:nvSpPr>
                <p:cNvPr id="19" name="CasellaDiTesto 18"/>
                <p:cNvSpPr txBox="1"/>
                <p:nvPr/>
              </p:nvSpPr>
              <p:spPr>
                <a:xfrm>
                  <a:off x="3088848" y="3461940"/>
                  <a:ext cx="16991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Arbustes/arbres</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Chaumes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Transhumance</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20" name="Parentesi graffa aperta 19"/>
                <p:cNvSpPr/>
                <p:nvPr/>
              </p:nvSpPr>
              <p:spPr>
                <a:xfrm rot="5400000">
                  <a:off x="3651685" y="3660812"/>
                  <a:ext cx="472330" cy="1800351"/>
                </a:xfrm>
                <a:prstGeom prst="leftBrace">
                  <a:avLst>
                    <a:gd name="adj1" fmla="val 0"/>
                    <a:gd name="adj2" fmla="val 48358"/>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16" name="Connettore 1 6"/>
              <p:cNvCxnSpPr/>
              <p:nvPr/>
            </p:nvCxnSpPr>
            <p:spPr>
              <a:xfrm>
                <a:off x="4688650" y="4203096"/>
                <a:ext cx="1012344"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Freccia circolare in giù 16"/>
              <p:cNvSpPr/>
              <p:nvPr/>
            </p:nvSpPr>
            <p:spPr>
              <a:xfrm>
                <a:off x="5166112" y="3062217"/>
                <a:ext cx="1745734" cy="5760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CasellaDiTesto 17"/>
              <p:cNvSpPr txBox="1"/>
              <p:nvPr/>
            </p:nvSpPr>
            <p:spPr>
              <a:xfrm>
                <a:off x="6811967" y="3683606"/>
                <a:ext cx="62579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Foin</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CasellaDiTesto 9"/>
            <p:cNvSpPr txBox="1"/>
            <p:nvPr/>
          </p:nvSpPr>
          <p:spPr>
            <a:xfrm>
              <a:off x="755576" y="2714834"/>
              <a:ext cx="461665" cy="3762165"/>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err="1" smtClean="0">
                  <a:ln>
                    <a:noFill/>
                  </a:ln>
                  <a:solidFill>
                    <a:prstClr val="black"/>
                  </a:solidFill>
                  <a:effectLst/>
                  <a:uLnTx/>
                  <a:uFillTx/>
                  <a:latin typeface="Calibri"/>
                  <a:ea typeface="+mn-ea"/>
                  <a:cs typeface="+mn-cs"/>
                </a:rPr>
                <a:t>Croissance des prairies</a:t>
              </a:r>
              <a:r>
                <a:rPr kumimoji="0" lang="it-IT" b="1" i="0" u="none" strike="noStrike" kern="1200" cap="none" spc="0" normalizeH="0" baseline="0" noProof="0" dirty="0" smtClean="0">
                  <a:ln>
                    <a:noFill/>
                  </a:ln>
                  <a:solidFill>
                    <a:prstClr val="black"/>
                  </a:solidFill>
                  <a:effectLst/>
                  <a:uLnTx/>
                  <a:uFillTx/>
                  <a:latin typeface="Calibri"/>
                  <a:ea typeface="+mn-ea"/>
                  <a:cs typeface="+mn-cs"/>
                </a:rPr>
                <a:t> (kg ha-1d-1d-1) </a:t>
              </a:r>
              <a:endParaRPr kumimoji="0" lang="en-US"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7" name="CasellaDiTesto 26"/>
          <p:cNvSpPr txBox="1"/>
          <p:nvPr/>
        </p:nvSpPr>
        <p:spPr>
          <a:xfrm>
            <a:off x="225004" y="925197"/>
            <a:ext cx="8642986"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La</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noProof="0" dirty="0" err="1" smtClean="0">
                <a:ln>
                  <a:noFill/>
                </a:ln>
                <a:solidFill>
                  <a:prstClr val="black"/>
                </a:solidFill>
                <a:effectLst/>
                <a:uLnTx/>
                <a:uFillTx/>
                <a:latin typeface="Calibri"/>
                <a:ea typeface="+mn-ea"/>
                <a:cs typeface="+mn-cs"/>
              </a:rPr>
              <a:t>caractéristique</a:t>
            </a:r>
            <a:r>
              <a:rPr kumimoji="0" lang="en-US" sz="1800" b="1" i="0" u="none" strike="noStrike" kern="1200" cap="none" spc="0" normalizeH="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climatique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la plus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importante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des </a:t>
            </a:r>
            <a:r>
              <a:rPr kumimoji="0" lang="en-US" sz="1800" b="1" i="0" u="none" strike="noStrike" kern="1200" cap="none" spc="0" normalizeH="0" baseline="0" noProof="0" dirty="0">
                <a:ln>
                  <a:noFill/>
                </a:ln>
                <a:solidFill>
                  <a:prstClr val="black"/>
                </a:solidFill>
                <a:effectLst/>
                <a:uLnTx/>
                <a:uFillTx/>
                <a:latin typeface="Calibri"/>
                <a:ea typeface="+mn-ea"/>
                <a:cs typeface="+mn-cs"/>
              </a:rPr>
              <a:t>zones </a:t>
            </a:r>
            <a:r>
              <a:rPr lang="en-US" b="1" dirty="0" err="1" smtClean="0">
                <a:solidFill>
                  <a:prstClr val="black"/>
                </a:solidFill>
                <a:latin typeface="Calibri"/>
              </a:rPr>
              <a:t>mé</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diterranéennes</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est la concentration des précipitations pendant la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saison</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hivernale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relativement</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douce</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et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leur </a:t>
            </a:r>
            <a:r>
              <a:rPr kumimoji="0" lang="en-US" sz="1800" b="1" i="0" u="none" strike="noStrike" kern="1200" cap="none" spc="0" normalizeH="0" baseline="0" noProof="0" dirty="0">
                <a:ln>
                  <a:noFill/>
                </a:ln>
                <a:solidFill>
                  <a:prstClr val="black"/>
                </a:solidFill>
                <a:effectLst/>
                <a:uLnTx/>
                <a:uFillTx/>
                <a:latin typeface="Calibri"/>
                <a:ea typeface="+mn-ea"/>
                <a:cs typeface="+mn-cs"/>
              </a:rPr>
              <a:t>absence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totale </a:t>
            </a:r>
            <a:r>
              <a:rPr kumimoji="0" lang="en-US" sz="1800" b="1" i="0" u="none" strike="noStrike" kern="1200" cap="none" spc="0" normalizeH="0" baseline="0" noProof="0" dirty="0">
                <a:ln>
                  <a:noFill/>
                </a:ln>
                <a:solidFill>
                  <a:prstClr val="black"/>
                </a:solidFill>
                <a:effectLst/>
                <a:uLnTx/>
                <a:uFillTx/>
                <a:latin typeface="Calibri"/>
                <a:ea typeface="+mn-ea"/>
                <a:cs typeface="+mn-cs"/>
              </a:rPr>
              <a:t>pendant </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l'été</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chaud</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associée à </a:t>
            </a:r>
            <a:r>
              <a:rPr kumimoji="0" lang="en-US" sz="1800" b="1" i="0" u="none" strike="noStrike" kern="1200" cap="none" spc="0" normalizeH="0" baseline="0" noProof="0" dirty="0">
                <a:ln>
                  <a:noFill/>
                </a:ln>
                <a:solidFill>
                  <a:prstClr val="black"/>
                </a:solidFill>
                <a:effectLst/>
                <a:uLnTx/>
                <a:uFillTx/>
                <a:latin typeface="Calibri"/>
                <a:ea typeface="+mn-ea"/>
                <a:cs typeface="+mn-cs"/>
              </a:rPr>
              <a:t>une grande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variabilité </a:t>
            </a:r>
            <a:r>
              <a:rPr kumimoji="0" lang="en-US" sz="1800" b="1" i="0" u="none" strike="noStrike" kern="1200" cap="none" spc="0" normalizeH="0" baseline="0" noProof="0" dirty="0">
                <a:ln>
                  <a:noFill/>
                </a:ln>
                <a:solidFill>
                  <a:prstClr val="black"/>
                </a:solidFill>
                <a:effectLst/>
                <a:uLnTx/>
                <a:uFillTx/>
                <a:latin typeface="Calibri"/>
                <a:ea typeface="+mn-ea"/>
                <a:cs typeface="+mn-cs"/>
              </a:rPr>
              <a:t>intra et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inter-</a:t>
            </a:r>
            <a:r>
              <a:rPr kumimoji="0" lang="en-US" sz="1800" b="1" i="0" u="none" strike="noStrike" kern="1200" cap="none" spc="0" normalizeH="0" baseline="0" noProof="0" dirty="0" err="1" smtClean="0">
                <a:ln>
                  <a:noFill/>
                </a:ln>
                <a:solidFill>
                  <a:prstClr val="black"/>
                </a:solidFill>
                <a:effectLst/>
                <a:uLnTx/>
                <a:uFillTx/>
                <a:latin typeface="Calibri"/>
                <a:ea typeface="+mn-ea"/>
                <a:cs typeface="+mn-cs"/>
              </a:rPr>
              <a:t>annuelle</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Problème</a:t>
            </a:r>
            <a:r>
              <a:rPr kumimoji="0" lang="en-GB" altLang="it-IT" sz="1800" b="0" i="0" u="none" strike="noStrike" kern="1200" cap="none" spc="0" normalizeH="0" baseline="0" noProof="0" dirty="0">
                <a:ln>
                  <a:noFill/>
                </a:ln>
                <a:solidFill>
                  <a:prstClr val="black"/>
                </a:solidFill>
                <a:effectLst/>
                <a:uLnTx/>
                <a:uFillTx/>
                <a:latin typeface="Calibri"/>
                <a:ea typeface="+mn-ea"/>
                <a:cs typeface="+mn-cs"/>
              </a:rPr>
              <a:t> : adapter les besoins des animaux aux </a:t>
            </a:r>
            <a:r>
              <a:rPr kumimoji="0" lang="en-GB" altLang="it-IT" sz="1800" b="0" i="0" u="none" strike="noStrike" kern="1200" cap="none" spc="0" normalizeH="0" baseline="0" noProof="0" dirty="0" smtClean="0">
                <a:ln>
                  <a:noFill/>
                </a:ln>
                <a:solidFill>
                  <a:prstClr val="black"/>
                </a:solidFill>
                <a:effectLst/>
                <a:uLnTx/>
                <a:uFillTx/>
                <a:latin typeface="Calibri"/>
                <a:ea typeface="+mn-ea"/>
                <a:cs typeface="+mn-cs"/>
              </a:rPr>
              <a:t>disponibilités</a:t>
            </a:r>
            <a:r>
              <a:rPr kumimoji="0" lang="en-GB" altLang="it-IT" sz="1800" b="0" i="0" u="none" strike="noStrike" kern="1200" cap="none" spc="0" normalizeH="0" baseline="0" noProof="0" dirty="0">
                <a:ln>
                  <a:noFill/>
                </a:ln>
                <a:solidFill>
                  <a:prstClr val="black"/>
                </a:solidFill>
                <a:effectLst/>
                <a:uLnTx/>
                <a:uFillTx/>
                <a:latin typeface="Calibri"/>
                <a:ea typeface="+mn-ea"/>
                <a:cs typeface="+mn-cs"/>
              </a:rPr>
              <a:t> fourragères des prairies</a:t>
            </a:r>
          </a:p>
        </p:txBody>
      </p:sp>
    </p:spTree>
    <p:extLst>
      <p:ext uri="{BB962C8B-B14F-4D97-AF65-F5344CB8AC3E}">
        <p14:creationId xmlns:p14="http://schemas.microsoft.com/office/powerpoint/2010/main" val="997534758"/>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14007" y="980401"/>
            <a:ext cx="87210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La productivitié des prairies (t MS/ha) sur 6 sites (moyenne sur 5 ans) mesurés avec la méthode de Corrall et Fenlon (1978)</a:t>
            </a:r>
            <a:endParaRPr kumimoji="0" lang="it-IT" alt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107504" y="1166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Productivité des</a:t>
            </a:r>
            <a:r>
              <a:rPr kumimoji="0" lang="it-IT" sz="3200" b="1" i="1" u="none" strike="noStrike" kern="1200" cap="none" spc="0" normalizeH="0" noProof="0" dirty="0" smtClean="0">
                <a:ln>
                  <a:noFill/>
                </a:ln>
                <a:solidFill>
                  <a:prstClr val="black"/>
                </a:solidFill>
                <a:effectLst/>
                <a:uLnTx/>
                <a:uFillTx/>
                <a:latin typeface="Calibri"/>
                <a:ea typeface="+mn-ea"/>
                <a:cs typeface="+mn-cs"/>
              </a:rPr>
              <a:t>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8" name="Tabella 7"/>
          <p:cNvGraphicFramePr>
            <a:graphicFrameLocks noGrp="1"/>
          </p:cNvGraphicFramePr>
          <p:nvPr>
            <p:extLst>
              <p:ext uri="{D42A27DB-BD31-4B8C-83A1-F6EECF244321}">
                <p14:modId xmlns:p14="http://schemas.microsoft.com/office/powerpoint/2010/main" val="2011000446"/>
              </p:ext>
            </p:extLst>
          </p:nvPr>
        </p:nvGraphicFramePr>
        <p:xfrm>
          <a:off x="395536" y="2129911"/>
          <a:ext cx="8539551" cy="3255031"/>
        </p:xfrm>
        <a:graphic>
          <a:graphicData uri="http://schemas.openxmlformats.org/drawingml/2006/table">
            <a:tbl>
              <a:tblPr>
                <a:tableStyleId>{F2DE63D5-997A-4646-A377-4702673A728D}</a:tableStyleId>
              </a:tblPr>
              <a:tblGrid>
                <a:gridCol w="1607940">
                  <a:extLst>
                    <a:ext uri="{9D8B030D-6E8A-4147-A177-3AD203B41FA5}">
                      <a16:colId xmlns:a16="http://schemas.microsoft.com/office/drawing/2014/main" val="20000"/>
                    </a:ext>
                  </a:extLst>
                </a:gridCol>
                <a:gridCol w="1124572">
                  <a:extLst>
                    <a:ext uri="{9D8B030D-6E8A-4147-A177-3AD203B41FA5}">
                      <a16:colId xmlns:a16="http://schemas.microsoft.com/office/drawing/2014/main" val="20001"/>
                    </a:ext>
                  </a:extLst>
                </a:gridCol>
                <a:gridCol w="1237231">
                  <a:extLst>
                    <a:ext uri="{9D8B030D-6E8A-4147-A177-3AD203B41FA5}">
                      <a16:colId xmlns:a16="http://schemas.microsoft.com/office/drawing/2014/main" val="20002"/>
                    </a:ext>
                  </a:extLst>
                </a:gridCol>
                <a:gridCol w="1124572">
                  <a:extLst>
                    <a:ext uri="{9D8B030D-6E8A-4147-A177-3AD203B41FA5}">
                      <a16:colId xmlns:a16="http://schemas.microsoft.com/office/drawing/2014/main" val="20003"/>
                    </a:ext>
                  </a:extLst>
                </a:gridCol>
                <a:gridCol w="1469836">
                  <a:extLst>
                    <a:ext uri="{9D8B030D-6E8A-4147-A177-3AD203B41FA5}">
                      <a16:colId xmlns:a16="http://schemas.microsoft.com/office/drawing/2014/main" val="20004"/>
                    </a:ext>
                  </a:extLst>
                </a:gridCol>
                <a:gridCol w="503098">
                  <a:extLst>
                    <a:ext uri="{9D8B030D-6E8A-4147-A177-3AD203B41FA5}">
                      <a16:colId xmlns:a16="http://schemas.microsoft.com/office/drawing/2014/main" val="20005"/>
                    </a:ext>
                  </a:extLst>
                </a:gridCol>
                <a:gridCol w="1472302">
                  <a:extLst>
                    <a:ext uri="{9D8B030D-6E8A-4147-A177-3AD203B41FA5}">
                      <a16:colId xmlns:a16="http://schemas.microsoft.com/office/drawing/2014/main" val="20006"/>
                    </a:ext>
                  </a:extLst>
                </a:gridCol>
              </a:tblGrid>
              <a:tr h="576064">
                <a:tc rowSpan="3">
                  <a:txBody>
                    <a:bodyPr/>
                    <a:lstStyle/>
                    <a:p>
                      <a:pPr algn="ctr" rtl="0" fontAlgn="ctr"/>
                      <a:r>
                        <a:rPr lang="en-US" sz="1600" b="1" u="none" strike="noStrike" dirty="0">
                          <a:solidFill>
                            <a:schemeClr val="tx1"/>
                          </a:solidFill>
                          <a:effectLst/>
                        </a:rPr>
                        <a:t>Site</a:t>
                      </a:r>
                      <a:endParaRPr lang="en-US" sz="16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tc>
                  <a:txBody>
                    <a:bodyPr/>
                    <a:lstStyle/>
                    <a:p>
                      <a:pPr algn="ctr" rtl="0" fontAlgn="ctr"/>
                      <a:r>
                        <a:rPr lang="en-US" sz="1600" b="1" u="none" strike="noStrike" dirty="0">
                          <a:solidFill>
                            <a:schemeClr val="tx1"/>
                          </a:solidFill>
                          <a:effectLst/>
                        </a:rPr>
                        <a:t>Altitude</a:t>
                      </a:r>
                      <a:endParaRPr lang="en-US" sz="16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rowSpan="3">
                  <a:txBody>
                    <a:bodyPr/>
                    <a:lstStyle/>
                    <a:p>
                      <a:pPr algn="ctr" rtl="0" fontAlgn="ctr"/>
                      <a:r>
                        <a:rPr lang="en-US" sz="1600" b="1" u="none" strike="noStrike" dirty="0">
                          <a:solidFill>
                            <a:schemeClr val="tx1"/>
                          </a:solidFill>
                          <a:effectLst/>
                        </a:rPr>
                        <a:t>Type de sol</a:t>
                      </a:r>
                      <a:endParaRPr lang="en-US" sz="16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gridSpan="2">
                  <a:txBody>
                    <a:bodyPr/>
                    <a:lstStyle/>
                    <a:p>
                      <a:pPr algn="ctr" rtl="0" fontAlgn="ctr"/>
                      <a:r>
                        <a:rPr lang="en-US" sz="1600" b="1" u="none" strike="noStrike" dirty="0" smtClean="0">
                          <a:solidFill>
                            <a:schemeClr val="tx1"/>
                          </a:solidFill>
                          <a:effectLst/>
                        </a:rPr>
                        <a:t>MS (t/ha) </a:t>
                      </a:r>
                      <a:endParaRPr lang="en-US" sz="16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hMerge="1">
                  <a:txBody>
                    <a:bodyPr/>
                    <a:lstStyle/>
                    <a:p>
                      <a:endParaRPr lang="en-US"/>
                    </a:p>
                  </a:txBody>
                  <a:tcPr/>
                </a:tc>
                <a:tc rowSpan="3">
                  <a:txBody>
                    <a:bodyPr/>
                    <a:lstStyle/>
                    <a:p>
                      <a:pPr algn="ctr" rtl="0" fontAlgn="ctr"/>
                      <a:r>
                        <a:rPr lang="en-US" sz="1600" b="1" i="0" u="none" strike="noStrike" dirty="0" smtClean="0">
                          <a:solidFill>
                            <a:schemeClr val="tx1"/>
                          </a:solidFill>
                          <a:effectLst/>
                          <a:latin typeface="+mn-lt"/>
                        </a:rPr>
                        <a:t>%</a:t>
                      </a:r>
                      <a:r>
                        <a:rPr lang="en-US" sz="1600" b="1" i="0" u="none" strike="noStrike" baseline="0" dirty="0" smtClean="0">
                          <a:solidFill>
                            <a:schemeClr val="tx1"/>
                          </a:solidFill>
                          <a:effectLst/>
                          <a:latin typeface="+mn-lt"/>
                        </a:rPr>
                        <a:t> MS</a:t>
                      </a:r>
                      <a:endParaRPr lang="en-US" sz="1600" b="1" i="0" u="none" strike="noStrike" dirty="0">
                        <a:solidFill>
                          <a:schemeClr val="tx1"/>
                        </a:solidFill>
                        <a:effectLst/>
                        <a:latin typeface="Calibri"/>
                      </a:endParaRPr>
                    </a:p>
                  </a:txBody>
                  <a:tcPr marL="8444" marR="8444" marT="8444" marB="0" anchor="ctr">
                    <a:lnB w="12700" cap="flat" cmpd="sng" algn="ctr">
                      <a:solidFill>
                        <a:srgbClr val="92D050"/>
                      </a:solidFill>
                      <a:prstDash val="solid"/>
                      <a:round/>
                      <a:headEnd type="none" w="med" len="med"/>
                      <a:tailEnd type="none" w="med" len="med"/>
                    </a:lnB>
                  </a:tcPr>
                </a:tc>
                <a:tc rowSpan="2">
                  <a:txBody>
                    <a:bodyPr/>
                    <a:lstStyle/>
                    <a:p>
                      <a:pPr algn="ctr" rtl="0" fontAlgn="ctr"/>
                      <a:r>
                        <a:rPr lang="en-US" sz="1600" b="1" u="none" strike="noStrike" dirty="0">
                          <a:solidFill>
                            <a:schemeClr val="tx1"/>
                          </a:solidFill>
                          <a:effectLst/>
                        </a:rPr>
                        <a:t>Extension de la disponibilité du fourrage</a:t>
                      </a:r>
                      <a:endParaRPr lang="en-US" sz="16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0"/>
                  </a:ext>
                </a:extLst>
              </a:tr>
              <a:tr h="432859">
                <a:tc vMerge="1">
                  <a:txBody>
                    <a:bodyPr/>
                    <a:lstStyle/>
                    <a:p>
                      <a:endParaRPr lang="en-US"/>
                    </a:p>
                  </a:txBody>
                  <a:tcPr/>
                </a:tc>
                <a:tc rowSpan="2">
                  <a:txBody>
                    <a:bodyPr/>
                    <a:lstStyle/>
                    <a:p>
                      <a:pPr algn="ctr" rtl="0" fontAlgn="ctr"/>
                      <a:r>
                        <a:rPr lang="en-US" sz="1200" b="1" u="none" strike="noStrike" dirty="0">
                          <a:solidFill>
                            <a:schemeClr val="tx1"/>
                          </a:solidFill>
                          <a:effectLst/>
                        </a:rPr>
                        <a:t>(</a:t>
                      </a:r>
                      <a:r>
                        <a:rPr lang="en-US" sz="1200" b="1" u="none" strike="noStrike" dirty="0" smtClean="0">
                          <a:solidFill>
                            <a:schemeClr val="tx1"/>
                          </a:solidFill>
                          <a:effectLst/>
                        </a:rPr>
                        <a:t>m </a:t>
                      </a:r>
                      <a:r>
                        <a:rPr lang="en-US" sz="1200" b="1" u="none" strike="noStrike" dirty="0" err="1">
                          <a:solidFill>
                            <a:schemeClr val="tx1"/>
                          </a:solidFill>
                          <a:effectLst/>
                        </a:rPr>
                        <a:t>a.s.l.</a:t>
                      </a:r>
                      <a:r>
                        <a:rPr lang="en-US" sz="1200" b="1" u="none" strike="noStrike" dirty="0">
                          <a:solidFill>
                            <a:schemeClr val="tx1"/>
                          </a:solidFill>
                          <a:effectLst/>
                        </a:rPr>
                        <a:t>)</a:t>
                      </a:r>
                      <a:endParaRPr lang="en-US" sz="12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rowSpan="2">
                  <a:txBody>
                    <a:bodyPr/>
                    <a:lstStyle/>
                    <a:p>
                      <a:pPr algn="ctr" rtl="0" fontAlgn="ctr"/>
                      <a:r>
                        <a:rPr lang="en-US" sz="1600" b="1" u="none" strike="noStrike" dirty="0">
                          <a:solidFill>
                            <a:schemeClr val="tx1"/>
                          </a:solidFill>
                          <a:effectLst/>
                        </a:rPr>
                        <a:t>Non</a:t>
                      </a:r>
                      <a:r>
                        <a:rPr lang="en-US" sz="1600" b="1" u="none" strike="noStrike" dirty="0" err="1">
                          <a:solidFill>
                            <a:schemeClr val="tx1"/>
                          </a:solidFill>
                          <a:effectLst/>
                        </a:rPr>
                        <a:t> fertilisé</a:t>
                      </a:r>
                      <a:endParaRPr lang="en-US" sz="16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rowSpan="2">
                  <a:txBody>
                    <a:bodyPr/>
                    <a:lstStyle/>
                    <a:p>
                      <a:pPr algn="ctr" rtl="0" fontAlgn="ctr"/>
                      <a:r>
                        <a:rPr lang="en-US" sz="1600" b="1" u="none" strike="noStrike" dirty="0" err="1">
                          <a:solidFill>
                            <a:schemeClr val="tx1"/>
                          </a:solidFill>
                          <a:effectLst/>
                        </a:rPr>
                        <a:t>Fertilisé</a:t>
                      </a:r>
                      <a:endParaRPr lang="en-US" sz="1600" b="1" i="0" u="none" strike="noStrike" dirty="0">
                        <a:solidFill>
                          <a:schemeClr val="tx1"/>
                        </a:solidFill>
                        <a:effectLst/>
                        <a:latin typeface="Calibri"/>
                      </a:endParaRPr>
                    </a:p>
                  </a:txBody>
                  <a:tcPr marL="75992" marR="8444" marT="8444" marB="0" anchor="ctr">
                    <a:lnT w="12700" cap="flat" cmpd="sng" algn="ctr">
                      <a:solidFill>
                        <a:srgbClr val="92D050"/>
                      </a:solidFill>
                      <a:prstDash val="solid"/>
                      <a:round/>
                      <a:headEnd type="none" w="med" len="med"/>
                      <a:tailEnd type="none" w="med" len="med"/>
                    </a:lnT>
                    <a:lnB w="12700" cap="flat" cmpd="sng" algn="ctr">
                      <a:solidFill>
                        <a:srgbClr val="92D05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1197">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8444" marR="8444" marT="8444" marB="0" anchor="ctr">
                    <a:lnT w="12700" cap="flat" cmpd="sng" algn="ctr">
                      <a:noFill/>
                      <a:prstDash val="solid"/>
                      <a:round/>
                      <a:headEnd type="none" w="med" len="med"/>
                      <a:tailEnd type="none" w="med" len="med"/>
                    </a:lnT>
                  </a:tcPr>
                </a:tc>
                <a:tc vMerge="1">
                  <a:txBody>
                    <a:bodyPr/>
                    <a:lstStyle/>
                    <a:p>
                      <a:endParaRPr lang="en-US"/>
                    </a:p>
                  </a:txBody>
                  <a:tcP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pPr algn="ctr" rtl="0" fontAlgn="ctr"/>
                      <a:endParaRPr lang="en-US" sz="2000" b="0" i="0" u="none" strike="noStrike" dirty="0">
                        <a:solidFill>
                          <a:srgbClr val="000000"/>
                        </a:solidFill>
                        <a:effectLst/>
                        <a:latin typeface="Calibri"/>
                      </a:endParaRPr>
                    </a:p>
                  </a:txBody>
                  <a:tcPr marL="75992" marR="8444" marT="8444" marB="0" anchor="ctr"/>
                </a:tc>
                <a:tc vMerge="1">
                  <a:txBody>
                    <a:bodyPr/>
                    <a:lstStyle/>
                    <a:p>
                      <a:endParaRPr lang="en-US"/>
                    </a:p>
                  </a:txBody>
                  <a:tcPr/>
                </a:tc>
                <a:tc>
                  <a:txBody>
                    <a:bodyPr/>
                    <a:lstStyle/>
                    <a:p>
                      <a:pPr algn="ctr" rtl="0" fontAlgn="ctr"/>
                      <a:r>
                        <a:rPr lang="en-US" sz="1200" b="1" u="none" strike="noStrike" dirty="0">
                          <a:solidFill>
                            <a:schemeClr val="tx1"/>
                          </a:solidFill>
                          <a:effectLst/>
                        </a:rPr>
                        <a:t> (en semaines)</a:t>
                      </a:r>
                      <a:endParaRPr lang="en-US" sz="12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B w="12700" cap="flat" cmpd="sng" algn="ctr">
                      <a:solidFill>
                        <a:srgbClr val="92D050"/>
                      </a:solidFill>
                      <a:prstDash val="solid"/>
                      <a:round/>
                      <a:headEnd type="none" w="med" len="med"/>
                      <a:tailEnd type="none" w="med" len="med"/>
                    </a:lnB>
                  </a:tcPr>
                </a:tc>
                <a:extLst>
                  <a:ext uri="{0D108BD9-81ED-4DB2-BD59-A6C34878D82A}">
                    <a16:rowId xmlns:a16="http://schemas.microsoft.com/office/drawing/2014/main" val="10002"/>
                  </a:ext>
                </a:extLst>
              </a:tr>
              <a:tr h="342464">
                <a:tc>
                  <a:txBody>
                    <a:bodyPr/>
                    <a:lstStyle/>
                    <a:p>
                      <a:pPr algn="l" rtl="0" fontAlgn="ctr"/>
                      <a:r>
                        <a:rPr lang="en-US" sz="1800" b="1" u="none" strike="noStrike" dirty="0">
                          <a:solidFill>
                            <a:schemeClr val="tx1"/>
                          </a:solidFill>
                          <a:effectLst/>
                        </a:rPr>
                        <a:t>BONASSAI</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tc>
                  <a:txBody>
                    <a:bodyPr/>
                    <a:lstStyle/>
                    <a:p>
                      <a:pPr algn="ctr" rtl="0" fontAlgn="ctr"/>
                      <a:r>
                        <a:rPr lang="en-US" sz="1800" b="1" u="none" strike="noStrike" dirty="0">
                          <a:solidFill>
                            <a:schemeClr val="tx1"/>
                          </a:solidFill>
                          <a:effectLst/>
                        </a:rPr>
                        <a:t>80</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T w="12700" cap="flat" cmpd="sng" algn="ctr">
                      <a:solidFill>
                        <a:srgbClr val="92D050"/>
                      </a:solidFill>
                      <a:prstDash val="solid"/>
                      <a:round/>
                      <a:headEnd type="none" w="med" len="med"/>
                      <a:tailEnd type="none" w="med" len="med"/>
                    </a:lnT>
                  </a:tcPr>
                </a:tc>
                <a:tc>
                  <a:txBody>
                    <a:bodyPr/>
                    <a:lstStyle/>
                    <a:p>
                      <a:pPr algn="ctr" rtl="0" fontAlgn="ctr"/>
                      <a:r>
                        <a:rPr lang="en-US" sz="1800" b="1" u="none" strike="noStrike" dirty="0">
                          <a:solidFill>
                            <a:schemeClr val="tx1"/>
                          </a:solidFill>
                          <a:effectLst/>
                        </a:rPr>
                        <a:t>Calcaire</a:t>
                      </a:r>
                      <a:endParaRPr lang="en-US" sz="18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1800" b="1" u="none" strike="noStrike" dirty="0">
                          <a:solidFill>
                            <a:schemeClr val="tx1"/>
                          </a:solidFill>
                          <a:effectLst/>
                        </a:rPr>
                        <a:t>4.23</a:t>
                      </a:r>
                      <a:endParaRPr lang="en-US" sz="18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1800" b="1" u="none" strike="noStrike" dirty="0">
                          <a:solidFill>
                            <a:schemeClr val="tx1"/>
                          </a:solidFill>
                          <a:effectLst/>
                        </a:rPr>
                        <a:t>8.23</a:t>
                      </a:r>
                      <a:endParaRPr lang="en-US" sz="1800" b="1" i="0" u="none" strike="noStrike" dirty="0">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1800" b="1" u="none" strike="noStrike">
                          <a:solidFill>
                            <a:schemeClr val="tx1"/>
                          </a:solidFill>
                          <a:effectLst/>
                        </a:rPr>
                        <a:t>95</a:t>
                      </a:r>
                      <a:endParaRPr lang="en-US" sz="1800" b="1" i="0" u="none" strike="noStrike">
                        <a:solidFill>
                          <a:schemeClr val="tx1"/>
                        </a:solidFill>
                        <a:effectLst/>
                        <a:latin typeface="Calibri"/>
                      </a:endParaRPr>
                    </a:p>
                  </a:txBody>
                  <a:tcPr marL="8444" marR="8444" marT="8444" marB="0" anchor="ctr">
                    <a:lnT w="12700" cap="flat" cmpd="sng" algn="ctr">
                      <a:solidFill>
                        <a:srgbClr val="92D050"/>
                      </a:solidFill>
                      <a:prstDash val="solid"/>
                      <a:round/>
                      <a:headEnd type="none" w="med" len="med"/>
                      <a:tailEnd type="none" w="med" len="med"/>
                    </a:lnT>
                  </a:tcPr>
                </a:tc>
                <a:tc>
                  <a:txBody>
                    <a:bodyPr/>
                    <a:lstStyle/>
                    <a:p>
                      <a:pPr algn="ctr" rtl="0" fontAlgn="ctr"/>
                      <a:r>
                        <a:rPr lang="en-US" sz="1800" b="1" u="none" strike="noStrike" dirty="0" smtClean="0">
                          <a:solidFill>
                            <a:schemeClr val="tx1"/>
                          </a:solidFill>
                          <a:effectLst/>
                        </a:rPr>
                        <a:t>+7</a:t>
                      </a:r>
                      <a:endParaRPr lang="en-US" sz="18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lnT w="12700" cap="flat" cmpd="sng" algn="ctr">
                      <a:solidFill>
                        <a:srgbClr val="92D050"/>
                      </a:solidFill>
                      <a:prstDash val="solid"/>
                      <a:round/>
                      <a:headEnd type="none" w="med" len="med"/>
                      <a:tailEnd type="none" w="med" len="med"/>
                    </a:lnT>
                  </a:tcPr>
                </a:tc>
                <a:extLst>
                  <a:ext uri="{0D108BD9-81ED-4DB2-BD59-A6C34878D82A}">
                    <a16:rowId xmlns:a16="http://schemas.microsoft.com/office/drawing/2014/main" val="10003"/>
                  </a:ext>
                </a:extLst>
              </a:tr>
              <a:tr h="342464">
                <a:tc>
                  <a:txBody>
                    <a:bodyPr/>
                    <a:lstStyle/>
                    <a:p>
                      <a:pPr algn="l" rtl="0" fontAlgn="ctr"/>
                      <a:r>
                        <a:rPr lang="en-US" sz="1800" b="1" u="none" strike="noStrike" dirty="0">
                          <a:solidFill>
                            <a:schemeClr val="tx1"/>
                          </a:solidFill>
                          <a:effectLst/>
                        </a:rPr>
                        <a:t>CHILIVANI</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1800" b="1" u="none" strike="noStrike" dirty="0">
                          <a:solidFill>
                            <a:schemeClr val="tx1"/>
                          </a:solidFill>
                          <a:effectLst/>
                        </a:rPr>
                        <a:t>350</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1800" b="1" u="none" strike="noStrike" dirty="0">
                          <a:solidFill>
                            <a:schemeClr val="tx1"/>
                          </a:solidFill>
                          <a:effectLst/>
                        </a:rPr>
                        <a:t>Alluvial</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2.77</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5.05</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a:solidFill>
                            <a:schemeClr val="tx1"/>
                          </a:solidFill>
                          <a:effectLst/>
                        </a:rPr>
                        <a:t>82</a:t>
                      </a:r>
                      <a:endParaRPr lang="en-US" sz="1800" b="1" i="0" u="none" strike="noStrike">
                        <a:solidFill>
                          <a:schemeClr val="tx1"/>
                        </a:solidFill>
                        <a:effectLst/>
                        <a:latin typeface="Calibri"/>
                      </a:endParaRPr>
                    </a:p>
                  </a:txBody>
                  <a:tcPr marL="8444" marR="8444" marT="8444" marB="0" anchor="ctr"/>
                </a:tc>
                <a:tc>
                  <a:txBody>
                    <a:bodyPr/>
                    <a:lstStyle/>
                    <a:p>
                      <a:pPr algn="ctr" rtl="0" fontAlgn="ctr"/>
                      <a:r>
                        <a:rPr lang="en-US" sz="1800" b="1" u="none" strike="noStrike" dirty="0" smtClean="0">
                          <a:solidFill>
                            <a:schemeClr val="tx1"/>
                          </a:solidFill>
                          <a:effectLst/>
                        </a:rPr>
                        <a:t>+7</a:t>
                      </a:r>
                      <a:endParaRPr lang="en-US" sz="18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4"/>
                  </a:ext>
                </a:extLst>
              </a:tr>
              <a:tr h="342464">
                <a:tc>
                  <a:txBody>
                    <a:bodyPr/>
                    <a:lstStyle/>
                    <a:p>
                      <a:pPr algn="l" rtl="0" fontAlgn="ctr"/>
                      <a:r>
                        <a:rPr lang="en-US" sz="1800" b="1" u="none" strike="noStrike" dirty="0">
                          <a:solidFill>
                            <a:schemeClr val="tx1"/>
                          </a:solidFill>
                          <a:effectLst/>
                        </a:rPr>
                        <a:t>BADDE ORCA</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1800" b="1" u="none" strike="noStrike">
                          <a:solidFill>
                            <a:schemeClr val="tx1"/>
                          </a:solidFill>
                          <a:effectLst/>
                        </a:rPr>
                        <a:t>600</a:t>
                      </a:r>
                      <a:endParaRPr lang="en-US" sz="18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1800" b="1" u="none" strike="noStrike" dirty="0" err="1" smtClean="0">
                          <a:solidFill>
                            <a:schemeClr val="tx1"/>
                          </a:solidFill>
                          <a:effectLst/>
                        </a:rPr>
                        <a:t>Trachytique</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3.13</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5.52</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76</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smtClean="0">
                          <a:solidFill>
                            <a:schemeClr val="tx1"/>
                          </a:solidFill>
                          <a:effectLst/>
                        </a:rPr>
                        <a:t>+3</a:t>
                      </a:r>
                      <a:endParaRPr lang="en-US" sz="18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5"/>
                  </a:ext>
                </a:extLst>
              </a:tr>
              <a:tr h="342464">
                <a:tc>
                  <a:txBody>
                    <a:bodyPr/>
                    <a:lstStyle/>
                    <a:p>
                      <a:pPr algn="l" rtl="0" fontAlgn="ctr"/>
                      <a:r>
                        <a:rPr lang="en-US" sz="1800" b="1" u="none" strike="noStrike" dirty="0">
                          <a:solidFill>
                            <a:schemeClr val="tx1"/>
                          </a:solidFill>
                          <a:effectLst/>
                        </a:rPr>
                        <a:t>PATTADA</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1800" b="1" u="none" strike="noStrike">
                          <a:solidFill>
                            <a:schemeClr val="tx1"/>
                          </a:solidFill>
                          <a:effectLst/>
                        </a:rPr>
                        <a:t>650</a:t>
                      </a:r>
                      <a:endParaRPr lang="en-US" sz="18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1800" b="1" u="none" strike="noStrike" dirty="0">
                          <a:solidFill>
                            <a:schemeClr val="tx1"/>
                          </a:solidFill>
                          <a:effectLst/>
                        </a:rPr>
                        <a:t>Granit</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4.44</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6.33</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a:solidFill>
                            <a:schemeClr val="tx1"/>
                          </a:solidFill>
                          <a:effectLst/>
                        </a:rPr>
                        <a:t>43</a:t>
                      </a:r>
                      <a:endParaRPr lang="en-US" sz="1800" b="1" i="0" u="none" strike="noStrike">
                        <a:solidFill>
                          <a:schemeClr val="tx1"/>
                        </a:solidFill>
                        <a:effectLst/>
                        <a:latin typeface="Calibri"/>
                      </a:endParaRPr>
                    </a:p>
                  </a:txBody>
                  <a:tcPr marL="8444" marR="8444" marT="8444" marB="0" anchor="ctr"/>
                </a:tc>
                <a:tc>
                  <a:txBody>
                    <a:bodyPr/>
                    <a:lstStyle/>
                    <a:p>
                      <a:pPr algn="ctr" rtl="0" fontAlgn="ctr"/>
                      <a:r>
                        <a:rPr lang="en-US" sz="1800" b="1" u="none" strike="noStrike" dirty="0" smtClean="0">
                          <a:solidFill>
                            <a:schemeClr val="tx1"/>
                          </a:solidFill>
                          <a:effectLst/>
                        </a:rPr>
                        <a:t>+4</a:t>
                      </a:r>
                      <a:endParaRPr lang="en-US" sz="18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6"/>
                  </a:ext>
                </a:extLst>
              </a:tr>
              <a:tr h="342464">
                <a:tc>
                  <a:txBody>
                    <a:bodyPr/>
                    <a:lstStyle/>
                    <a:p>
                      <a:pPr algn="l" rtl="0" fontAlgn="ctr"/>
                      <a:r>
                        <a:rPr lang="en-US" sz="1800" b="1" u="none" strike="noStrike" dirty="0">
                          <a:solidFill>
                            <a:schemeClr val="tx1"/>
                          </a:solidFill>
                          <a:effectLst/>
                        </a:rPr>
                        <a:t>CAMPEDA</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1800" b="1" u="none" strike="noStrike">
                          <a:solidFill>
                            <a:schemeClr val="tx1"/>
                          </a:solidFill>
                          <a:effectLst/>
                        </a:rPr>
                        <a:t>650</a:t>
                      </a:r>
                      <a:endParaRPr lang="en-US" sz="1800" b="1" i="0" u="none" strike="noStrike">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1800" b="1" u="none" strike="noStrike" dirty="0" smtClean="0">
                          <a:solidFill>
                            <a:schemeClr val="tx1"/>
                          </a:solidFill>
                          <a:effectLst/>
                        </a:rPr>
                        <a:t>Basaltique</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3.92</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6.41</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63</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smtClean="0">
                          <a:solidFill>
                            <a:schemeClr val="tx1"/>
                          </a:solidFill>
                          <a:effectLst/>
                        </a:rPr>
                        <a:t>+3</a:t>
                      </a:r>
                      <a:endParaRPr lang="en-US" sz="18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7"/>
                  </a:ext>
                </a:extLst>
              </a:tr>
              <a:tr h="342464">
                <a:tc>
                  <a:txBody>
                    <a:bodyPr/>
                    <a:lstStyle/>
                    <a:p>
                      <a:pPr algn="l" rtl="0" fontAlgn="ctr"/>
                      <a:r>
                        <a:rPr lang="en-US" sz="1800" b="1" u="none" strike="noStrike" dirty="0">
                          <a:solidFill>
                            <a:schemeClr val="tx1"/>
                          </a:solidFill>
                          <a:effectLst/>
                        </a:rPr>
                        <a:t>S. ANTONIO</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tcPr>
                </a:tc>
                <a:tc>
                  <a:txBody>
                    <a:bodyPr/>
                    <a:lstStyle/>
                    <a:p>
                      <a:pPr algn="ctr" rtl="0" fontAlgn="ctr"/>
                      <a:r>
                        <a:rPr lang="en-US" sz="1800" b="1" u="none" strike="noStrike" dirty="0">
                          <a:solidFill>
                            <a:schemeClr val="tx1"/>
                          </a:solidFill>
                          <a:effectLst/>
                        </a:rPr>
                        <a:t>650</a:t>
                      </a:r>
                      <a:endParaRPr lang="en-US" sz="1800" b="1" i="0" u="none" strike="noStrike" dirty="0">
                        <a:solidFill>
                          <a:schemeClr val="tx1"/>
                        </a:solidFill>
                        <a:effectLst/>
                        <a:latin typeface="Calibri"/>
                      </a:endParaRPr>
                    </a:p>
                  </a:txBody>
                  <a:tcPr marL="8444" marR="8444" marT="8444" marB="0" anchor="ctr">
                    <a:lnL w="12700" cap="flat" cmpd="sng" algn="ctr">
                      <a:noFill/>
                      <a:prstDash val="solid"/>
                      <a:round/>
                      <a:headEnd type="none" w="med" len="med"/>
                      <a:tailEnd type="none" w="med" len="med"/>
                    </a:lnL>
                  </a:tcPr>
                </a:tc>
                <a:tc>
                  <a:txBody>
                    <a:bodyPr/>
                    <a:lstStyle/>
                    <a:p>
                      <a:pPr algn="ctr" rtl="0" fontAlgn="ctr"/>
                      <a:r>
                        <a:rPr lang="en-US" sz="1800" b="1" u="none" strike="noStrike" dirty="0" smtClean="0">
                          <a:solidFill>
                            <a:schemeClr val="tx1"/>
                          </a:solidFill>
                          <a:effectLst/>
                        </a:rPr>
                        <a:t>Basaltique</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2.39</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5.38</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a:solidFill>
                            <a:schemeClr val="tx1"/>
                          </a:solidFill>
                          <a:effectLst/>
                        </a:rPr>
                        <a:t>122</a:t>
                      </a:r>
                      <a:endParaRPr lang="en-US" sz="1800" b="1" i="0" u="none" strike="noStrike" dirty="0">
                        <a:solidFill>
                          <a:schemeClr val="tx1"/>
                        </a:solidFill>
                        <a:effectLst/>
                        <a:latin typeface="Calibri"/>
                      </a:endParaRPr>
                    </a:p>
                  </a:txBody>
                  <a:tcPr marL="8444" marR="8444" marT="8444" marB="0" anchor="ctr"/>
                </a:tc>
                <a:tc>
                  <a:txBody>
                    <a:bodyPr/>
                    <a:lstStyle/>
                    <a:p>
                      <a:pPr algn="ctr" rtl="0" fontAlgn="ctr"/>
                      <a:r>
                        <a:rPr lang="en-US" sz="1800" b="1" u="none" strike="noStrike" dirty="0" smtClean="0">
                          <a:solidFill>
                            <a:schemeClr val="tx1"/>
                          </a:solidFill>
                          <a:effectLst/>
                        </a:rPr>
                        <a:t>+8</a:t>
                      </a:r>
                      <a:endParaRPr lang="en-US" sz="1800" b="1" i="0" u="none" strike="noStrike" dirty="0">
                        <a:solidFill>
                          <a:schemeClr val="tx1"/>
                        </a:solidFill>
                        <a:effectLst/>
                        <a:latin typeface="Calibri"/>
                      </a:endParaRPr>
                    </a:p>
                  </a:txBody>
                  <a:tcPr marL="8444" marR="8444" marT="8444" marB="0" anchor="ctr">
                    <a:lnR w="12700" cap="flat" cmpd="sng" algn="ctr">
                      <a:noFill/>
                      <a:prstDash val="solid"/>
                      <a:round/>
                      <a:headEnd type="none" w="med" len="med"/>
                      <a:tailEnd type="none" w="med" len="med"/>
                    </a:lnR>
                  </a:tcPr>
                </a:tc>
                <a:extLst>
                  <a:ext uri="{0D108BD9-81ED-4DB2-BD59-A6C34878D82A}">
                    <a16:rowId xmlns:a16="http://schemas.microsoft.com/office/drawing/2014/main" val="10008"/>
                  </a:ext>
                </a:extLst>
              </a:tr>
            </a:tbl>
          </a:graphicData>
        </a:graphic>
      </p:graphicFrame>
      <p:sp>
        <p:nvSpPr>
          <p:cNvPr id="9" name="CasellaDiTesto 8"/>
          <p:cNvSpPr txBox="1"/>
          <p:nvPr/>
        </p:nvSpPr>
        <p:spPr>
          <a:xfrm>
            <a:off x="395536" y="5580510"/>
            <a:ext cx="5957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De </a:t>
            </a: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Bullitta</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et </a:t>
            </a: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Caredda</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1937318"/>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133469" y="636744"/>
            <a:ext cx="44118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Utilisation saisonnière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des ressources fourragères (</a:t>
            </a:r>
            <a:r>
              <a:rPr kumimoji="0" lang="en-US" sz="1800" b="1" i="0" u="none" strike="noStrike" kern="1200" cap="none" spc="0" normalizeH="0" baseline="0" noProof="0" dirty="0">
                <a:ln>
                  <a:noFill/>
                </a:ln>
                <a:solidFill>
                  <a:prstClr val="black"/>
                </a:solidFill>
                <a:effectLst/>
                <a:uLnTx/>
                <a:uFillTx/>
                <a:latin typeface="Calibri"/>
                <a:ea typeface="+mn-ea"/>
                <a:cs typeface="+mn-cs"/>
              </a:rPr>
              <a:t>San Miguel </a:t>
            </a:r>
            <a:r>
              <a:rPr kumimoji="0" lang="en-US" sz="1800" b="1" i="1" u="none" strike="noStrike" kern="1200" cap="none" spc="0" normalizeH="0" baseline="0" noProof="0" dirty="0">
                <a:ln>
                  <a:noFill/>
                </a:ln>
                <a:solidFill>
                  <a:prstClr val="black"/>
                </a:solidFill>
                <a:effectLst/>
                <a:uLnTx/>
                <a:uFillTx/>
                <a:latin typeface="Calibri"/>
                <a:ea typeface="+mn-ea"/>
                <a:cs typeface="+mn-cs"/>
              </a:rPr>
              <a:t>et </a:t>
            </a:r>
            <a:r>
              <a:rPr kumimoji="0" lang="en-US" sz="1800" b="1" i="1" u="none" strike="noStrike" kern="1200" cap="none" spc="0" normalizeH="0" baseline="0" noProof="0" dirty="0" smtClean="0">
                <a:ln>
                  <a:noFill/>
                </a:ln>
                <a:solidFill>
                  <a:prstClr val="black"/>
                </a:solidFill>
                <a:effectLst/>
                <a:uLnTx/>
                <a:uFillTx/>
                <a:latin typeface="Calibri"/>
                <a:ea typeface="+mn-ea"/>
                <a:cs typeface="+mn-cs"/>
              </a:rPr>
              <a:t>al.</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1996)</a:t>
            </a:r>
          </a:p>
        </p:txBody>
      </p:sp>
      <p:pic>
        <p:nvPicPr>
          <p:cNvPr id="7" name="Picture 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362733" y="4186390"/>
            <a:ext cx="6762940" cy="2607281"/>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softEdge rad="63500"/>
          </a:effectLst>
          <a:extLst/>
        </p:spPr>
      </p:pic>
      <p:sp>
        <p:nvSpPr>
          <p:cNvPr id="8" name="Rettangolo 7"/>
          <p:cNvSpPr/>
          <p:nvPr/>
        </p:nvSpPr>
        <p:spPr>
          <a:xfrm>
            <a:off x="5083347" y="2986061"/>
            <a:ext cx="3824045"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Pourcentage saisonnier d'</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herbacées, d'</a:t>
            </a:r>
            <a:r>
              <a:rPr kumimoji="0" lang="en-US" sz="1600" b="1" i="0" u="none" strike="noStrike" kern="1200" cap="none" spc="0" normalizeH="0" baseline="0" noProof="0" dirty="0">
                <a:ln>
                  <a:noFill/>
                </a:ln>
                <a:solidFill>
                  <a:prstClr val="black"/>
                </a:solidFill>
                <a:effectLst/>
                <a:uLnTx/>
                <a:uFillTx/>
                <a:latin typeface="Calibri"/>
                <a:ea typeface="+mn-ea"/>
                <a:cs typeface="+mn-cs"/>
              </a:rPr>
              <a:t>arbustes et d'arbres dans l'alimentation des chèvres et des </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moutons (Castro et Fernández Núñez</a:t>
            </a:r>
            <a:r>
              <a:rPr kumimoji="0" lang="en-GB" sz="1600" b="1" i="0" u="none" strike="noStrike" kern="1200" cap="none" spc="0" normalizeH="0" baseline="0" noProof="0" dirty="0" smtClean="0">
                <a:ln>
                  <a:noFill/>
                </a:ln>
                <a:solidFill>
                  <a:prstClr val="black"/>
                </a:solidFill>
                <a:effectLst/>
                <a:uLnTx/>
                <a:uFillTx/>
                <a:latin typeface="Calibri"/>
                <a:ea typeface="+mn-ea"/>
                <a:cs typeface="+mn-cs"/>
              </a:rPr>
              <a:t>, 2016</a:t>
            </a:r>
            <a:r>
              <a:rPr kumimoji="0" lang="en-US" sz="1600" b="1"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3338" y="1116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Intégration des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ressources des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306303"/>
            <a:ext cx="4471693" cy="2801740"/>
          </a:xfrm>
          <a:prstGeom prst="rect">
            <a:avLst/>
          </a:prstGeom>
          <a:solidFill>
            <a:schemeClr val="accent1"/>
          </a:solidFill>
          <a:ln>
            <a:noFill/>
          </a:ln>
          <a:effectLst/>
          <a:extLst/>
        </p:spPr>
      </p:pic>
      <p:pic>
        <p:nvPicPr>
          <p:cNvPr id="11"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51" y="4874824"/>
            <a:ext cx="2216341" cy="1662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744203" y="992773"/>
            <a:ext cx="2367510" cy="177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845437"/>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78543" y="3910847"/>
            <a:ext cx="1804532" cy="1455480"/>
          </a:xfrm>
          <a:prstGeom prst="rect">
            <a:avLst/>
          </a:prstGeom>
        </p:spPr>
      </p:pic>
      <p:sp>
        <p:nvSpPr>
          <p:cNvPr id="6" name="Rettangolo 5"/>
          <p:cNvSpPr/>
          <p:nvPr/>
        </p:nvSpPr>
        <p:spPr>
          <a:xfrm>
            <a:off x="251520" y="2492896"/>
            <a:ext cx="8640960" cy="923330"/>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Méthode basée sur le concept de type de</a:t>
            </a:r>
            <a:r>
              <a:rPr kumimoji="0" lang="en-GB" sz="1800" b="1" i="0" u="none" strike="noStrike" kern="1200" cap="none" spc="0" normalizeH="0" baseline="0" noProof="0" dirty="0">
                <a:ln>
                  <a:noFill/>
                </a:ln>
                <a:solidFill>
                  <a:prstClr val="black"/>
                </a:solidFill>
                <a:effectLst/>
                <a:uLnTx/>
                <a:uFillTx/>
                <a:latin typeface="Calibri"/>
                <a:ea typeface="+mn-ea"/>
                <a:cs typeface="+mn-cs"/>
              </a:rPr>
              <a:t> pâturage </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1" i="0" u="none" strike="noStrike" kern="1200" cap="none" spc="0" normalizeH="0" baseline="0" noProof="0" dirty="0">
                <a:ln>
                  <a:noFill/>
                </a:ln>
                <a:solidFill>
                  <a:prstClr val="black"/>
                </a:solidFill>
                <a:effectLst/>
                <a:uLnTx/>
                <a:uFillTx/>
                <a:latin typeface="Calibri"/>
                <a:ea typeface="+mn-ea"/>
                <a:cs typeface="+mn-cs"/>
              </a:rPr>
              <a:t> végétation semi-naturelle (principalement exploitée par les herbivores</a:t>
            </a:r>
            <a:r>
              <a:rPr kumimoji="0" lang="en-GB" sz="1800" b="1" i="0" u="none" strike="noStrike" kern="1200" cap="none" spc="0" normalizeH="0" baseline="0" noProof="0" dirty="0" smtClean="0">
                <a:ln>
                  <a:noFill/>
                </a:ln>
                <a:solidFill>
                  <a:prstClr val="black"/>
                </a:solidFill>
                <a:effectLst/>
                <a:uLnTx/>
                <a:uFillTx/>
                <a:latin typeface="Calibri"/>
                <a:ea typeface="+mn-ea"/>
                <a:cs typeface="+mn-cs"/>
              </a:rPr>
              <a:t>), homogène en </a:t>
            </a:r>
            <a:r>
              <a:rPr kumimoji="0" lang="en-GB" sz="1800" b="1" i="0" u="none" strike="noStrike" kern="1200" cap="none" spc="0" normalizeH="0" baseline="0" noProof="0" dirty="0">
                <a:ln>
                  <a:noFill/>
                </a:ln>
                <a:solidFill>
                  <a:prstClr val="black"/>
                </a:solidFill>
                <a:effectLst/>
                <a:uLnTx/>
                <a:uFillTx/>
                <a:latin typeface="Calibri"/>
                <a:ea typeface="+mn-ea"/>
                <a:cs typeface="+mn-cs"/>
              </a:rPr>
              <a:t>termes de composition botanique et influencée par les facteurs environnementaux et la gestion agro-pastorale. </a:t>
            </a:r>
          </a:p>
        </p:txBody>
      </p:sp>
      <p:sp>
        <p:nvSpPr>
          <p:cNvPr id="7" name="Rettangolo 6"/>
          <p:cNvSpPr/>
          <p:nvPr/>
        </p:nvSpPr>
        <p:spPr>
          <a:xfrm>
            <a:off x="3821679" y="1945838"/>
            <a:ext cx="1814664" cy="369332"/>
          </a:xfrm>
          <a:prstGeom prst="rect">
            <a:avLst/>
          </a:prstGeom>
          <a:solidFill>
            <a:schemeClr val="accent1"/>
          </a:solidFill>
        </p:spPr>
        <p:txBody>
          <a:bodyPr wrap="none">
            <a:spAutoFit/>
          </a:bodyPr>
          <a:lstStyle/>
          <a:p>
            <a:pPr lvl="0" defTabSz="914400">
              <a:defRPr/>
            </a:pPr>
            <a:r>
              <a:rPr lang="it-IT" b="1" i="1" dirty="0">
                <a:solidFill>
                  <a:prstClr val="black"/>
                </a:solidFill>
              </a:rPr>
              <a:t>Valeur Pastorale </a:t>
            </a:r>
            <a:endParaRPr kumimoji="0" lang="it-IT" sz="1800" b="1" i="1"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8" name="Rectangle 3"/>
          <p:cNvSpPr>
            <a:spLocks noChangeArrowheads="1"/>
          </p:cNvSpPr>
          <p:nvPr/>
        </p:nvSpPr>
        <p:spPr bwMode="auto">
          <a:xfrm>
            <a:off x="5148064" y="967695"/>
            <a:ext cx="3528392" cy="812800"/>
          </a:xfrm>
          <a:prstGeom prst="rect">
            <a:avLst/>
          </a:prstGeom>
          <a:solidFill>
            <a:schemeClr val="accent2"/>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1844" tIns="40923" rIns="81844" bIns="40923" anchor="ctr"/>
          <a:lstStyle>
            <a:lvl1pPr>
              <a:defRPr sz="2000">
                <a:solidFill>
                  <a:srgbClr val="00CC00"/>
                </a:solidFill>
                <a:latin typeface="Times New Roman" panose="02020603050405020304" pitchFamily="18" charset="0"/>
              </a:defRPr>
            </a:lvl1pPr>
            <a:lvl2pPr marL="742950" indent="-285750">
              <a:defRPr sz="2000">
                <a:solidFill>
                  <a:srgbClr val="00CC00"/>
                </a:solidFill>
                <a:latin typeface="Times New Roman" panose="02020603050405020304" pitchFamily="18" charset="0"/>
              </a:defRPr>
            </a:lvl2pPr>
            <a:lvl3pPr marL="1143000" indent="-228600">
              <a:defRPr sz="2000">
                <a:solidFill>
                  <a:srgbClr val="00CC00"/>
                </a:solidFill>
                <a:latin typeface="Times New Roman" panose="02020603050405020304" pitchFamily="18" charset="0"/>
              </a:defRPr>
            </a:lvl3pPr>
            <a:lvl4pPr marL="1600200" indent="-228600">
              <a:defRPr sz="2000">
                <a:solidFill>
                  <a:srgbClr val="00CC00"/>
                </a:solidFill>
                <a:latin typeface="Times New Roman" panose="02020603050405020304" pitchFamily="18" charset="0"/>
              </a:defRPr>
            </a:lvl4pPr>
            <a:lvl5pPr marL="2057400" indent="-228600">
              <a:defRPr sz="2000">
                <a:solidFill>
                  <a:srgbClr val="00CC00"/>
                </a:solidFill>
                <a:latin typeface="Times New Roman" panose="02020603050405020304" pitchFamily="18" charset="0"/>
              </a:defRPr>
            </a:lvl5pPr>
            <a:lvl6pPr marL="2514600" indent="-228600" eaLnBrk="0" fontAlgn="base" hangingPunct="0">
              <a:spcBef>
                <a:spcPct val="0"/>
              </a:spcBef>
              <a:spcAft>
                <a:spcPct val="0"/>
              </a:spcAft>
              <a:defRPr sz="2000">
                <a:solidFill>
                  <a:srgbClr val="00CC00"/>
                </a:solidFill>
                <a:latin typeface="Times New Roman" panose="02020603050405020304" pitchFamily="18" charset="0"/>
              </a:defRPr>
            </a:lvl6pPr>
            <a:lvl7pPr marL="2971800" indent="-228600" eaLnBrk="0" fontAlgn="base" hangingPunct="0">
              <a:spcBef>
                <a:spcPct val="0"/>
              </a:spcBef>
              <a:spcAft>
                <a:spcPct val="0"/>
              </a:spcAft>
              <a:defRPr sz="2000">
                <a:solidFill>
                  <a:srgbClr val="00CC00"/>
                </a:solidFill>
                <a:latin typeface="Times New Roman" panose="02020603050405020304" pitchFamily="18" charset="0"/>
              </a:defRPr>
            </a:lvl7pPr>
            <a:lvl8pPr marL="3429000" indent="-228600" eaLnBrk="0" fontAlgn="base" hangingPunct="0">
              <a:spcBef>
                <a:spcPct val="0"/>
              </a:spcBef>
              <a:spcAft>
                <a:spcPct val="0"/>
              </a:spcAft>
              <a:defRPr sz="2000">
                <a:solidFill>
                  <a:srgbClr val="00CC00"/>
                </a:solidFill>
                <a:latin typeface="Times New Roman" panose="02020603050405020304" pitchFamily="18" charset="0"/>
              </a:defRPr>
            </a:lvl8pPr>
            <a:lvl9pPr marL="3886200" indent="-228600" eaLnBrk="0" fontAlgn="base" hangingPunct="0">
              <a:spcBef>
                <a:spcPct val="0"/>
              </a:spcBef>
              <a:spcAft>
                <a:spcPct val="0"/>
              </a:spcAft>
              <a:defRPr sz="2000">
                <a:solidFill>
                  <a:srgbClr val="00CC00"/>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Focus sur la </a:t>
            </a:r>
            <a:r>
              <a:rPr kumimoji="0" lang="en-GB" altLang="it-IT" sz="1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mn-cs"/>
              </a:rPr>
              <a:t>gestion</a:t>
            </a:r>
            <a:r>
              <a:rPr kumimoji="0" lang="en-GB" altLang="it-IT"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des</a:t>
            </a:r>
            <a:r>
              <a:rPr kumimoji="0" lang="it-IT" altLang="it-IT"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it-IT"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ressources </a:t>
            </a:r>
            <a:r>
              <a:rPr kumimoji="0" lang="it-IT" altLang="it-IT" sz="1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pastorale</a:t>
            </a:r>
            <a:endParaRPr kumimoji="0" lang="en-GB" altLang="it-IT"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2"/>
          <p:cNvSpPr txBox="1">
            <a:spLocks noChangeArrowheads="1"/>
          </p:cNvSpPr>
          <p:nvPr/>
        </p:nvSpPr>
        <p:spPr>
          <a:xfrm>
            <a:off x="150048" y="3599831"/>
            <a:ext cx="8640960" cy="302433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La valeur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pastorale est</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un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indice synthétique qui décrit</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la </a:t>
            </a:r>
            <a:r>
              <a:rPr kumimoji="0" lang="it-IT" sz="1900" b="1" i="0" u="none" strike="noStrike" kern="1200" cap="none" spc="0" normalizeH="0" baseline="0" noProof="0" dirty="0" err="1" smtClean="0">
                <a:ln>
                  <a:noFill/>
                </a:ln>
                <a:solidFill>
                  <a:prstClr val="black"/>
                </a:solidFill>
                <a:effectLst/>
                <a:uLnTx/>
                <a:uFillTx/>
                <a:latin typeface="Calibri"/>
                <a:ea typeface="+mn-ea"/>
                <a:cs typeface="+mn-cs"/>
              </a:rPr>
              <a:t>valeur agronomique d'</a:t>
            </a: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un pâturage.</a:t>
            </a: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900" b="1" i="0" u="none" strike="noStrike" kern="1200" cap="none" spc="0" normalizeH="0" baseline="0" noProof="0" dirty="0" smtClean="0">
                <a:ln>
                  <a:noFill/>
                </a:ln>
                <a:solidFill>
                  <a:prstClr val="black"/>
                </a:solidFill>
                <a:effectLst/>
                <a:uLnTx/>
                <a:uFillTx/>
                <a:latin typeface="Calibri"/>
                <a:ea typeface="+mn-ea"/>
                <a:cs typeface="+mn-cs"/>
              </a:rPr>
              <a:t>		PV = 0,2 </a:t>
            </a:r>
            <a:r>
              <a:rPr kumimoji="0" lang="el-GR"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Σ</a:t>
            </a:r>
            <a:r>
              <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 SCP * Si(</a:t>
            </a:r>
            <a:r>
              <a:rPr kumimoji="0" lang="it-IT" sz="1900" b="1" i="0" u="none" strike="noStrike" kern="1200" cap="none" spc="0" normalizeH="0" baseline="0" noProof="0" dirty="0" err="1" smtClean="0">
                <a:ln>
                  <a:noFill/>
                </a:ln>
                <a:solidFill>
                  <a:prstClr val="black"/>
                </a:solidFill>
                <a:effectLst/>
                <a:uLnTx/>
                <a:uFillTx/>
                <a:latin typeface="Calibri"/>
                <a:ea typeface="+mn-ea"/>
                <a:cs typeface="Times New Roman" pitchFamily="18" charset="0"/>
              </a:rPr>
              <a:t>plage</a:t>
            </a:r>
            <a:r>
              <a:rPr kumimoji="0" lang="it-IT" sz="1900" b="1" i="0" u="none" strike="noStrike" kern="1200" cap="none" spc="0" normalizeH="0" baseline="0" noProof="0" dirty="0" smtClean="0">
                <a:ln>
                  <a:noFill/>
                </a:ln>
                <a:solidFill>
                  <a:prstClr val="black"/>
                </a:solidFill>
                <a:effectLst/>
                <a:uLnTx/>
                <a:uFillTx/>
                <a:latin typeface="Calibri"/>
                <a:ea typeface="+mn-ea"/>
                <a:cs typeface="Times New Roman" pitchFamily="18" charset="0"/>
              </a:rPr>
              <a:t> : 0 - 100)</a:t>
            </a:r>
          </a:p>
          <a:p>
            <a:pPr marL="342900" marR="0" lvl="0" indent="-342900" algn="ctr" defTabSz="914400" rtl="0" eaLnBrk="1" fontAlgn="auto" latinLnBrk="0" hangingPunct="1">
              <a:lnSpc>
                <a:spcPct val="100000"/>
              </a:lnSpc>
              <a:spcBef>
                <a:spcPct val="20000"/>
              </a:spcBef>
              <a:spcAft>
                <a:spcPts val="0"/>
              </a:spcAft>
              <a:buClrTx/>
              <a:buSzTx/>
              <a:buFont typeface="Monotype Sorts" pitchFamily="2" charset="2"/>
              <a:buNone/>
              <a:tabLst/>
              <a:defRPr/>
            </a:pPr>
            <a:endParaRPr kumimoji="0" lang="it-IT" sz="1050" b="1" i="0" u="none" strike="noStrike" kern="1200" cap="none" spc="0" normalizeH="0" baseline="0" noProof="0" dirty="0" smtClean="0">
              <a:ln>
                <a:noFill/>
              </a:ln>
              <a:solidFill>
                <a:prstClr val="black"/>
              </a:solidFill>
              <a:effectLst/>
              <a:uLnTx/>
              <a:uFillTx/>
              <a:latin typeface="Calibri"/>
              <a:ea typeface="+mn-ea"/>
              <a:cs typeface="Times New Roman" pitchFamily="18" charset="0"/>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MCS =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Contribution spécifique</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de la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présence</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chaque espèce</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Monotype Sorts" pitchFamily="2" charset="2"/>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Si =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Indice spécifique d'</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une seule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espèce</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(score de 0 à 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corrélation entre la</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production de pâturages et la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capacité du</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taux de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chargement</a:t>
            </a:r>
            <a:endParaRPr kumimoji="0" lang="it-IT"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comparaison</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de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différents</a:t>
            </a:r>
            <a:r>
              <a:rPr kumimoji="0" lang="it-IT" sz="1600" b="1" i="0" u="none" strike="noStrike" kern="1200" cap="none" spc="0" normalizeH="0" baseline="0" noProof="0" dirty="0" err="1">
                <a:ln>
                  <a:noFill/>
                </a:ln>
                <a:solidFill>
                  <a:prstClr val="black"/>
                </a:solidFill>
                <a:effectLst/>
                <a:uLnTx/>
                <a:uFillTx/>
                <a:latin typeface="Calibri"/>
                <a:ea typeface="+mn-ea"/>
                <a:cs typeface="+mn-cs"/>
              </a:rPr>
              <a:t> types de</a:t>
            </a:r>
            <a:r>
              <a:rPr kumimoji="0" lang="it-IT" sz="1600" b="1" i="0" u="none" strike="noStrike" kern="1200" cap="none" spc="0" normalizeH="0" baseline="0" noProof="0" dirty="0">
                <a:ln>
                  <a:noFill/>
                </a:ln>
                <a:solidFill>
                  <a:prstClr val="black"/>
                </a:solidFill>
                <a:effectLst/>
                <a:uLnTx/>
                <a:uFillTx/>
                <a:latin typeface="Calibri"/>
                <a:ea typeface="+mn-ea"/>
                <a:cs typeface="+mn-cs"/>
              </a:rPr>
              <a:t> pâturages </a:t>
            </a:r>
            <a:r>
              <a:rPr kumimoji="0" lang="it-IT" sz="1600" b="1" i="0" u="none" strike="noStrike" kern="1200" cap="none" spc="0" normalizeH="0" baseline="0" noProof="0" dirty="0" err="1">
                <a:ln>
                  <a:noFill/>
                </a:ln>
                <a:solidFill>
                  <a:prstClr val="black"/>
                </a:solidFill>
                <a:effectLst/>
                <a:uLnTx/>
                <a:uFillTx/>
                <a:latin typeface="Calibri"/>
                <a:ea typeface="+mn-ea"/>
                <a:cs typeface="+mn-cs"/>
              </a:rPr>
              <a:t>au sein d'</a:t>
            </a:r>
            <a:r>
              <a:rPr kumimoji="0" lang="it-IT" sz="1600" b="1" i="0" u="none" strike="noStrike" kern="1200" cap="none" spc="0" normalizeH="0" baseline="0" noProof="0" dirty="0">
                <a:ln>
                  <a:noFill/>
                </a:ln>
                <a:solidFill>
                  <a:prstClr val="black"/>
                </a:solidFill>
                <a:effectLst/>
                <a:uLnTx/>
                <a:uFillTx/>
                <a:latin typeface="Calibri"/>
                <a:ea typeface="+mn-ea"/>
                <a:cs typeface="+mn-cs"/>
              </a:rPr>
              <a:t>une même </a:t>
            </a:r>
            <a:r>
              <a:rPr kumimoji="0" lang="it-IT" sz="1600" b="1" i="0" u="none" strike="noStrike" kern="1200" cap="none" spc="0" normalizeH="0" baseline="0" noProof="0" dirty="0" err="1">
                <a:ln>
                  <a:noFill/>
                </a:ln>
                <a:solidFill>
                  <a:prstClr val="black"/>
                </a:solidFill>
                <a:effectLst/>
                <a:uLnTx/>
                <a:uFillTx/>
                <a:latin typeface="Calibri"/>
                <a:ea typeface="+mn-ea"/>
                <a:cs typeface="+mn-cs"/>
              </a:rPr>
              <a:t>région</a:t>
            </a:r>
            <a:endParaRPr kumimoji="0" lang="it-IT" sz="16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utile</a:t>
            </a:r>
            <a:r>
              <a:rPr kumimoji="0" lang="it-IT" sz="1600" b="1" i="0" u="none" strike="noStrike" kern="1200" cap="none" spc="0" normalizeH="0" baseline="0" noProof="0" dirty="0" err="1">
                <a:ln>
                  <a:noFill/>
                </a:ln>
                <a:solidFill>
                  <a:prstClr val="black"/>
                </a:solidFill>
                <a:effectLst/>
                <a:uLnTx/>
                <a:uFillTx/>
                <a:latin typeface="Calibri"/>
                <a:ea typeface="+mn-ea"/>
                <a:cs typeface="+mn-cs"/>
              </a:rPr>
              <a:t> également</a:t>
            </a:r>
            <a:r>
              <a:rPr kumimoji="0" lang="it-IT" sz="1600" b="1" i="0" u="none" strike="noStrike" kern="1200" cap="none" spc="0" normalizeH="0" baseline="0" noProof="0" dirty="0">
                <a:ln>
                  <a:noFill/>
                </a:ln>
                <a:solidFill>
                  <a:prstClr val="black"/>
                </a:solidFill>
                <a:effectLst/>
                <a:uLnTx/>
                <a:uFillTx/>
                <a:latin typeface="Calibri"/>
                <a:ea typeface="+mn-ea"/>
                <a:cs typeface="+mn-cs"/>
              </a:rPr>
              <a:t> dans la gestion des pâturages à des</a:t>
            </a:r>
            <a:r>
              <a:rPr kumimoji="0" lang="it-IT" sz="1600" b="1" i="0" u="none" strike="noStrike" kern="1200" cap="none" spc="0" normalizeH="0" baseline="0" noProof="0" dirty="0" err="1">
                <a:ln>
                  <a:noFill/>
                </a:ln>
                <a:solidFill>
                  <a:prstClr val="black"/>
                </a:solidFill>
                <a:effectLst/>
                <a:uLnTx/>
                <a:uFillTx/>
                <a:latin typeface="Calibri"/>
                <a:ea typeface="+mn-ea"/>
                <a:cs typeface="+mn-cs"/>
              </a:rPr>
              <a:t> fins</a:t>
            </a:r>
            <a:r>
              <a:rPr kumimoji="0" lang="it-IT" sz="1600" b="1" i="0" u="none" strike="noStrike" kern="1200" cap="none" spc="0" normalizeH="0" baseline="0" noProof="0" dirty="0">
                <a:ln>
                  <a:noFill/>
                </a:ln>
                <a:solidFill>
                  <a:prstClr val="black"/>
                </a:solidFill>
                <a:effectLst/>
                <a:uLnTx/>
                <a:uFillTx/>
                <a:latin typeface="Calibri"/>
                <a:ea typeface="+mn-ea"/>
                <a:cs typeface="+mn-cs"/>
              </a:rPr>
              <a:t> extra-productives </a:t>
            </a:r>
          </a:p>
        </p:txBody>
      </p:sp>
      <p:sp>
        <p:nvSpPr>
          <p:cNvPr id="10" name="CasellaDiTesto 9"/>
          <p:cNvSpPr txBox="1"/>
          <p:nvPr/>
        </p:nvSpPr>
        <p:spPr>
          <a:xfrm>
            <a:off x="35496" y="971436"/>
            <a:ext cx="4824536" cy="646331"/>
          </a:xfrm>
          <a:prstGeom prst="rect">
            <a:avLst/>
          </a:prstGeom>
          <a:solidFill>
            <a:schemeClr val="accent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MÉTHODE CLASSIQUE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Méthode du quadrat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 ponctuel (</a:t>
            </a:r>
            <a:r>
              <a:rPr kumimoji="0" lang="it-IT" sz="1800" b="1" i="1" u="none" strike="noStrike" kern="1200" cap="none" spc="0" normalizeH="0" baseline="0" noProof="0" dirty="0" err="1" smtClean="0">
                <a:ln>
                  <a:noFill/>
                </a:ln>
                <a:solidFill>
                  <a:prstClr val="black"/>
                </a:solidFill>
                <a:effectLst/>
                <a:uLnTx/>
                <a:uFillTx/>
                <a:latin typeface="Calibri"/>
                <a:ea typeface="+mn-ea"/>
                <a:cs typeface="+mn-cs"/>
              </a:rPr>
              <a:t>Daget Poissonet</a:t>
            </a:r>
            <a:r>
              <a:rPr kumimoji="0" lang="it-IT" sz="1800" b="1" i="1" u="none" strike="noStrike" kern="1200" cap="none" spc="0" normalizeH="0" baseline="0" noProof="0" dirty="0" smtClean="0">
                <a:ln>
                  <a:noFill/>
                </a:ln>
                <a:solidFill>
                  <a:prstClr val="black"/>
                </a:solidFill>
                <a:effectLst/>
                <a:uLnTx/>
                <a:uFillTx/>
                <a:latin typeface="Calibri"/>
                <a:ea typeface="+mn-ea"/>
                <a:cs typeface="+mn-cs"/>
              </a:rPr>
              <a:t>)</a:t>
            </a:r>
            <a:endParaRPr kumimoji="0" lang="en-US" sz="18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11" name="Immagin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583055" y="4663338"/>
            <a:ext cx="1560944" cy="2194661"/>
          </a:xfrm>
          <a:prstGeom prst="rect">
            <a:avLst/>
          </a:prstGeom>
        </p:spPr>
      </p:pic>
      <p:sp>
        <p:nvSpPr>
          <p:cNvPr id="12" name="Rettangolo 11"/>
          <p:cNvSpPr/>
          <p:nvPr/>
        </p:nvSpPr>
        <p:spPr>
          <a:xfrm>
            <a:off x="386102" y="9749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Benchmarking</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des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677848"/>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5" descr="EPSN00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9844" y="626241"/>
            <a:ext cx="8156612" cy="61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
          <p:cNvSpPr txBox="1">
            <a:spLocks noChangeArrowheads="1"/>
          </p:cNvSpPr>
          <p:nvPr/>
        </p:nvSpPr>
        <p:spPr bwMode="auto">
          <a:xfrm>
            <a:off x="457200" y="898693"/>
            <a:ext cx="8229600" cy="553998"/>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000" b="0" i="0" u="none" strike="noStrike" kern="1200" cap="none" spc="0" normalizeH="0" baseline="0" noProof="0" dirty="0" smtClean="0">
                <a:ln>
                  <a:noFill/>
                </a:ln>
                <a:solidFill>
                  <a:prstClr val="white"/>
                </a:solidFill>
                <a:effectLst/>
                <a:uLnTx/>
                <a:uFillTx/>
                <a:latin typeface="Tahoma" pitchFamily="34" charset="0"/>
                <a:ea typeface="+mn-ea"/>
                <a:cs typeface="+mn-cs"/>
              </a:rPr>
              <a:t>LEGUMINEUSES</a:t>
            </a:r>
            <a:endParaRPr kumimoji="0" lang="pt-PT" altLang="it-IT" sz="30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8" name="AutoShape 5"/>
          <p:cNvSpPr>
            <a:spLocks noChangeArrowheads="1"/>
          </p:cNvSpPr>
          <p:nvPr/>
        </p:nvSpPr>
        <p:spPr bwMode="auto">
          <a:xfrm>
            <a:off x="1769679" y="1529599"/>
            <a:ext cx="533400" cy="61592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9" name="Text Box 6"/>
          <p:cNvSpPr txBox="1">
            <a:spLocks noChangeArrowheads="1"/>
          </p:cNvSpPr>
          <p:nvPr/>
        </p:nvSpPr>
        <p:spPr bwMode="auto">
          <a:xfrm>
            <a:off x="609600" y="2244725"/>
            <a:ext cx="3200400" cy="1200329"/>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Environnement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favorable </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à la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culture des légumineuses (</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hivers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doux</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longs ensoleillements)</a:t>
            </a:r>
            <a:endParaRPr kumimoji="0" lang="pt-PT" altLang="it-IT" sz="1800" b="0" i="1"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0" name="AutoShape 7"/>
          <p:cNvSpPr>
            <a:spLocks noChangeArrowheads="1"/>
          </p:cNvSpPr>
          <p:nvPr/>
        </p:nvSpPr>
        <p:spPr bwMode="auto">
          <a:xfrm>
            <a:off x="1752600" y="3684970"/>
            <a:ext cx="533400" cy="50603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1" name="Text Box 8"/>
          <p:cNvSpPr txBox="1">
            <a:spLocks noChangeArrowheads="1"/>
          </p:cNvSpPr>
          <p:nvPr/>
        </p:nvSpPr>
        <p:spPr bwMode="auto">
          <a:xfrm>
            <a:off x="609600" y="4451955"/>
            <a:ext cx="3200400" cy="892552"/>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Fixation biologique de l'azote élevé : </a:t>
            </a:r>
            <a:r>
              <a:rPr kumimoji="0" lang="pt-PT" altLang="it-IT" sz="1600" b="0" i="0" u="none" strike="noStrike" kern="1200" cap="none" spc="0" normalizeH="0" baseline="0" noProof="0" dirty="0">
                <a:ln>
                  <a:noFill/>
                </a:ln>
                <a:solidFill>
                  <a:prstClr val="white"/>
                </a:solidFill>
                <a:effectLst/>
                <a:uLnTx/>
                <a:uFillTx/>
                <a:latin typeface="Tahoma" pitchFamily="34" charset="0"/>
                <a:ea typeface="+mn-ea"/>
                <a:cs typeface="+mn-cs"/>
              </a:rPr>
              <a:t>70 à 200 kg N ha-1 an-1 an-1 en conditions pluviales</a:t>
            </a:r>
          </a:p>
        </p:txBody>
      </p:sp>
      <p:sp>
        <p:nvSpPr>
          <p:cNvPr id="12" name="AutoShape 9"/>
          <p:cNvSpPr>
            <a:spLocks noChangeArrowheads="1"/>
          </p:cNvSpPr>
          <p:nvPr/>
        </p:nvSpPr>
        <p:spPr bwMode="auto">
          <a:xfrm>
            <a:off x="6614058" y="1484784"/>
            <a:ext cx="533400" cy="625814"/>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3" name="Text Box 10"/>
          <p:cNvSpPr txBox="1">
            <a:spLocks noChangeArrowheads="1"/>
          </p:cNvSpPr>
          <p:nvPr/>
        </p:nvSpPr>
        <p:spPr bwMode="auto">
          <a:xfrm>
            <a:off x="5334000" y="2269877"/>
            <a:ext cx="3200400" cy="727075"/>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Animaux pâturant toute l'année </a:t>
            </a:r>
            <a:endParaRPr kumimoji="0" lang="pt-PT" altLang="it-IT" sz="12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4" name="AutoShape 11"/>
          <p:cNvSpPr>
            <a:spLocks noChangeArrowheads="1"/>
          </p:cNvSpPr>
          <p:nvPr/>
        </p:nvSpPr>
        <p:spPr bwMode="auto">
          <a:xfrm>
            <a:off x="6629400" y="3200400"/>
            <a:ext cx="533400" cy="838200"/>
          </a:xfrm>
          <a:prstGeom prst="downArrow">
            <a:avLst>
              <a:gd name="adj1" fmla="val 50000"/>
              <a:gd name="adj2" fmla="val 39286"/>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5" name="Text Box 12"/>
          <p:cNvSpPr txBox="1">
            <a:spLocks noChangeArrowheads="1"/>
          </p:cNvSpPr>
          <p:nvPr/>
        </p:nvSpPr>
        <p:spPr bwMode="auto">
          <a:xfrm>
            <a:off x="5334000" y="4191000"/>
            <a:ext cx="3200400" cy="1015663"/>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L'</a:t>
            </a:r>
            <a:r>
              <a:rPr kumimoji="0" lang="pt-PT" altLang="it-IT" sz="2000" b="0" i="0" u="none" strike="noStrike" kern="1200" cap="none" spc="0" normalizeH="0" baseline="0" noProof="0" dirty="0" smtClean="0">
                <a:ln>
                  <a:noFill/>
                </a:ln>
                <a:solidFill>
                  <a:prstClr val="white"/>
                </a:solidFill>
                <a:effectLst/>
                <a:uLnTx/>
                <a:uFillTx/>
                <a:latin typeface="Tahoma" pitchFamily="34" charset="0"/>
                <a:ea typeface="+mn-ea"/>
                <a:cs typeface="+mn-cs"/>
              </a:rPr>
              <a:t>utilisation</a:t>
            </a:r>
            <a:r>
              <a:rPr kumimoji="0" lang="pt-PT" altLang="it-IT" sz="2000" b="0" i="0" u="none" strike="noStrike" kern="1200" cap="none" spc="0" normalizeH="0" baseline="0" noProof="0" dirty="0">
                <a:ln>
                  <a:noFill/>
                </a:ln>
                <a:solidFill>
                  <a:prstClr val="white"/>
                </a:solidFill>
                <a:effectLst/>
                <a:uLnTx/>
                <a:uFillTx/>
                <a:latin typeface="Tahoma" pitchFamily="34" charset="0"/>
                <a:ea typeface="+mn-ea"/>
                <a:cs typeface="+mn-cs"/>
              </a:rPr>
              <a:t> la moins chère ; recyclage de 70 à 80 % des nutriments ingérés</a:t>
            </a:r>
            <a:endParaRPr kumimoji="0" lang="pt-PT" altLang="it-IT" sz="1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6" name="AutoShape 13"/>
          <p:cNvSpPr>
            <a:spLocks noChangeArrowheads="1"/>
          </p:cNvSpPr>
          <p:nvPr/>
        </p:nvSpPr>
        <p:spPr bwMode="auto">
          <a:xfrm>
            <a:off x="4085456" y="2269877"/>
            <a:ext cx="990600" cy="3521323"/>
          </a:xfrm>
          <a:prstGeom prst="downArrow">
            <a:avLst>
              <a:gd name="adj1" fmla="val 50000"/>
              <a:gd name="adj2" fmla="val 42308"/>
            </a:avLst>
          </a:prstGeom>
          <a:solidFill>
            <a:srgbClr val="006600"/>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altLang="it-IT" sz="3200" b="0" i="0" u="none" strike="noStrike" kern="1200" cap="none" spc="0" normalizeH="0" baseline="0" noProof="0">
              <a:ln>
                <a:noFill/>
              </a:ln>
              <a:solidFill>
                <a:prstClr val="white"/>
              </a:solidFill>
              <a:effectLst/>
              <a:uLnTx/>
              <a:uFillTx/>
              <a:latin typeface="Times New Roman" pitchFamily="18" charset="0"/>
              <a:ea typeface="+mn-ea"/>
              <a:cs typeface="+mn-cs"/>
            </a:endParaRPr>
          </a:p>
        </p:txBody>
      </p:sp>
      <p:sp>
        <p:nvSpPr>
          <p:cNvPr id="17" name="Text Box 14"/>
          <p:cNvSpPr txBox="1">
            <a:spLocks noChangeArrowheads="1"/>
          </p:cNvSpPr>
          <p:nvPr/>
        </p:nvSpPr>
        <p:spPr bwMode="auto">
          <a:xfrm>
            <a:off x="914400" y="5867400"/>
            <a:ext cx="7162800" cy="646331"/>
          </a:xfrm>
          <a:prstGeom prst="rect">
            <a:avLst/>
          </a:prstGeom>
          <a:solidFill>
            <a:srgbClr val="006600"/>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DES </a:t>
            </a:r>
            <a:r>
              <a:rPr kumimoji="0" lang="pt-PT" altLang="it-IT" sz="1800" b="0" i="0" u="none" strike="noStrike" kern="1200" cap="none" spc="0" normalizeH="0" baseline="0" noProof="0" dirty="0" smtClean="0">
                <a:ln>
                  <a:noFill/>
                </a:ln>
                <a:solidFill>
                  <a:prstClr val="white"/>
                </a:solidFill>
                <a:effectLst/>
                <a:uLnTx/>
                <a:uFillTx/>
                <a:latin typeface="Tahoma" pitchFamily="34" charset="0"/>
                <a:ea typeface="+mn-ea"/>
                <a:cs typeface="+mn-cs"/>
              </a:rPr>
              <a:t>PÂTURES </a:t>
            </a:r>
            <a:r>
              <a:rPr kumimoji="0" lang="pt-PT" altLang="it-IT" sz="1800" b="0" i="0" u="none" strike="noStrike" kern="1200" cap="none" spc="0" normalizeH="0" baseline="0" noProof="0" dirty="0">
                <a:ln>
                  <a:noFill/>
                </a:ln>
                <a:solidFill>
                  <a:prstClr val="white"/>
                </a:solidFill>
                <a:effectLst/>
                <a:uLnTx/>
                <a:uFillTx/>
                <a:latin typeface="Tahoma" pitchFamily="34" charset="0"/>
                <a:ea typeface="+mn-ea"/>
                <a:cs typeface="+mn-cs"/>
              </a:rPr>
              <a:t>RICHES EN LÉGUMINEUSES ET DES CULTURES FOURRAGÈRES PRODUITES ET UTILISÉES À FAIBLE COÛT !!!!!</a:t>
            </a:r>
            <a:endParaRPr kumimoji="0" lang="pt-PT" altLang="it-IT" sz="11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sp>
        <p:nvSpPr>
          <p:cNvPr id="18" name="Rettangolo 17"/>
          <p:cNvSpPr/>
          <p:nvPr/>
        </p:nvSpPr>
        <p:spPr>
          <a:xfrm>
            <a:off x="27783" y="-4902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61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par>
                          <p:cTn id="20" fill="hold">
                            <p:stCondLst>
                              <p:cond delay="2000"/>
                            </p:stCondLst>
                            <p:childTnLst>
                              <p:par>
                                <p:cTn id="21" presetID="5" presetClass="entr" presetSubtype="1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heckerboard(across)">
                                      <p:cBhvr>
                                        <p:cTn id="23" dur="500"/>
                                        <p:tgtEl>
                                          <p:spTgt spid="11"/>
                                        </p:tgtEl>
                                      </p:cBhvr>
                                    </p:animEffect>
                                  </p:childTnLst>
                                </p:cTn>
                              </p:par>
                            </p:childTnLst>
                          </p:cTn>
                        </p:par>
                        <p:par>
                          <p:cTn id="24" fill="hold">
                            <p:stCondLst>
                              <p:cond delay="2500"/>
                            </p:stCondLst>
                            <p:childTnLst>
                              <p:par>
                                <p:cTn id="25" presetID="5" presetClass="entr" presetSubtype="1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par>
                          <p:cTn id="28" fill="hold">
                            <p:stCondLst>
                              <p:cond delay="3000"/>
                            </p:stCondLst>
                            <p:childTnLst>
                              <p:par>
                                <p:cTn id="29" presetID="5" presetClass="entr" presetSubtype="1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heckerboard(across)">
                                      <p:cBhvr>
                                        <p:cTn id="31" dur="500"/>
                                        <p:tgtEl>
                                          <p:spTgt spid="13"/>
                                        </p:tgtEl>
                                      </p:cBhvr>
                                    </p:animEffect>
                                  </p:childTnLst>
                                </p:cTn>
                              </p:par>
                            </p:childTnLst>
                          </p:cTn>
                        </p:par>
                        <p:par>
                          <p:cTn id="32" fill="hold">
                            <p:stCondLst>
                              <p:cond delay="3500"/>
                            </p:stCondLst>
                            <p:childTnLst>
                              <p:par>
                                <p:cTn id="33" presetID="5" presetClass="entr" presetSubtype="1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par>
                          <p:cTn id="36" fill="hold">
                            <p:stCondLst>
                              <p:cond delay="4000"/>
                            </p:stCondLst>
                            <p:childTnLst>
                              <p:par>
                                <p:cTn id="37" presetID="5" presetClass="entr" presetSubtype="1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5" presetClass="entr" presetSubtype="10"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checkerboard(across)">
                                      <p:cBhvr>
                                        <p:cTn id="43" dur="500"/>
                                        <p:tgtEl>
                                          <p:spTgt spid="16"/>
                                        </p:tgtEl>
                                      </p:cBhvr>
                                    </p:animEffect>
                                  </p:childTnLst>
                                </p:cTn>
                              </p:par>
                            </p:childTnLst>
                          </p:cTn>
                        </p:par>
                        <p:par>
                          <p:cTn id="44" fill="hold">
                            <p:stCondLst>
                              <p:cond delay="5000"/>
                            </p:stCondLst>
                            <p:childTnLst>
                              <p:par>
                                <p:cTn id="45" presetID="5"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heckerboard(across)">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p:bldP spid="9" grpId="0" animBg="1" autoUpdateAnimBg="0"/>
      <p:bldP spid="10" grpId="0" animBg="1"/>
      <p:bldP spid="11" grpId="0" animBg="1" autoUpdateAnimBg="0"/>
      <p:bldP spid="12" grpId="0" animBg="1"/>
      <p:bldP spid="13" grpId="0" animBg="1" autoUpdateAnimBg="0"/>
      <p:bldP spid="14" grpId="0" animBg="1"/>
      <p:bldP spid="15" grpId="0" animBg="1" autoUpdateAnimBg="0"/>
      <p:bldP spid="16" grpId="0" animBg="1"/>
      <p:bldP spid="17" grpId="0" animBg="1" autoUpdateAnimBg="0"/>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155859" y="1315847"/>
            <a:ext cx="2808288" cy="1325620"/>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ts val="1563"/>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000" b="0" i="0" u="none" strike="noStrike" kern="1200" cap="none" spc="0" normalizeH="0" baseline="0" noProof="0" dirty="0" smtClean="0">
                <a:ln>
                  <a:noFill/>
                </a:ln>
                <a:solidFill>
                  <a:prstClr val="black"/>
                </a:solidFill>
                <a:effectLst/>
                <a:uLnTx/>
                <a:uFillTx/>
                <a:latin typeface="Calibri"/>
                <a:ea typeface="SimSun" panose="02010600030101010101" pitchFamily="2" charset="-122"/>
                <a:cs typeface="+mn-cs"/>
              </a:rPr>
              <a:t>Légumineuses annuelles pastorales </a:t>
            </a:r>
            <a:r>
              <a:rPr kumimoji="0" lang="pt-PT" altLang="it-IT" sz="2000" b="0" i="0" u="none" strike="noStrike" kern="1200" cap="none" spc="0" normalizeH="0" baseline="0" noProof="0" dirty="0">
                <a:ln>
                  <a:noFill/>
                </a:ln>
                <a:solidFill>
                  <a:prstClr val="black"/>
                </a:solidFill>
                <a:effectLst/>
                <a:uLnTx/>
                <a:uFillTx/>
                <a:latin typeface="Calibri"/>
                <a:ea typeface="SimSun" panose="02010600030101010101" pitchFamily="2" charset="-122"/>
                <a:cs typeface="+mn-cs"/>
              </a:rPr>
              <a:t>à graines dures pour pâturages permanents</a:t>
            </a:r>
          </a:p>
        </p:txBody>
      </p:sp>
      <p:grpSp>
        <p:nvGrpSpPr>
          <p:cNvPr id="7" name="Gruppo 6"/>
          <p:cNvGrpSpPr/>
          <p:nvPr/>
        </p:nvGrpSpPr>
        <p:grpSpPr>
          <a:xfrm>
            <a:off x="36003" y="744206"/>
            <a:ext cx="9144000" cy="4636467"/>
            <a:chOff x="0" y="0"/>
            <a:chExt cx="9144000" cy="4636467"/>
          </a:xfrm>
        </p:grpSpPr>
        <p:pic>
          <p:nvPicPr>
            <p:cNvPr id="8"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0" y="0"/>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048000" y="2350467"/>
              <a:ext cx="3048000" cy="228600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94413" y="2348880"/>
              <a:ext cx="3049587" cy="2287587"/>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Text Box 10"/>
            <p:cNvSpPr txBox="1">
              <a:spLocks noChangeArrowheads="1"/>
            </p:cNvSpPr>
            <p:nvPr/>
          </p:nvSpPr>
          <p:spPr bwMode="auto">
            <a:xfrm>
              <a:off x="609600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Biserrula pelecinus</a:t>
              </a:r>
            </a:p>
          </p:txBody>
        </p:sp>
        <p:sp>
          <p:nvSpPr>
            <p:cNvPr id="14" name="Text Box 11"/>
            <p:cNvSpPr txBox="1">
              <a:spLocks noChangeArrowheads="1"/>
            </p:cNvSpPr>
            <p:nvPr/>
          </p:nvSpPr>
          <p:spPr bwMode="auto">
            <a:xfrm>
              <a:off x="3048000" y="4163392"/>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Compresseur Ornithopus</a:t>
              </a:r>
            </a:p>
          </p:txBody>
        </p:sp>
        <p:sp>
          <p:nvSpPr>
            <p:cNvPr id="15" name="Text Box 12"/>
            <p:cNvSpPr txBox="1">
              <a:spLocks noChangeArrowheads="1"/>
            </p:cNvSpPr>
            <p:nvPr/>
          </p:nvSpPr>
          <p:spPr bwMode="auto">
            <a:xfrm>
              <a:off x="0" y="4179267"/>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a:ln>
                    <a:noFill/>
                  </a:ln>
                  <a:solidFill>
                    <a:prstClr val="white"/>
                  </a:solidFill>
                  <a:effectLst/>
                  <a:uLnTx/>
                  <a:uFillTx/>
                  <a:latin typeface="Calibri"/>
                  <a:ea typeface="SimSun" panose="02010600030101010101" pitchFamily="2" charset="-122"/>
                  <a:cs typeface="+mn-cs"/>
                </a:rPr>
                <a:t>Medicago polymorpha</a:t>
              </a:r>
            </a:p>
          </p:txBody>
        </p:sp>
        <p:sp>
          <p:nvSpPr>
            <p:cNvPr id="16" name="Text Box 15"/>
            <p:cNvSpPr txBox="1">
              <a:spLocks noChangeArrowheads="1"/>
            </p:cNvSpPr>
            <p:nvPr/>
          </p:nvSpPr>
          <p:spPr bwMode="auto">
            <a:xfrm>
              <a:off x="6096000" y="1828800"/>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resupinatum</a:t>
              </a:r>
            </a:p>
          </p:txBody>
        </p:sp>
        <p:sp>
          <p:nvSpPr>
            <p:cNvPr id="17" name="Text Box 15"/>
            <p:cNvSpPr txBox="1">
              <a:spLocks noChangeArrowheads="1"/>
            </p:cNvSpPr>
            <p:nvPr/>
          </p:nvSpPr>
          <p:spPr bwMode="auto">
            <a:xfrm>
              <a:off x="3062288" y="1833563"/>
              <a:ext cx="3048000" cy="433068"/>
            </a:xfrm>
            <a:prstGeom prst="rect">
              <a:avLst/>
            </a:prstGeom>
            <a:solidFill>
              <a:srgbClr val="006600">
                <a:alpha val="50195"/>
              </a:srgbClr>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anose="02020603050405020304"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anose="02020603050405020304"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anose="02020603050405020304"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125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2200" b="1" i="0" u="none" strike="noStrike" kern="1200" cap="none" spc="0" normalizeH="0" baseline="0" noProof="0" dirty="0">
                  <a:ln>
                    <a:noFill/>
                  </a:ln>
                  <a:solidFill>
                    <a:prstClr val="white"/>
                  </a:solidFill>
                  <a:effectLst/>
                  <a:uLnTx/>
                  <a:uFillTx/>
                  <a:latin typeface="Calibri"/>
                  <a:ea typeface="SimSun" panose="02010600030101010101" pitchFamily="2" charset="-122"/>
                  <a:cs typeface="+mn-cs"/>
                </a:rPr>
                <a:t>Trifolium souterrain</a:t>
              </a:r>
            </a:p>
          </p:txBody>
        </p:sp>
      </p:grpSp>
      <p:sp>
        <p:nvSpPr>
          <p:cNvPr id="18" name="CasellaDiTesto 17"/>
          <p:cNvSpPr txBox="1"/>
          <p:nvPr/>
        </p:nvSpPr>
        <p:spPr>
          <a:xfrm>
            <a:off x="155859" y="5442819"/>
            <a:ext cx="8917120"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smtClean="0">
                <a:ln>
                  <a:noFill/>
                </a:ln>
                <a:solidFill>
                  <a:prstClr val="black"/>
                </a:solidFill>
                <a:effectLst/>
                <a:uLnTx/>
                <a:uFillTx/>
                <a:latin typeface="Calibri"/>
                <a:ea typeface="+mn-ea"/>
                <a:cs typeface="+mn-cs"/>
              </a:rPr>
              <a:t>La résistance à </a:t>
            </a:r>
            <a:r>
              <a:rPr kumimoji="0" lang="en-US" sz="2300" b="0" i="0" u="none" strike="noStrike" kern="1200" cap="none" spc="0" normalizeH="0" baseline="0" noProof="0" dirty="0">
                <a:ln>
                  <a:noFill/>
                </a:ln>
                <a:solidFill>
                  <a:prstClr val="black"/>
                </a:solidFill>
                <a:effectLst/>
                <a:uLnTx/>
                <a:uFillTx/>
                <a:latin typeface="Calibri"/>
                <a:ea typeface="+mn-ea"/>
                <a:cs typeface="+mn-cs"/>
              </a:rPr>
              <a:t>la </a:t>
            </a:r>
            <a:r>
              <a:rPr kumimoji="0" lang="en-US" sz="2300" b="0" i="0" u="none" strike="noStrike" kern="1200" cap="none" spc="0" normalizeH="0" baseline="0" noProof="0" dirty="0" smtClean="0">
                <a:ln>
                  <a:noFill/>
                </a:ln>
                <a:solidFill>
                  <a:prstClr val="black"/>
                </a:solidFill>
                <a:effectLst/>
                <a:uLnTx/>
                <a:uFillTx/>
                <a:latin typeface="Calibri"/>
                <a:ea typeface="+mn-ea"/>
                <a:cs typeface="+mn-cs"/>
              </a:rPr>
              <a:t>sécheresse </a:t>
            </a:r>
            <a:r>
              <a:rPr kumimoji="0" lang="en-US" sz="2300" b="0" i="0" u="none" strike="noStrike" kern="1200" cap="none" spc="0" normalizeH="0" baseline="0" noProof="0" dirty="0">
                <a:ln>
                  <a:noFill/>
                </a:ln>
                <a:solidFill>
                  <a:prstClr val="black"/>
                </a:solidFill>
                <a:effectLst/>
                <a:uLnTx/>
                <a:uFillTx/>
                <a:latin typeface="Calibri"/>
                <a:ea typeface="+mn-ea"/>
                <a:cs typeface="+mn-cs"/>
              </a:rPr>
              <a:t>est la principale stratégie d'adaptation qui </a:t>
            </a:r>
            <a:r>
              <a:rPr kumimoji="0" lang="en-US" sz="2300" b="0" i="0" u="none" strike="noStrike" kern="1200" cap="none" spc="0" normalizeH="0" baseline="0" noProof="0" dirty="0" smtClean="0">
                <a:ln>
                  <a:noFill/>
                </a:ln>
                <a:solidFill>
                  <a:prstClr val="black"/>
                </a:solidFill>
                <a:effectLst/>
                <a:uLnTx/>
                <a:uFillTx/>
                <a:latin typeface="Calibri"/>
                <a:ea typeface="+mn-ea"/>
                <a:cs typeface="+mn-cs"/>
              </a:rPr>
              <a:t>permet de </a:t>
            </a:r>
            <a:r>
              <a:rPr kumimoji="0" lang="en-US" sz="2300" b="0" i="0" u="none" strike="noStrike" kern="1200" cap="none" spc="0" normalizeH="0" baseline="0" noProof="0" dirty="0">
                <a:ln>
                  <a:noFill/>
                </a:ln>
                <a:solidFill>
                  <a:prstClr val="black"/>
                </a:solidFill>
                <a:effectLst/>
                <a:uLnTx/>
                <a:uFillTx/>
                <a:latin typeface="Calibri"/>
                <a:ea typeface="+mn-ea"/>
                <a:cs typeface="+mn-cs"/>
              </a:rPr>
              <a:t>survivre pendant la période sèche en tant que </a:t>
            </a:r>
            <a:r>
              <a:rPr kumimoji="0" lang="en-US" sz="2300" b="0" i="0" u="none" strike="noStrike" kern="1200" cap="none" spc="0" normalizeH="0" baseline="0" noProof="0" dirty="0" smtClean="0">
                <a:ln>
                  <a:noFill/>
                </a:ln>
                <a:solidFill>
                  <a:prstClr val="black"/>
                </a:solidFill>
                <a:effectLst/>
                <a:uLnTx/>
                <a:uFillTx/>
                <a:latin typeface="Calibri"/>
                <a:ea typeface="+mn-ea"/>
                <a:cs typeface="+mn-cs"/>
              </a:rPr>
              <a:t>semence.</a:t>
            </a:r>
          </a:p>
        </p:txBody>
      </p:sp>
      <p:sp>
        <p:nvSpPr>
          <p:cNvPr id="19" name="Rettangolo 18"/>
          <p:cNvSpPr/>
          <p:nvPr/>
        </p:nvSpPr>
        <p:spPr>
          <a:xfrm>
            <a:off x="2661477" y="6334780"/>
            <a:ext cx="3893053"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Haute tolérance au pâturage </a:t>
            </a:r>
          </a:p>
        </p:txBody>
      </p:sp>
      <p:sp>
        <p:nvSpPr>
          <p:cNvPr id="20" name="Rettangolo 19"/>
          <p:cNvSpPr/>
          <p:nvPr/>
        </p:nvSpPr>
        <p:spPr>
          <a:xfrm>
            <a:off x="534839" y="95428"/>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48318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p:txBody>
          <a:bodyPr/>
          <a:lstStyle/>
          <a:p>
            <a:endParaRPr lang="es-ES"/>
          </a:p>
        </p:txBody>
      </p:sp>
      <p:sp>
        <p:nvSpPr>
          <p:cNvPr id="3" name="Título 2"/>
          <p:cNvSpPr>
            <a:spLocks noGrp="1"/>
          </p:cNvSpPr>
          <p:nvPr>
            <p:ph type="ctrTitle"/>
          </p:nvPr>
        </p:nvSpPr>
        <p:spPr/>
        <p:txBody>
          <a:bodyPr/>
          <a:lstStyle/>
          <a:p>
            <a:endParaRPr lang="es-ES"/>
          </a:p>
        </p:txBody>
      </p:sp>
      <p:pic>
        <p:nvPicPr>
          <p:cNvPr id="4" name="Platshållare för innehåll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 y="-100489"/>
            <a:ext cx="9301657" cy="6976242"/>
          </a:xfrm>
          <a:prstGeom prst="rect">
            <a:avLst/>
          </a:prstGeom>
        </p:spPr>
      </p:pic>
      <p:sp>
        <p:nvSpPr>
          <p:cNvPr id="5" name="textruta 4"/>
          <p:cNvSpPr txBox="1"/>
          <p:nvPr/>
        </p:nvSpPr>
        <p:spPr>
          <a:xfrm>
            <a:off x="7103535" y="6479592"/>
            <a:ext cx="204046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400" b="1" i="0" u="none" strike="noStrike" kern="1200" cap="none" spc="0" normalizeH="0" baseline="0" noProof="0" dirty="0" smtClean="0">
                <a:ln>
                  <a:noFill/>
                </a:ln>
                <a:solidFill>
                  <a:prstClr val="white"/>
                </a:solidFill>
                <a:effectLst/>
                <a:uLnTx/>
                <a:uFillTx/>
                <a:latin typeface="Calibri"/>
                <a:ea typeface="+mn-ea"/>
                <a:cs typeface="+mn-cs"/>
              </a:rPr>
              <a:t>Photo : Eva Spörndly</a:t>
            </a:r>
            <a:endParaRPr kumimoji="0" lang="sv-SE" sz="14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40653274"/>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
          <p:cNvSpPr txBox="1">
            <a:spLocks noChangeArrowheads="1"/>
          </p:cNvSpPr>
          <p:nvPr/>
        </p:nvSpPr>
        <p:spPr bwMode="auto">
          <a:xfrm>
            <a:off x="552306" y="588386"/>
            <a:ext cx="689220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Times New Roman" pitchFamily="18" charset="0"/>
              </a:defRPr>
            </a:lvl1pPr>
            <a:lvl2pPr marL="742950" indent="-28575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Times New Roman" pitchFamily="18" charset="0"/>
              </a:defRPr>
            </a:lvl2pPr>
            <a:lvl3pPr marL="11430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Times New Roman" pitchFamily="18" charset="0"/>
              </a:defRPr>
            </a:lvl3pPr>
            <a:lvl4pPr marL="16002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4pPr>
            <a:lvl5pPr marL="2057400" indent="-22860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it-IT" sz="24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Variation du schéma de dégradation des semences dures des mêmes </a:t>
            </a:r>
            <a:r>
              <a:rPr kumimoji="0" lang="it-IT" altLang="it-IT" sz="2400" b="0" i="0"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croissances de</a:t>
            </a:r>
            <a:r>
              <a:rPr kumimoji="0" lang="it-IT" altLang="it-IT" sz="2400" b="0" i="1" u="none" strike="noStrike" kern="1200" cap="none" spc="0" normalizeH="0" baseline="0" noProof="0" dirty="0" smtClean="0">
                <a:ln>
                  <a:noFill/>
                </a:ln>
                <a:solidFill>
                  <a:prstClr val="black"/>
                </a:solidFill>
                <a:effectLst/>
                <a:uLnTx/>
                <a:uFillTx/>
                <a:latin typeface="Times New Roman" pitchFamily="18" charset="0"/>
                <a:ea typeface="Microsoft YaHei" pitchFamily="34" charset="-122"/>
                <a:cs typeface="+mn-cs"/>
              </a:rPr>
              <a:t> </a:t>
            </a:r>
            <a:r>
              <a:rPr kumimoji="0" lang="it-IT" altLang="it-IT" sz="2400" b="0" i="1"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Medicago polymorpha par rapport à l'</a:t>
            </a:r>
            <a:r>
              <a:rPr kumimoji="0" lang="it-IT" altLang="it-IT" sz="24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année de production des semences (Porqueddu</a:t>
            </a:r>
            <a:r>
              <a:rPr kumimoji="0" lang="it-IT" altLang="it-IT" sz="2400" b="0" i="1"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et al.</a:t>
            </a:r>
            <a:r>
              <a:rPr kumimoji="0" lang="it-IT" altLang="it-IT" sz="2400" b="0" i="0" u="none" strike="noStrike" kern="1200" cap="none" spc="0" normalizeH="0" baseline="0" noProof="0" dirty="0">
                <a:ln>
                  <a:noFill/>
                </a:ln>
                <a:solidFill>
                  <a:prstClr val="black"/>
                </a:solidFill>
                <a:effectLst/>
                <a:uLnTx/>
                <a:uFillTx/>
                <a:latin typeface="Times New Roman" pitchFamily="18" charset="0"/>
                <a:ea typeface="Microsoft YaHei" pitchFamily="34" charset="-122"/>
                <a:cs typeface="+mn-cs"/>
              </a:rPr>
              <a:t>, 1996).</a:t>
            </a: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1768" y="1926537"/>
            <a:ext cx="5955578" cy="4797969"/>
          </a:xfrm>
          <a:prstGeom prst="rect">
            <a:avLst/>
          </a:prstGeom>
          <a:solidFill>
            <a:schemeClr val="bg1">
              <a:lumMod val="75000"/>
            </a:schemeClr>
          </a:solidFill>
          <a:ln>
            <a:noFill/>
          </a:ln>
          <a:effectLst/>
          <a:extLst/>
        </p:spPr>
      </p:pic>
    </p:spTree>
    <p:extLst>
      <p:ext uri="{BB962C8B-B14F-4D97-AF65-F5344CB8AC3E}">
        <p14:creationId xmlns:p14="http://schemas.microsoft.com/office/powerpoint/2010/main" val="2825188026"/>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0"/>
          <p:cNvSpPr txBox="1">
            <a:spLocks noChangeArrowheads="1"/>
          </p:cNvSpPr>
          <p:nvPr/>
        </p:nvSpPr>
        <p:spPr bwMode="auto">
          <a:xfrm>
            <a:off x="296960" y="1130460"/>
            <a:ext cx="8595519" cy="477054"/>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Légumineuses </a:t>
            </a:r>
            <a:r>
              <a:rPr kumimoji="0" lang="pt-PT" altLang="it-IT" sz="25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vivaces </a:t>
            </a:r>
            <a:r>
              <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pour les </a:t>
            </a:r>
            <a:r>
              <a:rPr kumimoji="0" lang="pt-PT" altLang="it-IT" sz="25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prairies </a:t>
            </a:r>
            <a:r>
              <a:rPr kumimoji="0" lang="pt-PT" altLang="it-IT" sz="25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rPr>
              <a:t>pluviales </a:t>
            </a:r>
          </a:p>
        </p:txBody>
      </p:sp>
      <p:sp>
        <p:nvSpPr>
          <p:cNvPr id="7" name="Rettangolo 6"/>
          <p:cNvSpPr/>
          <p:nvPr/>
        </p:nvSpPr>
        <p:spPr>
          <a:xfrm>
            <a:off x="35496" y="1639168"/>
            <a:ext cx="2760984"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 Espèces tolérantes à la sécheresse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Utilisation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flexible</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(pâturage /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foin</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Présence</a:t>
            </a: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 de </a:t>
            </a:r>
            <a:r>
              <a:rPr kumimoji="0" lang="it-IT" sz="2000" b="1" i="0" u="none" strike="noStrike" kern="1200" cap="none" spc="0" normalizeH="0" baseline="0" noProof="0" dirty="0" err="1" smtClean="0">
                <a:ln>
                  <a:noFill/>
                </a:ln>
                <a:solidFill>
                  <a:prstClr val="black"/>
                </a:solidFill>
                <a:effectLst/>
                <a:uLnTx/>
                <a:uFillTx/>
                <a:latin typeface="Calibri"/>
                <a:ea typeface="+mn-ea"/>
                <a:cs typeface="+mn-cs"/>
              </a:rPr>
              <a:t>composés secondaires bénéfiques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altLang="it-IT" sz="20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Times New Roman" panose="02020603050405020304" pitchFamily="18" charset="0"/>
              </a:rPr>
              <a:t> - Multi-usage</a:t>
            </a:r>
            <a:endParaRPr kumimoji="0" lang="pt-PT" altLang="it-IT" sz="2000" b="1" i="0" u="none" strike="noStrike" kern="1200" cap="none" spc="0" normalizeH="0" baseline="0" noProof="0" dirty="0">
              <a:ln>
                <a:noFill/>
              </a:ln>
              <a:solidFill>
                <a:prstClr val="black"/>
              </a:solidFill>
              <a:effectLst/>
              <a:uLnTx/>
              <a:uFillTx/>
              <a:latin typeface="Calibri"/>
              <a:ea typeface="Verdana" panose="020B0604030504040204" pitchFamily="34" charset="0"/>
              <a:cs typeface="Times New Roman" panose="02020603050405020304" pitchFamily="18" charset="0"/>
            </a:endParaRPr>
          </a:p>
        </p:txBody>
      </p:sp>
      <p:sp>
        <p:nvSpPr>
          <p:cNvPr id="8" name="Rettangolo 7"/>
          <p:cNvSpPr/>
          <p:nvPr/>
        </p:nvSpPr>
        <p:spPr>
          <a:xfrm>
            <a:off x="539195" y="65965"/>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12" descr="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36082" y="2068236"/>
            <a:ext cx="2996565" cy="2247424"/>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9"/>
          <p:cNvSpPr txBox="1">
            <a:spLocks noChangeArrowheads="1"/>
          </p:cNvSpPr>
          <p:nvPr/>
        </p:nvSpPr>
        <p:spPr bwMode="auto">
          <a:xfrm>
            <a:off x="2836082" y="3862209"/>
            <a:ext cx="299656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a:ln>
                  <a:noFill/>
                </a:ln>
                <a:solidFill>
                  <a:prstClr val="white"/>
                </a:solidFill>
                <a:effectLst/>
                <a:uLnTx/>
                <a:uFillTx/>
                <a:latin typeface="Calibri"/>
                <a:ea typeface="+mn-ea"/>
                <a:cs typeface="+mn-cs"/>
              </a:rPr>
              <a:t>Medicago sativa</a:t>
            </a:r>
          </a:p>
        </p:txBody>
      </p:sp>
      <p:pic>
        <p:nvPicPr>
          <p:cNvPr id="11"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6082" y="4304971"/>
            <a:ext cx="2996566" cy="2340481"/>
          </a:xfrm>
          <a:prstGeom prst="rect">
            <a:avLst/>
          </a:prstGeom>
          <a:noFill/>
          <a:ln w="9525">
            <a:solidFill>
              <a:srgbClr val="FFFF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6"/>
          <p:cNvSpPr txBox="1">
            <a:spLocks noChangeArrowheads="1"/>
          </p:cNvSpPr>
          <p:nvPr/>
        </p:nvSpPr>
        <p:spPr bwMode="auto">
          <a:xfrm>
            <a:off x="2831952" y="6238473"/>
            <a:ext cx="3000696"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smtClean="0">
                <a:ln>
                  <a:noFill/>
                </a:ln>
                <a:solidFill>
                  <a:prstClr val="white"/>
                </a:solidFill>
                <a:effectLst/>
                <a:uLnTx/>
                <a:uFillTx/>
                <a:latin typeface="Calibri"/>
                <a:ea typeface="+mn-ea"/>
                <a:cs typeface="+mn-cs"/>
              </a:rPr>
              <a:t>Sulla coronaria</a:t>
            </a:r>
            <a:endParaRPr kumimoji="0" lang="pt-PT" altLang="it-IT" sz="22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3" descr="SANFEN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44480" y="2068236"/>
            <a:ext cx="3048000" cy="4572000"/>
          </a:xfrm>
          <a:prstGeom prst="rect">
            <a:avLst/>
          </a:prstGeom>
          <a:noFill/>
          <a:ln w="9525">
            <a:solidFill>
              <a:srgbClr val="FFFF99"/>
            </a:solidFill>
            <a:miter lim="800000"/>
            <a:headEnd/>
            <a:tailEnd/>
          </a:ln>
          <a:extLst>
            <a:ext uri="{909E8E84-426E-40DD-AFC4-6F175D3DCCD1}">
              <a14:hiddenFill xmlns:a14="http://schemas.microsoft.com/office/drawing/2010/main">
                <a:solidFill>
                  <a:srgbClr val="FFFFFF"/>
                </a:solidFill>
              </a14:hiddenFill>
            </a:ext>
          </a:extLst>
        </p:spPr>
      </p:pic>
      <p:sp>
        <p:nvSpPr>
          <p:cNvPr id="14" name="Text Box 14"/>
          <p:cNvSpPr txBox="1">
            <a:spLocks noChangeArrowheads="1"/>
          </p:cNvSpPr>
          <p:nvPr/>
        </p:nvSpPr>
        <p:spPr bwMode="auto">
          <a:xfrm>
            <a:off x="5844480" y="6183036"/>
            <a:ext cx="3048000" cy="430887"/>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200" b="1" i="0" u="none" strike="noStrike" kern="1200" cap="none" spc="0" normalizeH="0" baseline="0" noProof="0" dirty="0">
                <a:ln>
                  <a:noFill/>
                </a:ln>
                <a:solidFill>
                  <a:prstClr val="white"/>
                </a:solidFill>
                <a:effectLst/>
                <a:uLnTx/>
                <a:uFillTx/>
                <a:latin typeface="Calibri"/>
                <a:ea typeface="+mn-ea"/>
                <a:cs typeface="+mn-cs"/>
              </a:rPr>
              <a:t>Onobrychis viciifolia</a:t>
            </a: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7504" y="4434864"/>
            <a:ext cx="2812794" cy="2109595"/>
          </a:xfrm>
          <a:prstGeom prst="round2DiagRect">
            <a:avLst>
              <a:gd name="adj1" fmla="val 16667"/>
              <a:gd name="adj2" fmla="val 0"/>
            </a:avLst>
          </a:prstGeom>
          <a:ln w="12700">
            <a:solidFill>
              <a:schemeClr val="tx1"/>
            </a:solidFill>
            <a:miter lim="800000"/>
            <a:headEnd/>
            <a:tailEnd/>
          </a:ln>
          <a:effectLst>
            <a:outerShdw blurRad="254000" dir="120000" sx="20000" sy="2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7000655"/>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25104" y="980728"/>
            <a:ext cx="4783400" cy="327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52344" y="1278518"/>
            <a:ext cx="4565064" cy="2078474"/>
          </a:xfrm>
          <a:prstGeom prst="rect">
            <a:avLst/>
          </a:prstGeom>
          <a:noFill/>
          <a:ln>
            <a:noFill/>
          </a:ln>
          <a:effectLst/>
          <a:extLst/>
        </p:spPr>
        <p:txBody>
          <a:bodyPr/>
          <a:lstStyle>
            <a:lvl1pPr marL="342900" indent="-342900">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57200" marR="0" lvl="1" indent="0" algn="just" defTabSz="914400" rtl="0" eaLnBrk="1" fontAlgn="auto" latinLnBrk="0" hangingPunct="1">
              <a:lnSpc>
                <a:spcPct val="90000"/>
              </a:lnSpc>
              <a:spcBef>
                <a:spcPts val="0"/>
              </a:spcBef>
              <a:spcAft>
                <a:spcPts val="0"/>
              </a:spcAft>
              <a:buClrTx/>
              <a:buSzTx/>
              <a:buFontTx/>
              <a:buNone/>
              <a:tabLst/>
              <a:defRPr/>
            </a:pPr>
            <a:r>
              <a:rPr kumimoji="0" lang="it-IT" altLang="it-IT" sz="20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Effets bénéfiques </a:t>
            </a:r>
            <a:endParaRPr kumimoji="0" lang="it-IT" altLang="it-I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it-IT" altLang="it-IT"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Diminution du </a:t>
            </a:r>
            <a:r>
              <a:rPr kumimoji="0" lang="it-IT" altLang="it-IT"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taux de </a:t>
            </a:r>
            <a:r>
              <a:rPr kumimoji="0" lang="it-IT" altLang="it-IT" sz="2000" b="0"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dégradation des</a:t>
            </a:r>
            <a:r>
              <a:rPr kumimoji="0" lang="it-IT" altLang="it-IT"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 protéines</a:t>
            </a:r>
            <a:r>
              <a:rPr kumimoji="0" lang="it-IT" altLang="it-IT"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dans le </a:t>
            </a:r>
            <a:r>
              <a:rPr kumimoji="0" lang="it-IT" altLang="it-IT" sz="2000" b="0"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rumen</a:t>
            </a:r>
            <a:endParaRPr kumimoji="0" lang="en-GB" altLang="it-IT"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kumimoji="0" lang="en-GB" altLang="it-IT"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une meilleure </a:t>
            </a:r>
            <a:r>
              <a:rPr kumimoji="0" lang="en-GB" altLang="it-IT"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absorption des acides aminés </a:t>
            </a:r>
            <a:endParaRPr kumimoji="0" lang="en-GB" altLang="it-IT"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342900" marR="0" lvl="0" indent="-342900" algn="l" defTabSz="914400" rtl="0" eaLnBrk="1" fontAlgn="auto" latinLnBrk="0" hangingPunct="1">
              <a:lnSpc>
                <a:spcPct val="90000"/>
              </a:lnSpc>
              <a:spcBef>
                <a:spcPts val="0"/>
              </a:spcBef>
              <a:spcAft>
                <a:spcPts val="0"/>
              </a:spcAft>
              <a:buClrTx/>
              <a:buSzTx/>
              <a:buFontTx/>
              <a:buChar char="•"/>
              <a:tabLst/>
              <a:defRPr/>
            </a:pPr>
            <a:r>
              <a:rPr kumimoji="0" lang="en-GB" altLang="it-IT"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réduction de la charge de parasites intestinaux </a:t>
            </a:r>
            <a:r>
              <a:rPr kumimoji="0" lang="en-GB" altLang="it-IT"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et des </a:t>
            </a:r>
            <a:r>
              <a:rPr kumimoji="0" lang="en-GB" altLang="it-IT"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attaques de mouches</a:t>
            </a:r>
            <a:endParaRPr kumimoji="0" lang="en-GB" altLang="it-IT" sz="2000"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8" name="Text Box 7"/>
          <p:cNvSpPr txBox="1">
            <a:spLocks noChangeArrowheads="1"/>
          </p:cNvSpPr>
          <p:nvPr/>
        </p:nvSpPr>
        <p:spPr bwMode="auto">
          <a:xfrm>
            <a:off x="-791274" y="545672"/>
            <a:ext cx="8760746" cy="523220"/>
          </a:xfrm>
          <a:prstGeom prst="rect">
            <a:avLst/>
          </a:prstGeom>
          <a:noFill/>
          <a:ln>
            <a:noFill/>
          </a:ln>
          <a:effectLst/>
          <a:extLst/>
        </p:spPr>
        <p:txBody>
          <a:bodyPr wrap="squar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2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Plantes contenant des tanins condensés</a:t>
            </a:r>
            <a:r>
              <a:rPr kumimoji="0" lang="it-IT" altLang="it-IT" sz="28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(&lt;5%) </a:t>
            </a:r>
            <a:endParaRPr kumimoji="0" lang="it-IT" altLang="it-IT" sz="2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9" name="Rettangolo 8"/>
          <p:cNvSpPr/>
          <p:nvPr/>
        </p:nvSpPr>
        <p:spPr>
          <a:xfrm>
            <a:off x="-268149" y="-19491"/>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0" name="CasellaDiTesto 9"/>
          <p:cNvSpPr txBox="1"/>
          <p:nvPr/>
        </p:nvSpPr>
        <p:spPr>
          <a:xfrm>
            <a:off x="4526442" y="4207709"/>
            <a:ext cx="438037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smtClean="0">
                <a:ln>
                  <a:noFill/>
                </a:ln>
                <a:solidFill>
                  <a:prstClr val="black"/>
                </a:solidFill>
                <a:effectLst/>
                <a:uLnTx/>
                <a:uFillTx/>
                <a:latin typeface="Calibri"/>
                <a:ea typeface="+mn-ea"/>
                <a:cs typeface="+mn-cs"/>
              </a:rPr>
              <a:t>Moutons</a:t>
            </a:r>
            <a:r>
              <a:rPr kumimoji="0" lang="it-IT" sz="1200" b="1" i="0" u="none" strike="noStrike" kern="1200" cap="none" spc="0" normalizeH="0" baseline="0" noProof="0" dirty="0" smtClean="0">
                <a:ln>
                  <a:noFill/>
                </a:ln>
                <a:solidFill>
                  <a:prstClr val="black"/>
                </a:solidFill>
                <a:effectLst/>
                <a:uLnTx/>
                <a:uFillTx/>
                <a:latin typeface="Calibri"/>
                <a:ea typeface="+mn-ea"/>
                <a:cs typeface="+mn-cs"/>
              </a:rPr>
              <a:t> paissant dans les pâturages de sulla en </a:t>
            </a:r>
            <a:r>
              <a:rPr kumimoji="0" lang="it-IT" sz="1200" b="1" i="0" u="none" strike="noStrike" kern="1200" cap="none" spc="0" normalizeH="0" baseline="0" noProof="0" dirty="0" err="1" smtClean="0">
                <a:ln>
                  <a:noFill/>
                </a:ln>
                <a:solidFill>
                  <a:prstClr val="black"/>
                </a:solidFill>
                <a:effectLst/>
                <a:uLnTx/>
                <a:uFillTx/>
                <a:latin typeface="Calibri"/>
                <a:ea typeface="+mn-ea"/>
                <a:cs typeface="+mn-cs"/>
              </a:rPr>
              <a:t>Sardaigne</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ttangolo 10"/>
          <p:cNvSpPr/>
          <p:nvPr/>
        </p:nvSpPr>
        <p:spPr>
          <a:xfrm>
            <a:off x="128809" y="3440945"/>
            <a:ext cx="4169802"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altLang="it-IT" sz="20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Augmentation de la</a:t>
            </a:r>
            <a:r>
              <a:rPr kumimoji="0" lang="it-IT" altLang="it-IT" sz="20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production</a:t>
            </a:r>
            <a:r>
              <a:rPr kumimoji="0" lang="it-IT" altLang="it-IT" sz="20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animale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black"/>
                </a:solidFill>
                <a:effectLst/>
                <a:uLnTx/>
                <a:uFillTx/>
                <a:latin typeface="Calibri"/>
                <a:ea typeface="+mn-ea"/>
              </a:rPr>
              <a:t>Génération</a:t>
            </a:r>
            <a:r>
              <a:rPr kumimoji="0" lang="en-US" sz="2000" b="1" i="0" u="none" strike="noStrike" kern="1200" cap="none" spc="0" normalizeH="0" baseline="0" noProof="0" dirty="0">
                <a:ln>
                  <a:noFill/>
                </a:ln>
                <a:solidFill>
                  <a:prstClr val="black"/>
                </a:solidFill>
                <a:effectLst/>
                <a:uLnTx/>
                <a:uFillTx/>
                <a:latin typeface="Calibri"/>
                <a:ea typeface="+mn-ea"/>
              </a:rPr>
              <a:t> inférieure </a:t>
            </a:r>
            <a:r>
              <a:rPr kumimoji="0" lang="en-US" sz="2000" b="1" i="0" u="none" strike="noStrike" kern="1200" cap="none" spc="0" normalizeH="0" baseline="0" noProof="0" dirty="0" smtClean="0">
                <a:ln>
                  <a:noFill/>
                </a:ln>
                <a:solidFill>
                  <a:prstClr val="black"/>
                </a:solidFill>
                <a:effectLst/>
                <a:uLnTx/>
                <a:uFillTx/>
                <a:latin typeface="Calibri"/>
                <a:ea typeface="+mn-ea"/>
              </a:rPr>
              <a:t>de CH4 entérique</a:t>
            </a:r>
            <a:endParaRPr kumimoji="0" lang="en-US" sz="2000" b="1" i="0" u="none" strike="noStrike" kern="1200" cap="none" spc="0" normalizeH="0" baseline="0" noProof="0" dirty="0">
              <a:ln>
                <a:noFill/>
              </a:ln>
              <a:solidFill>
                <a:prstClr val="black"/>
              </a:solidFill>
              <a:effectLst/>
              <a:uLnTx/>
              <a:uFillTx/>
              <a:latin typeface="Calibri"/>
              <a:ea typeface="+mn-ea"/>
            </a:endParaRPr>
          </a:p>
        </p:txBody>
      </p:sp>
      <p:grpSp>
        <p:nvGrpSpPr>
          <p:cNvPr id="12" name="Gruppo 11"/>
          <p:cNvGrpSpPr/>
          <p:nvPr/>
        </p:nvGrpSpPr>
        <p:grpSpPr>
          <a:xfrm>
            <a:off x="163393" y="4470501"/>
            <a:ext cx="8796403" cy="2296710"/>
            <a:chOff x="246629" y="2103840"/>
            <a:chExt cx="8796403" cy="2296710"/>
          </a:xfrm>
        </p:grpSpPr>
        <p:grpSp>
          <p:nvGrpSpPr>
            <p:cNvPr id="13" name="Gruppo 12"/>
            <p:cNvGrpSpPr/>
            <p:nvPr/>
          </p:nvGrpSpPr>
          <p:grpSpPr>
            <a:xfrm>
              <a:off x="246629" y="2317755"/>
              <a:ext cx="8790620" cy="2082795"/>
              <a:chOff x="203742" y="2317755"/>
              <a:chExt cx="8790620" cy="2082795"/>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742" y="2317755"/>
                <a:ext cx="8790620" cy="2082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e 15"/>
              <p:cNvSpPr/>
              <p:nvPr/>
            </p:nvSpPr>
            <p:spPr>
              <a:xfrm>
                <a:off x="2915816"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vale 16"/>
              <p:cNvSpPr/>
              <p:nvPr/>
            </p:nvSpPr>
            <p:spPr>
              <a:xfrm>
                <a:off x="3629448" y="3578467"/>
                <a:ext cx="504056" cy="3027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CasellaDiTesto 13"/>
            <p:cNvSpPr txBox="1"/>
            <p:nvPr/>
          </p:nvSpPr>
          <p:spPr>
            <a:xfrm>
              <a:off x="5076646" y="2103840"/>
              <a:ext cx="396638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De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Waghorn</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et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Hegarty</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2011</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86543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
          <p:cNvSpPr txBox="1">
            <a:spLocks noChangeArrowheads="1"/>
          </p:cNvSpPr>
          <p:nvPr/>
        </p:nvSpPr>
        <p:spPr bwMode="auto">
          <a:xfrm>
            <a:off x="228212" y="643547"/>
            <a:ext cx="7538540" cy="357663"/>
          </a:xfrm>
          <a:prstGeom prst="rect">
            <a:avLst/>
          </a:prstGeom>
          <a:noFill/>
          <a:ln w="25560">
            <a:solidFill>
              <a:srgbClr val="FFFF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Times New Roman" pitchFamily="18" charset="0"/>
              </a:defRPr>
            </a:lvl1pPr>
            <a:lvl2pPr marL="742950" indent="-28575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Times New Roman" pitchFamily="18" charset="0"/>
              </a:defRPr>
            </a:lvl2pPr>
            <a:lvl3pPr marL="11430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pitchFamily="18" charset="0"/>
              </a:defRPr>
            </a:lvl3pPr>
            <a:lvl4pPr marL="16002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4pPr>
            <a:lvl5pPr marL="2057400" indent="-22860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Times New Roman" pitchFamily="18" charset="0"/>
              </a:defRPr>
            </a:lvl9pPr>
          </a:lstStyle>
          <a:p>
            <a:pPr marL="0" marR="0" lvl="0" indent="0" algn="ctr" defTabSz="914400" rtl="0" eaLnBrk="1" fontAlgn="auto" latinLnBrk="0" hangingPunct="1">
              <a:lnSpc>
                <a:spcPct val="95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pt-PT" altLang="it-IT" sz="1800" b="1" i="0" u="none" strike="noStrike" kern="1200" cap="none" spc="0" normalizeH="0" baseline="0" noProof="0" dirty="0" smtClean="0">
                <a:ln>
                  <a:noFill/>
                </a:ln>
                <a:solidFill>
                  <a:prstClr val="black"/>
                </a:solidFill>
                <a:effectLst/>
                <a:uLnTx/>
                <a:uFillTx/>
                <a:latin typeface="Calibri"/>
                <a:ea typeface="Verdana" pitchFamily="34" charset="0"/>
                <a:cs typeface="Verdana" pitchFamily="34" charset="0"/>
              </a:rPr>
              <a:t>Persistance dans les graminées vivaces pour les pâturages permanents </a:t>
            </a:r>
            <a:endParaRPr kumimoji="0" lang="pt-PT" altLang="it-IT" sz="1800" b="1" i="0" u="none" strike="noStrike" kern="1200" cap="none" spc="0" normalizeH="0" baseline="0" noProof="0" dirty="0">
              <a:ln>
                <a:noFill/>
              </a:ln>
              <a:solidFill>
                <a:prstClr val="black"/>
              </a:solidFill>
              <a:effectLst/>
              <a:uLnTx/>
              <a:uFillTx/>
              <a:latin typeface="Calibri"/>
              <a:ea typeface="Verdana" pitchFamily="34" charset="0"/>
              <a:cs typeface="Verdana" pitchFamily="34" charset="0"/>
            </a:endParaRPr>
          </a:p>
        </p:txBody>
      </p:sp>
      <p:sp>
        <p:nvSpPr>
          <p:cNvPr id="7" name="Rettangolo 6"/>
          <p:cNvSpPr/>
          <p:nvPr/>
        </p:nvSpPr>
        <p:spPr>
          <a:xfrm>
            <a:off x="215516" y="47886"/>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8" name="CasellaDiTesto 7"/>
          <p:cNvSpPr txBox="1"/>
          <p:nvPr/>
        </p:nvSpPr>
        <p:spPr>
          <a:xfrm>
            <a:off x="228212" y="1153662"/>
            <a:ext cx="8736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Couverture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moyenne des rangs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après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6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ans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Valeurs moyennes sur six sites</a:t>
            </a:r>
            <a:r>
              <a:rPr kumimoji="0" lang="it-IT" sz="1800" b="1" i="0" u="none" strike="noStrike" kern="1200" cap="none" spc="0" normalizeH="0" baseline="0" noProof="0" dirty="0" smtClean="0">
                <a:ln>
                  <a:noFill/>
                </a:ln>
                <a:solidFill>
                  <a:prstClr val="black"/>
                </a:solidFill>
                <a:effectLst/>
                <a:uLnTx/>
                <a:uFillTx/>
                <a:latin typeface="Calibri"/>
                <a:ea typeface="+mn-ea"/>
                <a:cs typeface="+mn-cs"/>
              </a:rPr>
              <a:t> en </a:t>
            </a:r>
            <a:r>
              <a:rPr kumimoji="0" lang="it-IT" sz="1800" b="1" i="0" u="none" strike="noStrike" kern="1200" cap="none" spc="0" normalizeH="0" baseline="0" noProof="0" dirty="0" err="1" smtClean="0">
                <a:ln>
                  <a:noFill/>
                </a:ln>
                <a:solidFill>
                  <a:prstClr val="black"/>
                </a:solidFill>
                <a:effectLst/>
                <a:uLnTx/>
                <a:uFillTx/>
                <a:latin typeface="Calibri"/>
                <a:ea typeface="+mn-ea"/>
                <a:cs typeface="+mn-cs"/>
              </a:rPr>
              <a:t>milieu méditerranéen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212" y="1916832"/>
            <a:ext cx="4872698" cy="2850984"/>
          </a:xfrm>
          <a:prstGeom prst="rect">
            <a:avLst/>
          </a:prstGeom>
          <a:solidFill>
            <a:schemeClr val="bg1">
              <a:lumMod val="75000"/>
            </a:schemeClr>
          </a:solidFill>
          <a:ln>
            <a:noFill/>
          </a:ln>
          <a:effectLst/>
          <a:extLst/>
        </p:spPr>
      </p:pic>
      <p:grpSp>
        <p:nvGrpSpPr>
          <p:cNvPr id="10" name="Gruppo 9"/>
          <p:cNvGrpSpPr/>
          <p:nvPr/>
        </p:nvGrpSpPr>
        <p:grpSpPr>
          <a:xfrm>
            <a:off x="1979712" y="4715817"/>
            <a:ext cx="7116191" cy="2109609"/>
            <a:chOff x="1979712" y="4715817"/>
            <a:chExt cx="7116191" cy="2109609"/>
          </a:xfrm>
        </p:grpSpPr>
        <p:grpSp>
          <p:nvGrpSpPr>
            <p:cNvPr id="11" name="Gruppo 10"/>
            <p:cNvGrpSpPr/>
            <p:nvPr/>
          </p:nvGrpSpPr>
          <p:grpSpPr>
            <a:xfrm>
              <a:off x="3920331" y="4715817"/>
              <a:ext cx="3898900" cy="2024063"/>
              <a:chOff x="3920331" y="4715817"/>
              <a:chExt cx="3898900" cy="2024063"/>
            </a:xfrm>
          </p:grpSpPr>
          <p:pic>
            <p:nvPicPr>
              <p:cNvPr id="16" name="Picture 5" descr="imagda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20331" y="4715817"/>
                <a:ext cx="3898900" cy="2024063"/>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7" name="Rectangle 6"/>
              <p:cNvSpPr>
                <a:spLocks noChangeArrowheads="1"/>
              </p:cNvSpPr>
              <p:nvPr/>
            </p:nvSpPr>
            <p:spPr bwMode="auto">
              <a:xfrm rot="21256694">
                <a:off x="4436269" y="4838055"/>
                <a:ext cx="71913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Lutétia</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Rectangle 7"/>
              <p:cNvSpPr>
                <a:spLocks noChangeArrowheads="1"/>
              </p:cNvSpPr>
              <p:nvPr/>
            </p:nvSpPr>
            <p:spPr bwMode="auto">
              <a:xfrm rot="21401633">
                <a:off x="6293644" y="4752330"/>
                <a:ext cx="588962"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fr-FR" altLang="it-IT" sz="1200" b="0" i="0" u="none" strike="noStrike" kern="1200" cap="none" spc="0" normalizeH="0" baseline="0" noProof="0" dirty="0" err="1">
                    <a:ln>
                      <a:noFill/>
                    </a:ln>
                    <a:solidFill>
                      <a:prstClr val="black"/>
                    </a:solidFill>
                    <a:effectLst/>
                    <a:uLnTx/>
                    <a:uFillTx/>
                    <a:latin typeface="Calibri"/>
                    <a:ea typeface="+mn-ea"/>
                    <a:cs typeface="+mn-cs"/>
                  </a:rPr>
                  <a:t>Medly</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Rectangle 10"/>
            <p:cNvSpPr>
              <a:spLocks noChangeArrowheads="1"/>
            </p:cNvSpPr>
            <p:nvPr/>
          </p:nvSpPr>
          <p:spPr bwMode="auto">
            <a:xfrm>
              <a:off x="7819231" y="5949280"/>
              <a:ext cx="12766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200" b="0" i="1" u="none" strike="noStrike" kern="1200" cap="none" spc="0" normalizeH="0" baseline="0" noProof="0" dirty="0">
                  <a:ln>
                    <a:noFill/>
                  </a:ln>
                  <a:solidFill>
                    <a:prstClr val="black"/>
                  </a:solidFill>
                  <a:effectLst/>
                  <a:uLnTx/>
                  <a:uFillTx/>
                  <a:latin typeface="Calibri"/>
                  <a:ea typeface="+mn-ea"/>
                  <a:cs typeface="+mn-cs"/>
                </a:rPr>
                <a:t>Dactylis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it-IT" sz="1200" b="0" i="0" u="none" strike="noStrike" kern="1200" cap="none" spc="0" normalizeH="0" baseline="0" noProof="0" dirty="0" err="1" smtClean="0">
                  <a:ln>
                    <a:noFill/>
                  </a:ln>
                  <a:solidFill>
                    <a:prstClr val="black"/>
                  </a:solidFill>
                  <a:effectLst/>
                  <a:uLnTx/>
                  <a:uFillTx/>
                  <a:latin typeface="Calibri"/>
                  <a:ea typeface="+mn-ea"/>
                  <a:cs typeface="+mn-cs"/>
                </a:rPr>
                <a:t>Origine</a:t>
              </a:r>
              <a:r>
                <a:rPr kumimoji="0" lang="fr-FR" altLang="it-IT" sz="1200" b="0" i="0" u="none" strike="noStrike" kern="1200" cap="none" spc="0" normalizeH="0" baseline="0" noProof="0" dirty="0" smtClean="0">
                  <a:ln>
                    <a:noFill/>
                  </a:ln>
                  <a:solidFill>
                    <a:prstClr val="black"/>
                  </a:solidFill>
                  <a:effectLst/>
                  <a:uLnTx/>
                  <a:uFillTx/>
                  <a:latin typeface="Calibri"/>
                  <a:ea typeface="+mn-ea"/>
                  <a:cs typeface="+mn-cs"/>
                </a:rPr>
                <a:t> méditerranéenne</a:t>
              </a:r>
              <a:endParaRPr kumimoji="0" lang="fr-FR" alt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Line 12"/>
            <p:cNvSpPr>
              <a:spLocks noChangeShapeType="1"/>
            </p:cNvSpPr>
            <p:nvPr/>
          </p:nvSpPr>
          <p:spPr bwMode="auto">
            <a:xfrm flipH="1" flipV="1">
              <a:off x="7020271" y="5878808"/>
              <a:ext cx="811560" cy="393849"/>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0"/>
            <p:cNvSpPr>
              <a:spLocks noChangeArrowheads="1"/>
            </p:cNvSpPr>
            <p:nvPr/>
          </p:nvSpPr>
          <p:spPr bwMode="auto">
            <a:xfrm>
              <a:off x="1979712" y="6179095"/>
              <a:ext cx="19391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b="1" i="1">
                  <a:solidFill>
                    <a:srgbClr val="FFFF00"/>
                  </a:solidFill>
                  <a:latin typeface="Times New Roman" pitchFamily="18" charset="0"/>
                </a:defRPr>
              </a:lvl1pPr>
              <a:lvl2pPr marL="742950" indent="-285750">
                <a:defRPr sz="3200" b="1" i="1">
                  <a:solidFill>
                    <a:srgbClr val="FFFF00"/>
                  </a:solidFill>
                  <a:latin typeface="Times New Roman" pitchFamily="18" charset="0"/>
                </a:defRPr>
              </a:lvl2pPr>
              <a:lvl3pPr marL="1143000" indent="-228600">
                <a:defRPr sz="3200" b="1" i="1">
                  <a:solidFill>
                    <a:srgbClr val="FFFF00"/>
                  </a:solidFill>
                  <a:latin typeface="Times New Roman" pitchFamily="18" charset="0"/>
                </a:defRPr>
              </a:lvl3pPr>
              <a:lvl4pPr marL="1600200" indent="-228600">
                <a:defRPr sz="3200" b="1" i="1">
                  <a:solidFill>
                    <a:srgbClr val="FFFF00"/>
                  </a:solidFill>
                  <a:latin typeface="Times New Roman" pitchFamily="18" charset="0"/>
                </a:defRPr>
              </a:lvl4pPr>
              <a:lvl5pPr marL="2057400" indent="-228600">
                <a:defRPr sz="3200" b="1" i="1">
                  <a:solidFill>
                    <a:srgbClr val="FFFF00"/>
                  </a:solidFill>
                  <a:latin typeface="Times New Roman" pitchFamily="18" charset="0"/>
                </a:defRPr>
              </a:lvl5pPr>
              <a:lvl6pPr marL="2514600" indent="-228600" algn="ctr" eaLnBrk="0" fontAlgn="base" hangingPunct="0">
                <a:spcBef>
                  <a:spcPct val="0"/>
                </a:spcBef>
                <a:spcAft>
                  <a:spcPct val="0"/>
                </a:spcAft>
                <a:defRPr sz="3200" b="1" i="1">
                  <a:solidFill>
                    <a:srgbClr val="FFFF00"/>
                  </a:solidFill>
                  <a:latin typeface="Times New Roman" pitchFamily="18" charset="0"/>
                </a:defRPr>
              </a:lvl6pPr>
              <a:lvl7pPr marL="2971800" indent="-228600" algn="ctr" eaLnBrk="0" fontAlgn="base" hangingPunct="0">
                <a:spcBef>
                  <a:spcPct val="0"/>
                </a:spcBef>
                <a:spcAft>
                  <a:spcPct val="0"/>
                </a:spcAft>
                <a:defRPr sz="3200" b="1" i="1">
                  <a:solidFill>
                    <a:srgbClr val="FFFF00"/>
                  </a:solidFill>
                  <a:latin typeface="Times New Roman" pitchFamily="18" charset="0"/>
                </a:defRPr>
              </a:lvl7pPr>
              <a:lvl8pPr marL="3429000" indent="-228600" algn="ctr" eaLnBrk="0" fontAlgn="base" hangingPunct="0">
                <a:spcBef>
                  <a:spcPct val="0"/>
                </a:spcBef>
                <a:spcAft>
                  <a:spcPct val="0"/>
                </a:spcAft>
                <a:defRPr sz="3200" b="1" i="1">
                  <a:solidFill>
                    <a:srgbClr val="FFFF00"/>
                  </a:solidFill>
                  <a:latin typeface="Times New Roman" pitchFamily="18" charset="0"/>
                </a:defRPr>
              </a:lvl8pPr>
              <a:lvl9pPr marL="3886200" indent="-228600" algn="ctr" eaLnBrk="0" fontAlgn="base" hangingPunct="0">
                <a:spcBef>
                  <a:spcPct val="0"/>
                </a:spcBef>
                <a:spcAft>
                  <a:spcPct val="0"/>
                </a:spcAft>
                <a:defRPr sz="3200" b="1" i="1">
                  <a:solidFill>
                    <a:srgbClr val="FFFF00"/>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1" u="none" strike="noStrike" kern="1200" cap="none" spc="0" normalizeH="0" baseline="0" noProof="0" dirty="0">
                  <a:ln>
                    <a:noFill/>
                  </a:ln>
                  <a:solidFill>
                    <a:prstClr val="black"/>
                  </a:solidFill>
                  <a:effectLst/>
                  <a:uLnTx/>
                  <a:uFillTx/>
                  <a:latin typeface="Calibri"/>
                  <a:ea typeface="+mn-ea"/>
                  <a:cs typeface="+mn-cs"/>
                </a:rPr>
                <a:t>Dactylis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it-IT" sz="1800" b="0" i="0" u="none" strike="noStrike" kern="1200" cap="none" spc="0" normalizeH="0" baseline="0" noProof="0" dirty="0" err="1" smtClean="0">
                  <a:ln>
                    <a:noFill/>
                  </a:ln>
                  <a:solidFill>
                    <a:prstClr val="black"/>
                  </a:solidFill>
                  <a:effectLst/>
                  <a:uLnTx/>
                  <a:uFillTx/>
                  <a:latin typeface="Calibri"/>
                  <a:ea typeface="+mn-ea"/>
                  <a:cs typeface="+mn-cs"/>
                </a:rPr>
                <a:t>origine tempérée</a:t>
              </a:r>
              <a:endParaRPr kumimoji="0" lang="fr-FR" altLang="it-IT"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Line 12"/>
            <p:cNvSpPr>
              <a:spLocks noChangeShapeType="1"/>
            </p:cNvSpPr>
            <p:nvPr/>
          </p:nvSpPr>
          <p:spPr bwMode="auto">
            <a:xfrm flipV="1">
              <a:off x="3707904" y="5959772"/>
              <a:ext cx="716466" cy="231923"/>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CasellaDiTesto 18"/>
          <p:cNvSpPr txBox="1"/>
          <p:nvPr/>
        </p:nvSpPr>
        <p:spPr>
          <a:xfrm>
            <a:off x="683568" y="5678753"/>
            <a:ext cx="35538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Survie après l'été</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6084168" y="1476827"/>
            <a:ext cx="2366756" cy="31556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2539913"/>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
          <p:cNvSpPr txBox="1">
            <a:spLocks noChangeArrowheads="1"/>
          </p:cNvSpPr>
          <p:nvPr/>
        </p:nvSpPr>
        <p:spPr bwMode="auto">
          <a:xfrm>
            <a:off x="155222" y="1294405"/>
            <a:ext cx="8878611" cy="646331"/>
          </a:xfrm>
          <a:prstGeom prst="rect">
            <a:avLst/>
          </a:prstGeom>
          <a:noFill/>
          <a:ln>
            <a:noFill/>
          </a:ln>
          <a:effectLs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Rendement en matière</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sèche des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cultivars</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(t/ha-1)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au cours d'</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un essai au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champ de trois ans. </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Extrait de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altLang="it-IT" sz="1800" b="1" i="1" u="none" strike="noStrike" kern="1200" cap="none" spc="0" normalizeH="0" baseline="0" noProof="0" dirty="0" smtClean="0">
                <a:ln>
                  <a:noFill/>
                </a:ln>
                <a:solidFill>
                  <a:prstClr val="black"/>
                </a:solidFill>
                <a:effectLst/>
                <a:uLnTx/>
                <a:uFillTx/>
                <a:latin typeface="Calibri"/>
                <a:ea typeface="+mn-ea"/>
                <a:cs typeface="+mn-cs"/>
              </a:rPr>
              <a:t> et al</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(2008) et </a:t>
            </a:r>
            <a:r>
              <a:rPr kumimoji="0" lang="it-IT" altLang="it-IT" sz="1800" b="1" i="0" u="none" strike="noStrike" kern="1200" cap="none" spc="0" normalizeH="0" baseline="0" noProof="0" dirty="0" err="1" smtClean="0">
                <a:ln>
                  <a:noFill/>
                </a:ln>
                <a:solidFill>
                  <a:prstClr val="black"/>
                </a:solidFill>
                <a:effectLst/>
                <a:uLnTx/>
                <a:uFillTx/>
                <a:latin typeface="Calibri"/>
                <a:ea typeface="+mn-ea"/>
                <a:cs typeface="+mn-cs"/>
              </a:rPr>
              <a:t>Annicchiarico</a:t>
            </a:r>
            <a:r>
              <a:rPr kumimoji="0" lang="it-IT" altLang="it-IT" sz="1800" b="1" i="1" u="none" strike="noStrike" kern="1200" cap="none" spc="0" normalizeH="0" baseline="0" noProof="0" dirty="0" smtClean="0">
                <a:ln>
                  <a:noFill/>
                </a:ln>
                <a:solidFill>
                  <a:prstClr val="black"/>
                </a:solidFill>
                <a:effectLst/>
                <a:uLnTx/>
                <a:uFillTx/>
                <a:latin typeface="Calibri"/>
                <a:ea typeface="+mn-ea"/>
                <a:cs typeface="+mn-cs"/>
              </a:rPr>
              <a:t> et al</a:t>
            </a:r>
            <a:r>
              <a:rPr kumimoji="0" lang="it-IT" altLang="it-IT" sz="1800" b="1" i="0" u="none" strike="noStrike" kern="1200" cap="none" spc="0" normalizeH="0" baseline="0" noProof="0" dirty="0" smtClean="0">
                <a:ln>
                  <a:noFill/>
                </a:ln>
                <a:solidFill>
                  <a:prstClr val="black"/>
                </a:solidFill>
                <a:effectLst/>
                <a:uLnTx/>
                <a:uFillTx/>
                <a:latin typeface="Calibri"/>
                <a:ea typeface="+mn-ea"/>
                <a:cs typeface="+mn-cs"/>
              </a:rPr>
              <a:t> (2013)</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uppo 6"/>
          <p:cNvGrpSpPr/>
          <p:nvPr/>
        </p:nvGrpSpPr>
        <p:grpSpPr>
          <a:xfrm>
            <a:off x="184989" y="1844825"/>
            <a:ext cx="8848844" cy="4768372"/>
            <a:chOff x="155222" y="4143528"/>
            <a:chExt cx="4387662" cy="2204497"/>
          </a:xfrm>
        </p:grpSpPr>
        <p:pic>
          <p:nvPicPr>
            <p:cNvPr id="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5222" y="4143528"/>
              <a:ext cx="4387662" cy="2204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16"/>
            <p:cNvSpPr>
              <a:spLocks noChangeArrowheads="1"/>
            </p:cNvSpPr>
            <p:nvPr/>
          </p:nvSpPr>
          <p:spPr bwMode="auto">
            <a:xfrm>
              <a:off x="1866482" y="5903281"/>
              <a:ext cx="383822" cy="220095"/>
            </a:xfrm>
            <a:prstGeom prst="ellipse">
              <a:avLst/>
            </a:prstGeom>
            <a:noFill/>
            <a:ln w="28575" algn="ctr">
              <a:solidFill>
                <a:srgbClr val="FF00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CasellaDiTesto 9"/>
          <p:cNvSpPr txBox="1"/>
          <p:nvPr/>
        </p:nvSpPr>
        <p:spPr>
          <a:xfrm>
            <a:off x="360041" y="586796"/>
            <a:ext cx="78843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smtClean="0">
                <a:ln>
                  <a:noFill/>
                </a:ln>
                <a:solidFill>
                  <a:prstClr val="black"/>
                </a:solidFill>
                <a:effectLst/>
                <a:uLnTx/>
                <a:uFillTx/>
                <a:latin typeface="Calibri"/>
                <a:ea typeface="+mn-ea"/>
                <a:cs typeface="+mn-cs"/>
              </a:rPr>
              <a:t>productivité et persistance de graminées indigènes adaptées aux conditions pluviales méditerranéennes </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ttangolo 10"/>
          <p:cNvSpPr/>
          <p:nvPr/>
        </p:nvSpPr>
        <p:spPr>
          <a:xfrm>
            <a:off x="77378" y="23554"/>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057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90"/>
          <p:cNvSpPr txBox="1">
            <a:spLocks noChangeArrowheads="1"/>
          </p:cNvSpPr>
          <p:nvPr/>
        </p:nvSpPr>
        <p:spPr bwMode="auto">
          <a:xfrm>
            <a:off x="272400" y="797803"/>
            <a:ext cx="88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Production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saisonnière</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d'</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herbes</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indigènes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adaptées</a:t>
            </a:r>
            <a:r>
              <a:rPr kumimoji="0" lang="it-IT" altLang="it-IT" sz="2400" b="0" i="0" u="none" strike="noStrike" kern="1200" cap="none" spc="0" normalizeH="0" baseline="0" noProof="0" dirty="0" smtClean="0">
                <a:ln>
                  <a:noFill/>
                </a:ln>
                <a:solidFill>
                  <a:prstClr val="black"/>
                </a:solidFill>
                <a:effectLst/>
                <a:uLnTx/>
                <a:uFillTx/>
                <a:latin typeface="Calibri"/>
                <a:ea typeface="+mn-ea"/>
                <a:cs typeface="+mn-cs"/>
              </a:rPr>
              <a:t> aux </a:t>
            </a:r>
            <a:r>
              <a:rPr kumimoji="0" lang="it-IT" altLang="it-IT" sz="2400" b="0" i="0" u="none" strike="noStrike" kern="1200" cap="none" spc="0" normalizeH="0" baseline="0" noProof="0" dirty="0" err="1" smtClean="0">
                <a:ln>
                  <a:noFill/>
                </a:ln>
                <a:solidFill>
                  <a:prstClr val="black"/>
                </a:solidFill>
                <a:effectLst/>
                <a:uLnTx/>
                <a:uFillTx/>
                <a:latin typeface="Calibri"/>
                <a:ea typeface="+mn-ea"/>
                <a:cs typeface="+mn-cs"/>
              </a:rPr>
              <a:t>milieux méditerranéens </a:t>
            </a:r>
            <a:endParaRPr kumimoji="0" lang="it-IT" alt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ttangolo 6"/>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8" name="Gruppo 7"/>
          <p:cNvGrpSpPr/>
          <p:nvPr/>
        </p:nvGrpSpPr>
        <p:grpSpPr>
          <a:xfrm>
            <a:off x="1191490" y="1628800"/>
            <a:ext cx="7340949" cy="4291709"/>
            <a:chOff x="971600" y="1268615"/>
            <a:chExt cx="7848872" cy="476597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1600" y="1268615"/>
              <a:ext cx="7848872" cy="462154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p:cNvSpPr txBox="1"/>
            <p:nvPr/>
          </p:nvSpPr>
          <p:spPr>
            <a:xfrm>
              <a:off x="2627784" y="5641503"/>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F. arundinacea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4708200" y="5665253"/>
              <a:ext cx="158417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a:ea typeface="+mn-ea"/>
                  <a:cs typeface="+mn-cs"/>
                </a:rPr>
                <a:t>D. glomerata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CasellaDiTesto 11"/>
          <p:cNvSpPr txBox="1"/>
          <p:nvPr/>
        </p:nvSpPr>
        <p:spPr>
          <a:xfrm>
            <a:off x="1259632" y="6165304"/>
            <a:ext cx="62646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smtClean="0">
                <a:ln>
                  <a:noFill/>
                </a:ln>
                <a:solidFill>
                  <a:prstClr val="black"/>
                </a:solidFill>
                <a:effectLst/>
                <a:uLnTx/>
                <a:uFillTx/>
                <a:latin typeface="Calibri"/>
                <a:ea typeface="+mn-ea"/>
                <a:cs typeface="+mn-cs"/>
              </a:rPr>
              <a:t>Porqueddu</a:t>
            </a:r>
            <a:r>
              <a:rPr kumimoji="0" lang="it-IT" sz="2000" b="0" i="1" u="none" strike="noStrike" kern="1200" cap="none" spc="0" normalizeH="0" baseline="0" noProof="0" dirty="0" smtClean="0">
                <a:ln>
                  <a:noFill/>
                </a:ln>
                <a:solidFill>
                  <a:prstClr val="black"/>
                </a:solidFill>
                <a:effectLst/>
                <a:uLnTx/>
                <a:uFillTx/>
                <a:latin typeface="Calibri"/>
                <a:ea typeface="+mn-ea"/>
                <a:cs typeface="+mn-cs"/>
              </a:rPr>
              <a:t> et al</a:t>
            </a:r>
            <a:r>
              <a:rPr kumimoji="0" lang="it-IT" sz="2000" b="0" i="0" u="none" strike="noStrike" kern="1200" cap="none" spc="0" normalizeH="0" baseline="0" noProof="0" dirty="0" smtClean="0">
                <a:ln>
                  <a:noFill/>
                </a:ln>
                <a:solidFill>
                  <a:prstClr val="black"/>
                </a:solidFill>
                <a:effectLst/>
                <a:uLnTx/>
                <a:uFillTx/>
                <a:latin typeface="Calibri"/>
                <a:ea typeface="+mn-ea"/>
                <a:cs typeface="+mn-cs"/>
              </a:rPr>
              <a:t> (2008)</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301630"/>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3"/>
          <p:cNvSpPr txBox="1">
            <a:spLocks noChangeArrowheads="1"/>
          </p:cNvSpPr>
          <p:nvPr/>
        </p:nvSpPr>
        <p:spPr bwMode="auto">
          <a:xfrm>
            <a:off x="0" y="1603682"/>
            <a:ext cx="896461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Espèces appartenant à 4 groupes fonctionnels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Herbes / Légumineuses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 Établissement rapide / Établissement lent </a:t>
            </a:r>
            <a:r>
              <a:rPr kumimoji="0" lang="en-GB" altLang="it-IT" b="1" i="0" u="none" strike="noStrike" kern="1200" cap="none" spc="0" normalizeH="0" baseline="0" noProof="0" dirty="0">
                <a:ln>
                  <a:noFill/>
                </a:ln>
                <a:solidFill>
                  <a:prstClr val="black"/>
                </a:solidFill>
                <a:effectLst/>
                <a:uLnTx/>
                <a:uFillTx/>
                <a:latin typeface="Calibri"/>
                <a:ea typeface="+mn-ea"/>
                <a:cs typeface="+mn-cs"/>
              </a:rPr>
              <a:t>(= annuelles/pérennes)</a:t>
            </a:r>
            <a:endParaRPr kumimoji="0" lang="en-GB" altLang="it-IT" b="1"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pic>
        <p:nvPicPr>
          <p:cNvPr id="10"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336925"/>
            <a:ext cx="1574800" cy="2133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80249" y="3212976"/>
            <a:ext cx="1841500"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35237" y="3212976"/>
            <a:ext cx="1922462"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499" y="3212976"/>
            <a:ext cx="1912938" cy="25908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16"/>
          <p:cNvSpPr txBox="1">
            <a:spLocks noChangeArrowheads="1"/>
          </p:cNvSpPr>
          <p:nvPr/>
        </p:nvSpPr>
        <p:spPr bwMode="auto">
          <a:xfrm>
            <a:off x="6978649" y="5849814"/>
            <a:ext cx="220186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L2=</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Medicago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sativa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Surigheddu</a:t>
            </a:r>
            <a:endParaRPr kumimoji="0" lang="it-IT" altLang="it-IT"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Box 17"/>
          <p:cNvSpPr txBox="1">
            <a:spLocks noChangeArrowheads="1"/>
          </p:cNvSpPr>
          <p:nvPr/>
        </p:nvSpPr>
        <p:spPr bwMode="auto">
          <a:xfrm>
            <a:off x="2513012" y="5841876"/>
            <a:ext cx="233838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G2=</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Dactyle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glomerata</a:t>
            </a:r>
            <a:r>
              <a:rPr kumimoji="0" lang="en-GB"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Currie</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16" name="Picture 18"/>
          <p:cNvPicPr>
            <a:picLocks noChangeAspect="1" noChangeArrowheads="1"/>
          </p:cNvPicPr>
          <p:nvPr/>
        </p:nvPicPr>
        <p:blipFill>
          <a:blip r:embed="rId7" cstate="screen">
            <a:extLst>
              <a:ext uri="{28A0092B-C50C-407E-A947-70E740481C1C}">
                <a14:useLocalDpi xmlns:a14="http://schemas.microsoft.com/office/drawing/2010/main"/>
              </a:ext>
            </a:extLst>
          </a:blip>
          <a:srcRect l="7863" r="39314"/>
          <a:stretch>
            <a:fillRect/>
          </a:stretch>
        </p:blipFill>
        <p:spPr bwMode="auto">
          <a:xfrm>
            <a:off x="4867274" y="3212976"/>
            <a:ext cx="1822450" cy="259080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7" name="Text Box 19"/>
          <p:cNvSpPr txBox="1">
            <a:spLocks noChangeArrowheads="1"/>
          </p:cNvSpPr>
          <p:nvPr/>
        </p:nvSpPr>
        <p:spPr bwMode="auto">
          <a:xfrm>
            <a:off x="4673599" y="5849814"/>
            <a:ext cx="227012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25000" noProof="0" dirty="0">
                <a:ln>
                  <a:noFill/>
                </a:ln>
                <a:solidFill>
                  <a:prstClr val="black"/>
                </a:solidFill>
                <a:effectLst/>
                <a:uLnTx/>
                <a:uFillTx/>
                <a:latin typeface="Calibri"/>
                <a:ea typeface="+mn-ea"/>
                <a:cs typeface="+mn-cs"/>
              </a:rPr>
              <a:t>L1=</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Medicago</a:t>
            </a:r>
            <a:endParaRPr kumimoji="0" lang="en-GB"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polymorphe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Anglona</a:t>
            </a:r>
            <a:endParaRPr kumimoji="0" lang="it-IT" altLang="it-IT" sz="1800" b="1" i="1"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8" name="Text Box 20"/>
          <p:cNvSpPr txBox="1">
            <a:spLocks noChangeArrowheads="1"/>
          </p:cNvSpPr>
          <p:nvPr/>
        </p:nvSpPr>
        <p:spPr bwMode="auto">
          <a:xfrm>
            <a:off x="136524" y="5841876"/>
            <a:ext cx="201771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0" u="none" strike="noStrike" kern="1200" cap="none" spc="0" normalizeH="0" baseline="0" noProof="0" dirty="0">
                <a:ln>
                  <a:noFill/>
                </a:ln>
                <a:solidFill>
                  <a:prstClr val="black"/>
                </a:solidFill>
                <a:effectLst/>
                <a:uLnTx/>
                <a:uFillTx/>
                <a:latin typeface="Calibri"/>
                <a:ea typeface="+mn-ea"/>
                <a:cs typeface="+mn-cs"/>
              </a:rPr>
              <a:t>G1=</a:t>
            </a: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Lolium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it-IT" sz="1800" b="1" i="1"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rigidum</a:t>
            </a:r>
            <a:r>
              <a:rPr kumimoji="0" lang="en-GB" altLang="it-IT" sz="18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 Nurra</a:t>
            </a:r>
            <a:endParaRPr kumimoji="0" lang="it-IT" altLang="it-IT" sz="18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sp>
        <p:nvSpPr>
          <p:cNvPr id="19" name="Text Box 21"/>
          <p:cNvSpPr txBox="1">
            <a:spLocks noChangeArrowheads="1"/>
          </p:cNvSpPr>
          <p:nvPr/>
        </p:nvSpPr>
        <p:spPr bwMode="auto">
          <a:xfrm>
            <a:off x="1835150" y="2627620"/>
            <a:ext cx="45037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ESPÈCES NATIVES (</a:t>
            </a:r>
            <a:r>
              <a:rPr kumimoji="0" lang="it-IT" altLang="it-IT" sz="1800" b="1" i="0" u="none" strike="noStrike" kern="1200" cap="none" spc="0" normalizeH="0" baseline="0" noProof="0" dirty="0" err="1">
                <a:ln>
                  <a:noFill/>
                </a:ln>
                <a:solidFill>
                  <a:prstClr val="black"/>
                </a:solidFill>
                <a:effectLst/>
                <a:uLnTx/>
                <a:uFillTx/>
                <a:latin typeface="Calibri"/>
                <a:ea typeface="+mn-ea"/>
                <a:cs typeface="+mn-cs"/>
              </a:rPr>
              <a:t>Mélange méditerranéen</a:t>
            </a:r>
            <a:r>
              <a:rPr kumimoji="0" lang="it-IT" altLang="it-IT" sz="1800" b="1" i="0" u="none" strike="noStrike" kern="1200" cap="none" spc="0" normalizeH="0" baseline="0" noProof="0" dirty="0">
                <a:ln>
                  <a:noFill/>
                </a:ln>
                <a:solidFill>
                  <a:prstClr val="black"/>
                </a:solidFill>
                <a:effectLst/>
                <a:uLnTx/>
                <a:uFillTx/>
                <a:latin typeface="Calibri"/>
                <a:ea typeface="+mn-ea"/>
                <a:cs typeface="+mn-cs"/>
              </a:rPr>
              <a:t> sec)</a:t>
            </a:r>
          </a:p>
        </p:txBody>
      </p:sp>
      <p:pic>
        <p:nvPicPr>
          <p:cNvPr id="20" name="Picture 2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31385" y="1485726"/>
            <a:ext cx="1026045" cy="1326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 Box 25"/>
          <p:cNvSpPr txBox="1">
            <a:spLocks noChangeArrowheads="1"/>
          </p:cNvSpPr>
          <p:nvPr/>
        </p:nvSpPr>
        <p:spPr bwMode="auto">
          <a:xfrm>
            <a:off x="431006" y="1076226"/>
            <a:ext cx="8388350" cy="307777"/>
          </a:xfrm>
          <a:prstGeom prst="rect">
            <a:avLst/>
          </a:prstGeom>
          <a:solidFill>
            <a:srgbClr val="E3E8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Arial" panose="020B0604020202020204" pitchFamily="34" charset="0"/>
              </a:defRPr>
            </a:lvl1pPr>
            <a:lvl2pPr marL="742950" indent="-285750">
              <a:buChar char="–"/>
              <a:defRPr sz="2800">
                <a:solidFill>
                  <a:schemeClr val="tx1"/>
                </a:solidFill>
                <a:latin typeface="Arial" panose="020B0604020202020204" pitchFamily="34" charset="0"/>
              </a:defRPr>
            </a:lvl2pPr>
            <a:lvl3pPr marL="1143000" indent="-228600">
              <a:buChar char="•"/>
              <a:defRPr sz="2400">
                <a:solidFill>
                  <a:schemeClr val="tx1"/>
                </a:solidFill>
                <a:latin typeface="Arial" panose="020B0604020202020204" pitchFamily="34" charset="0"/>
              </a:defRPr>
            </a:lvl3pPr>
            <a:lvl4pPr marL="1600200" indent="-228600">
              <a:buChar char="–"/>
              <a:defRPr sz="2000">
                <a:solidFill>
                  <a:schemeClr val="tx1"/>
                </a:solidFill>
                <a:latin typeface="Arial" panose="020B0604020202020204" pitchFamily="34" charset="0"/>
              </a:defRPr>
            </a:lvl4pPr>
            <a:lvl5pPr marL="2057400" indent="-2286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it-IT" sz="1400" b="0" i="0" u="none" strike="noStrike" kern="1200" cap="none" spc="0" normalizeH="0" baseline="0" noProof="0" dirty="0">
                <a:ln>
                  <a:noFill/>
                </a:ln>
                <a:solidFill>
                  <a:prstClr val="black"/>
                </a:solidFill>
                <a:effectLst/>
                <a:uLnTx/>
                <a:uFillTx/>
                <a:latin typeface="Calibri"/>
                <a:ea typeface="+mn-ea"/>
                <a:cs typeface="+mn-cs"/>
              </a:rPr>
              <a:t>Action COST 852 de l'UE "Systèmes de qualité à base de légumineuses pour environnements contrastés".</a:t>
            </a:r>
          </a:p>
        </p:txBody>
      </p:sp>
      <p:sp>
        <p:nvSpPr>
          <p:cNvPr id="22" name="Text Box 90"/>
          <p:cNvSpPr txBox="1">
            <a:spLocks noChangeArrowheads="1"/>
          </p:cNvSpPr>
          <p:nvPr/>
        </p:nvSpPr>
        <p:spPr bwMode="auto">
          <a:xfrm>
            <a:off x="519856" y="606286"/>
            <a:ext cx="75597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b="1" i="0" u="none" strike="noStrike" kern="1200" cap="none" spc="0" normalizeH="0" baseline="0" noProof="0" dirty="0" smtClean="0">
                <a:ln>
                  <a:noFill/>
                </a:ln>
                <a:solidFill>
                  <a:prstClr val="black"/>
                </a:solidFill>
                <a:effectLst/>
                <a:uLnTx/>
                <a:uFillTx/>
                <a:latin typeface="Calibri"/>
                <a:ea typeface="+mn-ea"/>
                <a:cs typeface="+mn-cs"/>
              </a:rPr>
              <a:t>Utilisation de </a:t>
            </a:r>
            <a:r>
              <a:rPr kumimoji="0" lang="it-IT" altLang="it-IT" b="1" i="0" u="none" strike="noStrike" kern="1200" cap="none" spc="0" normalizeH="0" baseline="0" noProof="0" dirty="0" err="1" smtClean="0">
                <a:ln>
                  <a:noFill/>
                </a:ln>
                <a:solidFill>
                  <a:prstClr val="black"/>
                </a:solidFill>
                <a:effectLst/>
                <a:uLnTx/>
                <a:uFillTx/>
                <a:latin typeface="Calibri"/>
                <a:ea typeface="+mn-ea"/>
                <a:cs typeface="+mn-cs"/>
              </a:rPr>
              <a:t>mélanges</a:t>
            </a:r>
            <a:r>
              <a:rPr kumimoji="0" lang="it-IT" altLang="it-IT" b="1" i="0" u="none" strike="noStrike" kern="1200" cap="none" spc="0" normalizeH="0" baseline="0" noProof="0" dirty="0" smtClean="0">
                <a:ln>
                  <a:noFill/>
                </a:ln>
                <a:solidFill>
                  <a:prstClr val="black"/>
                </a:solidFill>
                <a:effectLst/>
                <a:uLnTx/>
                <a:uFillTx/>
                <a:latin typeface="Calibri"/>
                <a:ea typeface="+mn-ea"/>
                <a:cs typeface="+mn-cs"/>
              </a:rPr>
              <a:t> de </a:t>
            </a:r>
            <a:r>
              <a:rPr kumimoji="0" lang="it-IT" altLang="it-IT" b="1" i="0" u="none" strike="noStrike" kern="1200" cap="none" spc="0" normalizeH="0" baseline="0" noProof="0" dirty="0" err="1" smtClean="0">
                <a:ln>
                  <a:noFill/>
                </a:ln>
                <a:solidFill>
                  <a:prstClr val="black"/>
                </a:solidFill>
                <a:effectLst/>
                <a:uLnTx/>
                <a:uFillTx/>
                <a:latin typeface="Calibri"/>
                <a:ea typeface="+mn-ea"/>
                <a:cs typeface="+mn-cs"/>
              </a:rPr>
              <a:t>graminées</a:t>
            </a:r>
            <a:r>
              <a:rPr kumimoji="0" lang="it-IT" altLang="it-IT" b="1" i="0" u="none" strike="noStrike" kern="1200" cap="none" spc="0" normalizeH="0" baseline="0" noProof="0" dirty="0" smtClean="0">
                <a:ln>
                  <a:noFill/>
                </a:ln>
                <a:solidFill>
                  <a:prstClr val="black"/>
                </a:solidFill>
                <a:effectLst/>
                <a:uLnTx/>
                <a:uFillTx/>
                <a:latin typeface="Calibri"/>
                <a:ea typeface="+mn-ea"/>
                <a:cs typeface="+mn-cs"/>
              </a:rPr>
              <a:t> et de </a:t>
            </a:r>
            <a:r>
              <a:rPr kumimoji="0" lang="it-IT" altLang="it-IT" b="1" i="0" u="none" strike="noStrike" kern="1200" cap="none" spc="0" normalizeH="0" baseline="0" noProof="0" dirty="0" err="1" smtClean="0">
                <a:ln>
                  <a:noFill/>
                </a:ln>
                <a:solidFill>
                  <a:prstClr val="black"/>
                </a:solidFill>
                <a:effectLst/>
                <a:uLnTx/>
                <a:uFillTx/>
                <a:latin typeface="Calibri"/>
                <a:ea typeface="+mn-ea"/>
                <a:cs typeface="+mn-cs"/>
              </a:rPr>
              <a:t>légumineuses</a:t>
            </a:r>
            <a:r>
              <a:rPr kumimoji="0" lang="it-IT" altLang="it-IT" b="1" i="0" u="none" strike="noStrike" kern="1200" cap="none" spc="0" normalizeH="0" baseline="0" noProof="0" dirty="0" smtClean="0">
                <a:ln>
                  <a:noFill/>
                </a:ln>
                <a:solidFill>
                  <a:prstClr val="black"/>
                </a:solidFill>
                <a:effectLst/>
                <a:uLnTx/>
                <a:uFillTx/>
                <a:latin typeface="Calibri"/>
                <a:ea typeface="+mn-ea"/>
                <a:cs typeface="+mn-cs"/>
              </a:rPr>
              <a:t> indigènes </a:t>
            </a:r>
            <a:r>
              <a:rPr kumimoji="0" lang="it-IT" altLang="it-IT" b="1" i="0" u="none" strike="noStrike" kern="1200" cap="none" spc="0" normalizeH="0" baseline="0" noProof="0" dirty="0" err="1" smtClean="0">
                <a:ln>
                  <a:noFill/>
                </a:ln>
                <a:solidFill>
                  <a:prstClr val="black"/>
                </a:solidFill>
                <a:effectLst/>
                <a:uLnTx/>
                <a:uFillTx/>
                <a:latin typeface="Calibri"/>
                <a:ea typeface="+mn-ea"/>
                <a:cs typeface="+mn-cs"/>
              </a:rPr>
              <a:t>adaptées</a:t>
            </a:r>
            <a:endParaRPr kumimoji="0" lang="it-IT" altLang="it-IT" b="1"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Rettangolo 22"/>
          <p:cNvSpPr/>
          <p:nvPr/>
        </p:nvSpPr>
        <p:spPr>
          <a:xfrm>
            <a:off x="594628" y="73603"/>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3727582"/>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 Box 14"/>
          <p:cNvSpPr txBox="1">
            <a:spLocks noChangeArrowheads="1"/>
          </p:cNvSpPr>
          <p:nvPr/>
        </p:nvSpPr>
        <p:spPr bwMode="auto">
          <a:xfrm>
            <a:off x="142875" y="33759"/>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it-IT" altLang="it-IT" sz="2800" b="1" i="0" u="none" strike="noStrike" kern="1200" cap="none" spc="0" normalizeH="0" baseline="0" noProof="0" dirty="0" err="1" smtClean="0">
                <a:ln>
                  <a:noFill/>
                </a:ln>
                <a:solidFill>
                  <a:prstClr val="black"/>
                </a:solidFill>
                <a:effectLst/>
                <a:uLnTx/>
                <a:uFillTx/>
                <a:latin typeface="Calibri"/>
                <a:ea typeface="Verdana" panose="020B0604030504040204" pitchFamily="34" charset="0"/>
                <a:cs typeface="Verdana" panose="020B0604030504040204" pitchFamily="34" charset="0"/>
              </a:rPr>
              <a:t>Distribution saisonnière</a:t>
            </a:r>
            <a:r>
              <a:rPr kumimoji="0" lang="it-IT" altLang="it-IT" sz="2800" b="1" i="0" u="none" strike="noStrike" kern="1200" cap="none" spc="0" normalizeH="0" baseline="0" noProof="0" dirty="0" smtClean="0">
                <a:ln>
                  <a:noFill/>
                </a:ln>
                <a:solidFill>
                  <a:prstClr val="black"/>
                </a:solidFill>
                <a:effectLst/>
                <a:uLnTx/>
                <a:uFillTx/>
                <a:latin typeface="Calibri"/>
                <a:ea typeface="Verdana" panose="020B0604030504040204" pitchFamily="34" charset="0"/>
                <a:cs typeface="Verdana" panose="020B0604030504040204" pitchFamily="34" charset="0"/>
              </a:rPr>
              <a:t> prolongée </a:t>
            </a:r>
            <a:r>
              <a:rPr kumimoji="0" lang="it-IT" altLang="it-IT" sz="2800" b="1" i="0" u="none" strike="noStrike" kern="1200" cap="none" spc="0" normalizeH="0" baseline="0" noProof="0" dirty="0" err="1" smtClean="0">
                <a:ln>
                  <a:noFill/>
                </a:ln>
                <a:solidFill>
                  <a:prstClr val="black"/>
                </a:solidFill>
                <a:effectLst/>
                <a:uLnTx/>
                <a:uFillTx/>
                <a:latin typeface="Calibri"/>
                <a:ea typeface="Verdana" panose="020B0604030504040204" pitchFamily="34" charset="0"/>
                <a:cs typeface="Verdana" panose="020B0604030504040204" pitchFamily="34" charset="0"/>
              </a:rPr>
              <a:t>de fourrage</a:t>
            </a:r>
            <a:endParaRPr kumimoji="0" lang="it-IT" altLang="it-IT" sz="2800" b="1" i="0" u="none" strike="noStrike" kern="1200" cap="none" spc="0" normalizeH="0" baseline="0" noProof="0" dirty="0">
              <a:ln>
                <a:noFill/>
              </a:ln>
              <a:solidFill>
                <a:prstClr val="black"/>
              </a:solidFill>
              <a:effectLst/>
              <a:uLnTx/>
              <a:uFillTx/>
              <a:latin typeface="Calibri"/>
              <a:ea typeface="Verdana" panose="020B0604030504040204" pitchFamily="34" charset="0"/>
              <a:cs typeface="Verdana" panose="020B0604030504040204" pitchFamily="34" charset="0"/>
            </a:endParaRPr>
          </a:p>
        </p:txBody>
      </p:sp>
      <p:grpSp>
        <p:nvGrpSpPr>
          <p:cNvPr id="10" name="Group 25"/>
          <p:cNvGrpSpPr>
            <a:grpSpLocks/>
          </p:cNvGrpSpPr>
          <p:nvPr/>
        </p:nvGrpSpPr>
        <p:grpSpPr bwMode="auto">
          <a:xfrm>
            <a:off x="-1" y="630237"/>
            <a:ext cx="4714875" cy="3085931"/>
            <a:chOff x="0" y="397"/>
            <a:chExt cx="2928" cy="1878"/>
          </a:xfrm>
        </p:grpSpPr>
        <p:grpSp>
          <p:nvGrpSpPr>
            <p:cNvPr id="11" name="Group 15"/>
            <p:cNvGrpSpPr>
              <a:grpSpLocks/>
            </p:cNvGrpSpPr>
            <p:nvPr/>
          </p:nvGrpSpPr>
          <p:grpSpPr bwMode="auto">
            <a:xfrm>
              <a:off x="0" y="397"/>
              <a:ext cx="2928" cy="1878"/>
              <a:chOff x="0" y="397"/>
              <a:chExt cx="2928" cy="1878"/>
            </a:xfrm>
          </p:grpSpPr>
          <p:pic>
            <p:nvPicPr>
              <p:cNvPr id="13"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97"/>
                <a:ext cx="2928" cy="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8"/>
              <p:cNvSpPr txBox="1">
                <a:spLocks noChangeArrowheads="1"/>
              </p:cNvSpPr>
              <p:nvPr/>
            </p:nvSpPr>
            <p:spPr bwMode="auto">
              <a:xfrm>
                <a:off x="839" y="436"/>
                <a:ext cx="1065"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Hiver - Février</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12" name="Text Box 20"/>
            <p:cNvSpPr txBox="1">
              <a:spLocks noChangeArrowheads="1"/>
            </p:cNvSpPr>
            <p:nvPr/>
          </p:nvSpPr>
          <p:spPr bwMode="auto">
            <a:xfrm>
              <a:off x="838" y="1810"/>
              <a:ext cx="1090"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G1 </a:t>
              </a: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et </a:t>
              </a: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G2</a:t>
              </a:r>
            </a:p>
          </p:txBody>
        </p:sp>
      </p:grpSp>
      <p:grpSp>
        <p:nvGrpSpPr>
          <p:cNvPr id="15" name="Group 26"/>
          <p:cNvGrpSpPr>
            <a:grpSpLocks/>
          </p:cNvGrpSpPr>
          <p:nvPr/>
        </p:nvGrpSpPr>
        <p:grpSpPr bwMode="auto">
          <a:xfrm>
            <a:off x="4499992" y="630238"/>
            <a:ext cx="4644008" cy="3073400"/>
            <a:chOff x="2916" y="397"/>
            <a:chExt cx="2844" cy="1890"/>
          </a:xfrm>
        </p:grpSpPr>
        <p:grpSp>
          <p:nvGrpSpPr>
            <p:cNvPr id="16" name="Group 16"/>
            <p:cNvGrpSpPr>
              <a:grpSpLocks/>
            </p:cNvGrpSpPr>
            <p:nvPr/>
          </p:nvGrpSpPr>
          <p:grpSpPr bwMode="auto">
            <a:xfrm>
              <a:off x="2916" y="397"/>
              <a:ext cx="2844" cy="1890"/>
              <a:chOff x="2916" y="397"/>
              <a:chExt cx="2844" cy="1890"/>
            </a:xfrm>
          </p:grpSpPr>
          <p:pic>
            <p:nvPicPr>
              <p:cNvPr id="18"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 y="397"/>
                <a:ext cx="2844" cy="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9"/>
              <p:cNvSpPr txBox="1">
                <a:spLocks noChangeArrowheads="1"/>
              </p:cNvSpPr>
              <p:nvPr/>
            </p:nvSpPr>
            <p:spPr bwMode="auto">
              <a:xfrm>
                <a:off x="3878" y="436"/>
                <a:ext cx="10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rPr>
                  <a:t>Printemps- </a:t>
                </a: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Mai</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17" name="Text Box 21"/>
            <p:cNvSpPr txBox="1">
              <a:spLocks noChangeArrowheads="1"/>
            </p:cNvSpPr>
            <p:nvPr/>
          </p:nvSpPr>
          <p:spPr bwMode="auto">
            <a:xfrm>
              <a:off x="3708" y="1810"/>
              <a:ext cx="10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rPr>
                <a:t>&gt; Toutes les </a:t>
              </a:r>
              <a:r>
                <a:rPr kumimoji="0" lang="it-IT" altLang="it-IT" sz="2400" b="1" i="0" u="none" strike="noStrike" kern="1200" cap="none" spc="0" normalizeH="0" baseline="0" noProof="0" dirty="0" err="1">
                  <a:ln>
                    <a:noFill/>
                  </a:ln>
                  <a:solidFill>
                    <a:prstClr val="white"/>
                  </a:solidFill>
                  <a:effectLst/>
                  <a:uLnTx/>
                  <a:uFillTx/>
                  <a:latin typeface="Calibri"/>
                  <a:ea typeface="Verdana" panose="020B0604030504040204" pitchFamily="34" charset="0"/>
                  <a:cs typeface="Verdana" panose="020B0604030504040204" pitchFamily="34" charset="0"/>
                </a:rPr>
                <a:t>espèces</a:t>
              </a:r>
              <a:endParaRPr kumimoji="0" lang="it-IT" altLang="it-IT" sz="2400" b="1" i="0" u="none" strike="noStrike" kern="1200" cap="none" spc="0" normalizeH="0" baseline="0" noProof="0" dirty="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grpSp>
        <p:nvGrpSpPr>
          <p:cNvPr id="20" name="Group 29"/>
          <p:cNvGrpSpPr>
            <a:grpSpLocks/>
          </p:cNvGrpSpPr>
          <p:nvPr/>
        </p:nvGrpSpPr>
        <p:grpSpPr bwMode="auto">
          <a:xfrm>
            <a:off x="-2" y="3704684"/>
            <a:ext cx="4714875" cy="3169216"/>
            <a:chOff x="0" y="2333"/>
            <a:chExt cx="2928" cy="1914"/>
          </a:xfrm>
        </p:grpSpPr>
        <p:grpSp>
          <p:nvGrpSpPr>
            <p:cNvPr id="21" name="Group 17"/>
            <p:cNvGrpSpPr>
              <a:grpSpLocks/>
            </p:cNvGrpSpPr>
            <p:nvPr/>
          </p:nvGrpSpPr>
          <p:grpSpPr bwMode="auto">
            <a:xfrm>
              <a:off x="0" y="2333"/>
              <a:ext cx="2928" cy="1914"/>
              <a:chOff x="0" y="2333"/>
              <a:chExt cx="2928" cy="1914"/>
            </a:xfrm>
          </p:grpSpPr>
          <p:pic>
            <p:nvPicPr>
              <p:cNvPr id="2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333"/>
                <a:ext cx="2928" cy="1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 Box 10"/>
              <p:cNvSpPr txBox="1">
                <a:spLocks noChangeArrowheads="1"/>
              </p:cNvSpPr>
              <p:nvPr/>
            </p:nvSpPr>
            <p:spPr bwMode="auto">
              <a:xfrm>
                <a:off x="952" y="2464"/>
                <a:ext cx="1188"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Été- Juillet</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22" name="Text Box 22"/>
            <p:cNvSpPr txBox="1">
              <a:spLocks noChangeArrowheads="1"/>
            </p:cNvSpPr>
            <p:nvPr/>
          </p:nvSpPr>
          <p:spPr bwMode="auto">
            <a:xfrm>
              <a:off x="1215" y="3838"/>
              <a:ext cx="604" cy="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L2</a:t>
              </a:r>
            </a:p>
          </p:txBody>
        </p:sp>
      </p:grpSp>
      <p:grpSp>
        <p:nvGrpSpPr>
          <p:cNvPr id="25" name="Group 28"/>
          <p:cNvGrpSpPr>
            <a:grpSpLocks/>
          </p:cNvGrpSpPr>
          <p:nvPr/>
        </p:nvGrpSpPr>
        <p:grpSpPr bwMode="auto">
          <a:xfrm>
            <a:off x="4621613" y="3716168"/>
            <a:ext cx="4558283" cy="3169097"/>
            <a:chOff x="1585" y="1500"/>
            <a:chExt cx="2736" cy="1926"/>
          </a:xfrm>
        </p:grpSpPr>
        <p:grpSp>
          <p:nvGrpSpPr>
            <p:cNvPr id="26" name="Group 19"/>
            <p:cNvGrpSpPr>
              <a:grpSpLocks/>
            </p:cNvGrpSpPr>
            <p:nvPr/>
          </p:nvGrpSpPr>
          <p:grpSpPr bwMode="auto">
            <a:xfrm>
              <a:off x="1585" y="1500"/>
              <a:ext cx="2736" cy="1926"/>
              <a:chOff x="1585" y="1500"/>
              <a:chExt cx="2736" cy="1926"/>
            </a:xfrm>
          </p:grpSpPr>
          <p:pic>
            <p:nvPicPr>
              <p:cNvPr id="2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85" y="1500"/>
                <a:ext cx="2736" cy="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13"/>
              <p:cNvSpPr txBox="1">
                <a:spLocks noChangeArrowheads="1"/>
              </p:cNvSpPr>
              <p:nvPr/>
            </p:nvSpPr>
            <p:spPr bwMode="auto">
              <a:xfrm>
                <a:off x="2121" y="1557"/>
                <a:ext cx="1140" cy="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err="1" smtClean="0">
                    <a:ln>
                      <a:noFill/>
                    </a:ln>
                    <a:solidFill>
                      <a:prstClr val="white"/>
                    </a:solidFill>
                    <a:effectLst/>
                    <a:uLnTx/>
                    <a:uFillTx/>
                    <a:latin typeface="Calibri"/>
                    <a:ea typeface="Verdana" panose="020B0604030504040204" pitchFamily="34" charset="0"/>
                    <a:cs typeface="Verdana" panose="020B0604030504040204" pitchFamily="34" charset="0"/>
                  </a:rPr>
                  <a:t>Automne- Nov</a:t>
                </a:r>
                <a:endParaRPr kumimoji="0" lang="it-IT" altLang="it-IT" sz="2400" b="1" i="0" u="none" strike="noStrike" kern="1200" cap="none" spc="0" normalizeH="0" baseline="0" noProof="0" dirty="0" smtClean="0">
                  <a:ln>
                    <a:noFill/>
                  </a:ln>
                  <a:solidFill>
                    <a:prstClr val="white"/>
                  </a:solidFill>
                  <a:effectLst/>
                  <a:uLnTx/>
                  <a:uFillTx/>
                  <a:latin typeface="Calibri"/>
                  <a:ea typeface="Verdana" panose="020B0604030504040204" pitchFamily="34" charset="0"/>
                  <a:cs typeface="Verdana" panose="020B0604030504040204" pitchFamily="34" charset="0"/>
                </a:endParaRPr>
              </a:p>
            </p:txBody>
          </p:sp>
        </p:grpSp>
        <p:sp>
          <p:nvSpPr>
            <p:cNvPr id="27" name="Text Box 24"/>
            <p:cNvSpPr txBox="1">
              <a:spLocks noChangeArrowheads="1"/>
            </p:cNvSpPr>
            <p:nvPr/>
          </p:nvSpPr>
          <p:spPr bwMode="auto">
            <a:xfrm>
              <a:off x="2608" y="2931"/>
              <a:ext cx="617"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Char char="•"/>
                <a:defRPr sz="3200">
                  <a:solidFill>
                    <a:schemeClr val="tx1"/>
                  </a:solidFill>
                  <a:latin typeface="Times New Roman" panose="02020603050405020304" pitchFamily="18" charset="0"/>
                </a:defRPr>
              </a:lvl1pPr>
              <a:lvl2pPr marL="742950" indent="-285750">
                <a:buChar char="–"/>
                <a:defRPr sz="2800">
                  <a:solidFill>
                    <a:schemeClr val="tx1"/>
                  </a:solidFill>
                  <a:latin typeface="Times New Roman" panose="02020603050405020304" pitchFamily="18" charset="0"/>
                </a:defRPr>
              </a:lvl2pPr>
              <a:lvl3pPr marL="1143000" indent="-228600">
                <a:buChar char="•"/>
                <a:defRPr sz="2400">
                  <a:solidFill>
                    <a:schemeClr val="tx1"/>
                  </a:solidFill>
                  <a:latin typeface="Times New Roman" panose="02020603050405020304" pitchFamily="18" charset="0"/>
                </a:defRPr>
              </a:lvl3pPr>
              <a:lvl4pPr marL="1600200" indent="-228600">
                <a:buChar char="–"/>
                <a:defRPr sz="2000">
                  <a:solidFill>
                    <a:schemeClr val="tx1"/>
                  </a:solidFill>
                  <a:latin typeface="Times New Roman" panose="02020603050405020304" pitchFamily="18" charset="0"/>
                </a:defRPr>
              </a:lvl4pPr>
              <a:lvl5pPr marL="2057400" indent="-2286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it-IT" altLang="it-IT"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&gt; G2</a:t>
              </a:r>
            </a:p>
          </p:txBody>
        </p:sp>
      </p:grpSp>
    </p:spTree>
    <p:extLst>
      <p:ext uri="{BB962C8B-B14F-4D97-AF65-F5344CB8AC3E}">
        <p14:creationId xmlns:p14="http://schemas.microsoft.com/office/powerpoint/2010/main" val="56640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5496" y="2377059"/>
            <a:ext cx="9001000" cy="4508325"/>
            <a:chOff x="35496" y="2377059"/>
            <a:chExt cx="9001000" cy="4508325"/>
          </a:xfrm>
        </p:grpSpPr>
        <p:pic>
          <p:nvPicPr>
            <p:cNvPr id="7" name="Picture 3" descr="C:\Users\RITA\AppData\Local\Microsoft\Windows\INetCache\IE\XL87SAAS\grass4[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496" y="2377059"/>
              <a:ext cx="6776471" cy="44809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ITA\AppData\Local\Microsoft\Windows\INetCache\IE\88F6K0ZX\grass-309746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72608" y="5103440"/>
              <a:ext cx="3563888" cy="1781944"/>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r="46693" b="5867"/>
          <a:stretch>
            <a:fillRect/>
          </a:stretch>
        </p:blipFill>
        <p:spPr bwMode="auto">
          <a:xfrm>
            <a:off x="202823" y="1412776"/>
            <a:ext cx="6025361" cy="5295068"/>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8575">
            <a:solidFill>
              <a:schemeClr val="bg2"/>
            </a:solidFill>
            <a:miter lim="800000"/>
            <a:headEnd/>
            <a:tailEnd/>
          </a:ln>
          <a:effectLst/>
          <a:extLst/>
        </p:spPr>
      </p:pic>
      <p:sp>
        <p:nvSpPr>
          <p:cNvPr id="10" name="CasellaDiTesto 9"/>
          <p:cNvSpPr txBox="1"/>
          <p:nvPr/>
        </p:nvSpPr>
        <p:spPr>
          <a:xfrm>
            <a:off x="6209856" y="4244009"/>
            <a:ext cx="2808312"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G1, G2 =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herbe</a:t>
            </a:r>
            <a:endParaRPr kumimoji="0" lang="it-IT" sz="1600" b="1"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L1, L2 = légumineuses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1=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espèces à établissement</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rapide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2=espèce à établissement</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lent</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202824" y="860363"/>
            <a:ext cx="883367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Amélioration de la qualité du fourrage</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grâce à l'utilisation de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mélanges à base d'espèces</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indigènes </a:t>
            </a:r>
            <a:endParaRPr kumimoji="0" lang="en-US"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CasellaDiTesto 11"/>
          <p:cNvSpPr txBox="1"/>
          <p:nvPr/>
        </p:nvSpPr>
        <p:spPr>
          <a:xfrm>
            <a:off x="6279153" y="5517232"/>
            <a:ext cx="273630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Valeurs moyennes</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 de 5 </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récoltes au cours de l</a:t>
            </a:r>
            <a:r>
              <a:rPr kumimoji="0" lang="it-IT" sz="1600" b="1" i="0" u="none" strike="noStrike" kern="1200" cap="none" spc="0" normalizeH="0" baseline="0" noProof="0" dirty="0" smtClean="0">
                <a:ln>
                  <a:noFill/>
                </a:ln>
                <a:solidFill>
                  <a:prstClr val="black"/>
                </a:solidFill>
                <a:effectLst/>
                <a:uLnTx/>
                <a:uFillTx/>
                <a:latin typeface="Calibri"/>
                <a:ea typeface="+mn-ea"/>
                <a:cs typeface="+mn-cs"/>
              </a:rPr>
              <a:t>'</a:t>
            </a:r>
            <a:r>
              <a:rPr kumimoji="0" lang="it-IT" sz="1600" b="1" i="0" u="none" strike="noStrike" kern="1200" cap="none" spc="0" normalizeH="0" baseline="0" noProof="0" dirty="0" err="1" smtClean="0">
                <a:ln>
                  <a:noFill/>
                </a:ln>
                <a:solidFill>
                  <a:prstClr val="black"/>
                </a:solidFill>
                <a:effectLst/>
                <a:uLnTx/>
                <a:uFillTx/>
                <a:latin typeface="Calibri"/>
                <a:ea typeface="+mn-ea"/>
                <a:cs typeface="+mn-cs"/>
              </a:rPr>
              <a:t>année</a:t>
            </a:r>
            <a:endParaRPr kumimoji="0" lang="it-IT" sz="1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Rettangolo 12"/>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Pratiques</a:t>
            </a: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 pour </a:t>
            </a: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améliorer les prairies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
        <p:nvSpPr>
          <p:cNvPr id="14" name="CasellaDiTesto 13"/>
          <p:cNvSpPr txBox="1"/>
          <p:nvPr/>
        </p:nvSpPr>
        <p:spPr>
          <a:xfrm>
            <a:off x="6300192" y="6307734"/>
            <a:ext cx="273630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smtClean="0">
                <a:ln>
                  <a:noFill/>
                </a:ln>
                <a:solidFill>
                  <a:prstClr val="black"/>
                </a:solidFill>
                <a:effectLst/>
                <a:uLnTx/>
                <a:uFillTx/>
                <a:latin typeface="Calibri"/>
                <a:ea typeface="+mn-ea"/>
                <a:cs typeface="+mn-cs"/>
              </a:rPr>
              <a:t>Maltoni et al (2007)</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67168" y="1844824"/>
            <a:ext cx="2651000" cy="19882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7282456"/>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PSN000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95138"/>
            <a:ext cx="83058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381000" y="574625"/>
            <a:ext cx="8305800" cy="1415772"/>
          </a:xfrm>
          <a:prstGeom prst="rect">
            <a:avLst/>
          </a:prstGeom>
          <a:solidFill>
            <a:srgbClr val="0000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b="0" i="0" u="sng" strike="noStrike" kern="1200" cap="none" spc="0" normalizeH="0" baseline="0" noProof="0" dirty="0">
                <a:ln>
                  <a:noFill/>
                </a:ln>
                <a:solidFill>
                  <a:prstClr val="white"/>
                </a:solidFill>
                <a:effectLst/>
                <a:uLnTx/>
                <a:uFillTx/>
                <a:latin typeface="Calibri"/>
                <a:ea typeface="+mn-ea"/>
                <a:cs typeface="+mn-cs"/>
              </a:rPr>
              <a:t>Innoculation des semences</a:t>
            </a:r>
            <a:r>
              <a:rPr kumimoji="0" lang="pt-PT" altLang="it-IT" b="0" i="0" u="none" strike="noStrike" kern="1200" cap="none" spc="0" normalizeH="0" baseline="0" noProof="0" dirty="0">
                <a:ln>
                  <a:noFill/>
                </a:ln>
                <a:solidFill>
                  <a:prstClr val="white"/>
                </a:solidFill>
                <a:effectLst/>
                <a:uLnTx/>
                <a:uFillTx/>
                <a:latin typeface="Calibri"/>
                <a:ea typeface="+mn-ea"/>
                <a:cs typeface="+mn-cs"/>
              </a:rPr>
              <a:t> :</a:t>
            </a:r>
            <a:r>
              <a:rPr kumimoji="0" lang="pt-PT" altLang="it-IT" sz="1800" b="0" i="0" u="none" strike="noStrike" kern="1200" cap="none" spc="0" normalizeH="0" baseline="0" noProof="0" dirty="0">
                <a:ln>
                  <a:noFill/>
                </a:ln>
                <a:solidFill>
                  <a:prstClr val="white"/>
                </a:solidFill>
                <a:effectLst/>
                <a:uLnTx/>
                <a:uFillTx/>
                <a:latin typeface="Calibri"/>
                <a:ea typeface="+mn-ea"/>
                <a:cs typeface="+mn-cs"/>
              </a:rPr>
              <a:t> avant le semis, les semences de chaque espèce de légumineuses peuvent avoir besoin d'une innoculation avec des souches de</a:t>
            </a:r>
            <a:r>
              <a:rPr kumimoji="0" lang="pt-PT" altLang="it-IT" sz="1800" b="0" i="1" u="none" strike="noStrike" kern="1200" cap="none" spc="0" normalizeH="0" baseline="0" noProof="0" dirty="0">
                <a:ln>
                  <a:noFill/>
                </a:ln>
                <a:solidFill>
                  <a:prstClr val="white"/>
                </a:solidFill>
                <a:effectLst/>
                <a:uLnTx/>
                <a:uFillTx/>
                <a:latin typeface="Calibri"/>
                <a:ea typeface="+mn-ea"/>
                <a:cs typeface="+mn-cs"/>
              </a:rPr>
              <a:t> Rhizobium </a:t>
            </a:r>
            <a:r>
              <a:rPr kumimoji="0" lang="pt-PT" altLang="it-IT" sz="1800" b="0" i="0" u="none" strike="noStrike" kern="1200" cap="none" spc="0" normalizeH="0" baseline="0" noProof="0" dirty="0">
                <a:ln>
                  <a:noFill/>
                </a:ln>
                <a:solidFill>
                  <a:prstClr val="white"/>
                </a:solidFill>
                <a:effectLst/>
                <a:uLnTx/>
                <a:uFillTx/>
                <a:latin typeface="Calibri"/>
                <a:ea typeface="+mn-ea"/>
                <a:cs typeface="+mn-cs"/>
              </a:rPr>
              <a:t>spécifiques et très efficaces, afin de renforcer la fixation symbiotique de l'azote, rendant le système autosuffisant dans cet important nutriment.</a:t>
            </a:r>
          </a:p>
        </p:txBody>
      </p:sp>
      <p:sp>
        <p:nvSpPr>
          <p:cNvPr id="8" name="Rettangolo 7"/>
          <p:cNvSpPr/>
          <p:nvPr/>
        </p:nvSpPr>
        <p:spPr>
          <a:xfrm>
            <a:off x="1259632" y="1073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smtClean="0">
                <a:ln>
                  <a:noFill/>
                </a:ln>
                <a:solidFill>
                  <a:prstClr val="black"/>
                </a:solidFill>
                <a:effectLst/>
                <a:uLnTx/>
                <a:uFillTx/>
                <a:latin typeface="Calibri"/>
                <a:ea typeface="+mn-ea"/>
                <a:cs typeface="+mn-cs"/>
              </a:rPr>
              <a:t>Semis et gestion</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76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439227" cy="532953"/>
          </a:xfrm>
        </p:spPr>
        <p:txBody>
          <a:bodyPr/>
          <a:lstStyle/>
          <a:p>
            <a:r>
              <a:rPr lang="en-US" altLang="sv-SE" sz="2400" dirty="0">
                <a:solidFill>
                  <a:prstClr val="black"/>
                </a:solidFill>
                <a:latin typeface="Calibri"/>
                <a:ea typeface="+mn-ea"/>
                <a:cs typeface="+mn-cs"/>
              </a:rPr>
              <a:t>Durée de la </a:t>
            </a:r>
            <a:r>
              <a:rPr lang="en-US" altLang="sv-SE" sz="2400" dirty="0" smtClean="0">
                <a:solidFill>
                  <a:prstClr val="black"/>
                </a:solidFill>
                <a:latin typeface="Calibri"/>
                <a:ea typeface="+mn-ea"/>
                <a:cs typeface="+mn-cs"/>
              </a:rPr>
              <a:t>période de végétation en Europe</a:t>
            </a:r>
            <a:endParaRPr lang="es-ES" dirty="0"/>
          </a:p>
        </p:txBody>
      </p:sp>
      <p:sp>
        <p:nvSpPr>
          <p:cNvPr id="6" name="textruta 2"/>
          <p:cNvSpPr txBox="1">
            <a:spLocks noChangeArrowheads="1"/>
          </p:cNvSpPr>
          <p:nvPr/>
        </p:nvSpPr>
        <p:spPr bwMode="auto">
          <a:xfrm>
            <a:off x="5393168" y="1707695"/>
            <a:ext cx="29644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Durée</a:t>
            </a:r>
            <a:r>
              <a:rPr kumimoji="0" lang="en-US" altLang="sv-S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a:t>
            </a:r>
            <a:r>
              <a:rPr kumimoji="0" lang="en-US" altLang="sv-SE" sz="24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potentielle</a:t>
            </a:r>
            <a:r>
              <a:rPr kumimoji="0" lang="en-US" altLang="sv-S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a:t>
            </a:r>
            <a:r>
              <a:rPr kumimoji="0" lang="en-US" alt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 </a:t>
            </a:r>
            <a:r>
              <a:rPr kumimoji="0" lang="en-US" altLang="sv-SE" sz="2400" b="1"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croissance</a:t>
            </a:r>
            <a:r>
              <a:rPr kumimoji="0" lang="en-US" altLang="sv-SE" sz="24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 des prairies, jours &gt;5°C</a:t>
            </a:r>
            <a:endParaRPr kumimoji="0" lang="en-US" altLang="sv-SE"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TextBox 1"/>
          <p:cNvSpPr txBox="1"/>
          <p:nvPr/>
        </p:nvSpPr>
        <p:spPr>
          <a:xfrm>
            <a:off x="5393168" y="3470487"/>
            <a:ext cx="3750832"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a:ea typeface="+mn-ea"/>
                <a:cs typeface="+mn-cs"/>
              </a:rPr>
              <a:t>Ces conditions font que </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certaines espèces </a:t>
            </a:r>
            <a:r>
              <a:rPr kumimoji="0" lang="en-US" altLang="sv-SE" sz="1800" b="0" i="0" u="none" strike="noStrike" kern="1200" cap="none" spc="0" normalizeH="0" baseline="0" noProof="0" dirty="0">
                <a:ln>
                  <a:noFill/>
                </a:ln>
                <a:solidFill>
                  <a:prstClr val="black"/>
                </a:solidFill>
                <a:effectLst/>
                <a:uLnTx/>
                <a:uFillTx/>
                <a:latin typeface="Calibri"/>
                <a:ea typeface="+mn-ea"/>
                <a:cs typeface="+mn-cs"/>
              </a:rPr>
              <a:t>sont </a:t>
            </a:r>
            <a:r>
              <a:rPr kumimoji="0" lang="en-US" altLang="sv-SE" sz="1800" b="0" i="0" u="none" strike="noStrike" kern="1200" cap="none" spc="0" normalizeH="0" baseline="0" noProof="0" dirty="0" smtClean="0">
                <a:ln>
                  <a:noFill/>
                </a:ln>
                <a:solidFill>
                  <a:prstClr val="black"/>
                </a:solidFill>
                <a:effectLst/>
                <a:uLnTx/>
                <a:uFillTx/>
                <a:latin typeface="Calibri"/>
                <a:ea typeface="+mn-ea"/>
                <a:cs typeface="+mn-cs"/>
              </a:rPr>
              <a:t>mieux adaptées</a:t>
            </a:r>
            <a:r>
              <a:rPr kumimoji="0" lang="en-US" altLang="sv-SE"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 10"/>
          <p:cNvGrpSpPr/>
          <p:nvPr/>
        </p:nvGrpSpPr>
        <p:grpSpPr>
          <a:xfrm>
            <a:off x="565813" y="1129852"/>
            <a:ext cx="4491200" cy="5289487"/>
            <a:chOff x="565813" y="1129852"/>
            <a:chExt cx="4491200" cy="5289487"/>
          </a:xfrm>
        </p:grpSpPr>
        <p:grpSp>
          <p:nvGrpSpPr>
            <p:cNvPr id="9" name="Grupp 8"/>
            <p:cNvGrpSpPr/>
            <p:nvPr/>
          </p:nvGrpSpPr>
          <p:grpSpPr>
            <a:xfrm>
              <a:off x="565813" y="1129852"/>
              <a:ext cx="4491200" cy="5289487"/>
              <a:chOff x="556288" y="1618746"/>
              <a:chExt cx="4174930" cy="4800592"/>
            </a:xfrm>
          </p:grpSpPr>
          <p:pic>
            <p:nvPicPr>
              <p:cNvPr id="5" name="Bild 1" descr="Macintosh HD:Users:larso:Desktop:EurVegpLängdPik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88" y="1721966"/>
                <a:ext cx="4174930" cy="46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ruta 7"/>
              <p:cNvSpPr txBox="1"/>
              <p:nvPr/>
            </p:nvSpPr>
            <p:spPr>
              <a:xfrm>
                <a:off x="556288" y="1618746"/>
                <a:ext cx="2223429" cy="58659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ruta 3"/>
            <p:cNvSpPr txBox="1"/>
            <p:nvPr/>
          </p:nvSpPr>
          <p:spPr>
            <a:xfrm>
              <a:off x="1381125" y="3324225"/>
              <a:ext cx="200025" cy="28575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ruta 9"/>
            <p:cNvSpPr txBox="1"/>
            <p:nvPr/>
          </p:nvSpPr>
          <p:spPr>
            <a:xfrm>
              <a:off x="2528887" y="3789277"/>
              <a:ext cx="166688" cy="14287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Afgeronde rechthoek 2"/>
          <p:cNvSpPr/>
          <p:nvPr/>
        </p:nvSpPr>
        <p:spPr>
          <a:xfrm>
            <a:off x="515639" y="1129852"/>
            <a:ext cx="4826382" cy="5484079"/>
          </a:xfrm>
          <a:prstGeom prst="roundRect">
            <a:avLst/>
          </a:prstGeom>
          <a:no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6111314"/>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m 85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131763"/>
            <a:ext cx="8815388" cy="66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3"/>
          <p:cNvSpPr txBox="1">
            <a:spLocks noChangeArrowheads="1"/>
          </p:cNvSpPr>
          <p:nvPr/>
        </p:nvSpPr>
        <p:spPr bwMode="auto">
          <a:xfrm>
            <a:off x="250825" y="115888"/>
            <a:ext cx="8815388" cy="584775"/>
          </a:xfrm>
          <a:prstGeom prst="rect">
            <a:avLst/>
          </a:prstGeom>
          <a:solidFill>
            <a:srgbClr val="663300"/>
          </a:solidFill>
          <a:ln>
            <a:noFill/>
          </a:ln>
          <a:effectLst/>
          <a:extLst>
            <a:ext uri="{91240B29-F687-4F45-9708-019B960494DF}">
              <a14:hiddenLine xmlns:a14="http://schemas.microsoft.com/office/drawing/2010/main" w="508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a:ln>
                  <a:noFill/>
                </a:ln>
                <a:solidFill>
                  <a:prstClr val="white"/>
                </a:solidFill>
                <a:effectLst/>
                <a:uLnTx/>
                <a:uFillTx/>
                <a:latin typeface="Calibri"/>
                <a:ea typeface="+mn-ea"/>
                <a:cs typeface="+mn-cs"/>
              </a:rPr>
              <a:t>Gestion des éléments nutritifs</a:t>
            </a:r>
          </a:p>
        </p:txBody>
      </p:sp>
      <p:sp>
        <p:nvSpPr>
          <p:cNvPr id="8" name="Text Box 4"/>
          <p:cNvSpPr txBox="1">
            <a:spLocks noChangeArrowheads="1"/>
          </p:cNvSpPr>
          <p:nvPr/>
        </p:nvSpPr>
        <p:spPr bwMode="auto">
          <a:xfrm>
            <a:off x="248711" y="4463043"/>
            <a:ext cx="8815387" cy="1938992"/>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95300" indent="-495300">
              <a:defRPr sz="3200" b="1">
                <a:solidFill>
                  <a:schemeClr val="tx1"/>
                </a:solidFill>
                <a:latin typeface="Times New Roman" pitchFamily="18" charset="0"/>
              </a:defRPr>
            </a:lvl1pPr>
            <a:lvl2pPr marL="952500" indent="-495300">
              <a:defRPr sz="3200" b="1">
                <a:solidFill>
                  <a:schemeClr val="tx1"/>
                </a:solidFill>
                <a:latin typeface="Times New Roman" pitchFamily="18" charset="0"/>
              </a:defRPr>
            </a:lvl2pPr>
            <a:lvl3pPr marL="1409700" indent="-495300">
              <a:defRPr sz="3200" b="1">
                <a:solidFill>
                  <a:schemeClr val="tx1"/>
                </a:solidFill>
                <a:latin typeface="Times New Roman" pitchFamily="18" charset="0"/>
              </a:defRPr>
            </a:lvl3pPr>
            <a:lvl4pPr marL="1866900" indent="-495300">
              <a:defRPr sz="3200" b="1">
                <a:solidFill>
                  <a:schemeClr val="tx1"/>
                </a:solidFill>
                <a:latin typeface="Times New Roman" pitchFamily="18" charset="0"/>
              </a:defRPr>
            </a:lvl4pPr>
            <a:lvl5pPr marL="2324100" indent="-495300">
              <a:defRPr sz="3200" b="1">
                <a:solidFill>
                  <a:schemeClr val="tx1"/>
                </a:solidFill>
                <a:latin typeface="Times New Roman" pitchFamily="18" charset="0"/>
              </a:defRPr>
            </a:lvl5pPr>
            <a:lvl6pPr marL="2781300" indent="-495300" eaLnBrk="0" fontAlgn="base" hangingPunct="0">
              <a:spcBef>
                <a:spcPct val="20000"/>
              </a:spcBef>
              <a:spcAft>
                <a:spcPct val="0"/>
              </a:spcAft>
              <a:defRPr sz="3200" b="1">
                <a:solidFill>
                  <a:schemeClr val="tx1"/>
                </a:solidFill>
                <a:latin typeface="Times New Roman" pitchFamily="18" charset="0"/>
              </a:defRPr>
            </a:lvl6pPr>
            <a:lvl7pPr marL="3238500" indent="-495300" eaLnBrk="0" fontAlgn="base" hangingPunct="0">
              <a:spcBef>
                <a:spcPct val="20000"/>
              </a:spcBef>
              <a:spcAft>
                <a:spcPct val="0"/>
              </a:spcAft>
              <a:defRPr sz="3200" b="1">
                <a:solidFill>
                  <a:schemeClr val="tx1"/>
                </a:solidFill>
                <a:latin typeface="Times New Roman" pitchFamily="18" charset="0"/>
              </a:defRPr>
            </a:lvl7pPr>
            <a:lvl8pPr marL="3695700" indent="-495300" eaLnBrk="0" fontAlgn="base" hangingPunct="0">
              <a:spcBef>
                <a:spcPct val="20000"/>
              </a:spcBef>
              <a:spcAft>
                <a:spcPct val="0"/>
              </a:spcAft>
              <a:defRPr sz="3200" b="1">
                <a:solidFill>
                  <a:schemeClr val="tx1"/>
                </a:solidFill>
                <a:latin typeface="Times New Roman" pitchFamily="18" charset="0"/>
              </a:defRPr>
            </a:lvl8pPr>
            <a:lvl9pPr marL="4152900" indent="-495300" eaLnBrk="0" fontAlgn="base" hangingPunct="0">
              <a:spcBef>
                <a:spcPct val="20000"/>
              </a:spcBef>
              <a:spcAft>
                <a:spcPct val="0"/>
              </a:spcAft>
              <a:defRPr sz="3200" b="1">
                <a:solidFill>
                  <a:schemeClr val="tx1"/>
                </a:solidFill>
                <a:latin typeface="Times New Roman" pitchFamily="18" charset="0"/>
              </a:defRPr>
            </a:lvl9pPr>
          </a:lstStyle>
          <a:p>
            <a:pPr marL="495300" marR="0" lvl="0" indent="-495300" algn="l" defTabSz="914400" rtl="0" eaLnBrk="1" fontAlgn="auto" latinLnBrk="0" hangingPunct="1">
              <a:lnSpc>
                <a:spcPct val="100000"/>
              </a:lnSpc>
              <a:spcBef>
                <a:spcPct val="50000"/>
              </a:spcBef>
              <a:spcAft>
                <a:spcPts val="0"/>
              </a:spcAft>
              <a:buClrTx/>
              <a:buSzTx/>
              <a:buFontTx/>
              <a:buNone/>
              <a:tabLst/>
              <a:defRPr/>
            </a:pPr>
            <a:r>
              <a:rPr kumimoji="0" lang="pt-PT" altLang="it-IT" sz="2400" b="1" i="0" u="none" strike="noStrike" kern="1200" cap="none" spc="0" normalizeH="0" baseline="0" noProof="0" dirty="0" smtClean="0">
                <a:ln>
                  <a:noFill/>
                </a:ln>
                <a:solidFill>
                  <a:prstClr val="white"/>
                </a:solidFill>
                <a:effectLst/>
                <a:uLnTx/>
                <a:uFillTx/>
                <a:latin typeface="Calibri"/>
                <a:ea typeface="+mn-ea"/>
                <a:cs typeface="+mn-cs"/>
              </a:rPr>
              <a:t>Les pâturages à base de légumineuses sont autosuffisants en </a:t>
            </a:r>
            <a:r>
              <a:rPr kumimoji="0" lang="pt-PT" altLang="it-IT" sz="2400" b="1" i="0" u="none" strike="noStrike" kern="1200" cap="none" spc="0" normalizeH="0" baseline="0" noProof="0" dirty="0" smtClean="0">
                <a:ln>
                  <a:noFill/>
                </a:ln>
                <a:solidFill>
                  <a:srgbClr val="00CCFF"/>
                </a:solidFill>
                <a:effectLst/>
                <a:uLnTx/>
                <a:uFillTx/>
                <a:latin typeface="Calibri"/>
                <a:ea typeface="+mn-ea"/>
                <a:cs typeface="+mn-cs"/>
              </a:rPr>
              <a:t>N</a:t>
            </a:r>
            <a:r>
              <a:rPr kumimoji="0" lang="pt-PT" altLang="it-IT" sz="2400" b="1" i="0" u="none" strike="noStrike" kern="1200" cap="none" spc="0" normalizeH="0" baseline="0" noProof="0" dirty="0" smtClean="0">
                <a:ln>
                  <a:noFill/>
                </a:ln>
                <a:solidFill>
                  <a:prstClr val="white"/>
                </a:solidFill>
                <a:effectLst/>
                <a:uLnTx/>
                <a:uFillTx/>
                <a:latin typeface="Calibri"/>
                <a:ea typeface="+mn-ea"/>
                <a:cs typeface="+mn-cs"/>
              </a:rPr>
              <a:t> mais nécessitent l'application adéquate d'autres macronutriments, en particulier </a:t>
            </a:r>
            <a:r>
              <a:rPr kumimoji="0" lang="pt-PT" altLang="it-IT" sz="2400" b="1" i="0" u="none" strike="noStrike" kern="1200" cap="none" spc="0" normalizeH="0" baseline="0" noProof="0" dirty="0" smtClean="0">
                <a:ln>
                  <a:noFill/>
                </a:ln>
                <a:solidFill>
                  <a:srgbClr val="FF3300"/>
                </a:solidFill>
                <a:effectLst/>
                <a:uLnTx/>
                <a:uFillTx/>
                <a:latin typeface="Calibri"/>
                <a:ea typeface="+mn-ea"/>
                <a:cs typeface="+mn-cs"/>
              </a:rPr>
              <a:t>P </a:t>
            </a:r>
            <a:r>
              <a:rPr kumimoji="0" lang="pt-PT" altLang="it-IT" sz="2400" b="1" i="0" u="none" strike="noStrike" kern="1200" cap="none" spc="0" normalizeH="0" baseline="0" noProof="0" dirty="0" smtClean="0">
                <a:ln>
                  <a:noFill/>
                </a:ln>
                <a:solidFill>
                  <a:prstClr val="white"/>
                </a:solidFill>
                <a:effectLst/>
                <a:uLnTx/>
                <a:uFillTx/>
                <a:latin typeface="Calibri"/>
                <a:ea typeface="+mn-ea"/>
                <a:cs typeface="+mn-cs"/>
              </a:rPr>
              <a:t>(au moment de l'établissement et une fois par an) et si nécessaire aussi d'autres macro (</a:t>
            </a:r>
            <a:r>
              <a:rPr kumimoji="0" lang="pt-PT" altLang="it-IT" sz="2400" b="1" i="0" u="none" strike="noStrike" kern="1200" cap="none" spc="0" normalizeH="0" baseline="0" noProof="0" dirty="0" smtClean="0">
                <a:ln>
                  <a:noFill/>
                </a:ln>
                <a:solidFill>
                  <a:srgbClr val="FFFF00"/>
                </a:solidFill>
                <a:effectLst/>
                <a:uLnTx/>
                <a:uFillTx/>
                <a:latin typeface="Calibri"/>
                <a:ea typeface="+mn-ea"/>
                <a:cs typeface="+mn-cs"/>
              </a:rPr>
              <a:t>K</a:t>
            </a:r>
            <a:r>
              <a:rPr kumimoji="0" lang="pt-PT" altLang="it-IT" sz="2400" b="1" i="0" u="none" strike="noStrike" kern="1200" cap="none" spc="0" normalizeH="0" baseline="0" noProof="0" dirty="0" smtClean="0">
                <a:ln>
                  <a:noFill/>
                </a:ln>
                <a:solidFill>
                  <a:prstClr val="white"/>
                </a:solidFill>
                <a:effectLst/>
                <a:uLnTx/>
                <a:uFillTx/>
                <a:latin typeface="Calibri"/>
                <a:ea typeface="+mn-ea"/>
                <a:cs typeface="+mn-cs"/>
              </a:rPr>
              <a:t>, Ca, S, Mg) ou micro-nutriments (Mo, B, Zn, Cu, Fe, Co)</a:t>
            </a:r>
          </a:p>
        </p:txBody>
      </p:sp>
    </p:spTree>
    <p:extLst>
      <p:ext uri="{BB962C8B-B14F-4D97-AF65-F5344CB8AC3E}">
        <p14:creationId xmlns:p14="http://schemas.microsoft.com/office/powerpoint/2010/main" val="73236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P spid="8" grpId="0" animBg="1" autoUpdateAnimBg="0"/>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m 354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5720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Imagem 258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443309"/>
            <a:ext cx="4267200" cy="3200400"/>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304800" y="3099881"/>
            <a:ext cx="8534400" cy="977191"/>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Au début de l'</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automne (température idéale du sol &gt;16º C), </a:t>
            </a:r>
            <a:endPar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pt-PT" altLang="it-IT" sz="2300" b="0" i="0" u="none" strike="noStrike" kern="1200" cap="none" spc="0" normalizeH="0" baseline="0" noProof="0" dirty="0" smtClean="0">
                <a:ln>
                  <a:noFill/>
                </a:ln>
                <a:solidFill>
                  <a:prstClr val="white"/>
                </a:solidFill>
                <a:effectLst/>
                <a:uLnTx/>
                <a:uFillTx/>
                <a:latin typeface="Calibri"/>
                <a:ea typeface="+mn-ea"/>
                <a:cs typeface="+mn-cs"/>
              </a:rPr>
              <a:t>sur </a:t>
            </a:r>
            <a:r>
              <a:rPr kumimoji="0" lang="pt-PT" altLang="it-IT" sz="2300" b="0" i="0" u="none" strike="noStrike" kern="1200" cap="none" spc="0" normalizeH="0" baseline="0" noProof="0" dirty="0">
                <a:ln>
                  <a:noFill/>
                </a:ln>
                <a:solidFill>
                  <a:prstClr val="white"/>
                </a:solidFill>
                <a:effectLst/>
                <a:uLnTx/>
                <a:uFillTx/>
                <a:latin typeface="Calibri"/>
                <a:ea typeface="+mn-ea"/>
                <a:cs typeface="+mn-cs"/>
              </a:rPr>
              <a:t>un lit de semis préparé superficiellement (travail minimal du sol) </a:t>
            </a:r>
            <a:endParaRPr kumimoji="0" lang="pt-PT" altLang="it-IT" sz="2300" b="0" i="0" u="none" strike="noStrike" kern="1200" cap="none" spc="0" normalizeH="0" baseline="0" noProof="0" dirty="0">
              <a:ln>
                <a:noFill/>
              </a:ln>
              <a:solidFill>
                <a:prstClr val="white"/>
              </a:solidFill>
              <a:effectLst>
                <a:outerShdw blurRad="38100" dist="38100" dir="2700000" algn="tl">
                  <a:srgbClr val="000000"/>
                </a:outerShdw>
              </a:effectLst>
              <a:uLnTx/>
              <a:uFillTx/>
              <a:latin typeface="Calibri"/>
              <a:ea typeface="+mn-ea"/>
              <a:cs typeface="+mn-cs"/>
            </a:endParaRPr>
          </a:p>
        </p:txBody>
      </p:sp>
      <p:pic>
        <p:nvPicPr>
          <p:cNvPr id="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4075509"/>
            <a:ext cx="4249737" cy="28098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0" y="4046934"/>
            <a:ext cx="4321175" cy="28368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ttangolo 10"/>
          <p:cNvSpPr/>
          <p:nvPr/>
        </p:nvSpPr>
        <p:spPr>
          <a:xfrm>
            <a:off x="971600" y="-99392"/>
            <a:ext cx="6984776"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err="1" smtClean="0">
                <a:ln>
                  <a:noFill/>
                </a:ln>
                <a:solidFill>
                  <a:prstClr val="black"/>
                </a:solidFill>
                <a:effectLst/>
                <a:uLnTx/>
                <a:uFillTx/>
                <a:latin typeface="Calibri"/>
                <a:ea typeface="+mn-ea"/>
                <a:cs typeface="+mn-cs"/>
              </a:rPr>
              <a:t>Semis</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955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8" y="476250"/>
            <a:ext cx="4351337" cy="2952750"/>
          </a:xfrm>
          <a:prstGeom prst="rect">
            <a:avLst/>
          </a:prstGeom>
          <a:noFill/>
          <a:ln w="9360">
            <a:solidFill>
              <a:srgbClr val="FFFF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descr="Imagem 66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171450"/>
            <a:ext cx="4343400" cy="32575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381000" y="2907552"/>
            <a:ext cx="4267200" cy="461665"/>
          </a:xfrm>
          <a:prstGeom prst="rect">
            <a:avLst/>
          </a:prstGeom>
          <a:solidFill>
            <a:srgbClr val="0066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1200" b="0" i="0" u="none" strike="noStrike" kern="1200" cap="none" spc="0" normalizeH="0" baseline="0" noProof="0" dirty="0">
                <a:ln>
                  <a:noFill/>
                </a:ln>
                <a:solidFill>
                  <a:prstClr val="white"/>
                </a:solidFill>
                <a:effectLst/>
                <a:uLnTx/>
                <a:uFillTx/>
                <a:latin typeface="Calibri"/>
                <a:ea typeface="+mn-ea"/>
                <a:cs typeface="Times New Roman" pitchFamily="18" charset="0"/>
              </a:rPr>
              <a:t>Pâturage pendant toute l'année avec des taux de chargement ajustés pour obtenir </a:t>
            </a:r>
            <a:r>
              <a:rPr kumimoji="0" lang="pt-PT" altLang="it-IT" sz="1200" b="0" i="0" u="none" strike="noStrike" kern="1200" cap="none" spc="0" normalizeH="0" baseline="0" noProof="0" dirty="0" smtClean="0">
                <a:ln>
                  <a:noFill/>
                </a:ln>
                <a:solidFill>
                  <a:prstClr val="white"/>
                </a:solidFill>
                <a:effectLst/>
                <a:uLnTx/>
                <a:uFillTx/>
                <a:latin typeface="Calibri"/>
                <a:ea typeface="+mn-ea"/>
                <a:cs typeface="Times New Roman" pitchFamily="18" charset="0"/>
              </a:rPr>
              <a:t>des rendements</a:t>
            </a:r>
            <a:r>
              <a:rPr kumimoji="0" lang="pt-PT" altLang="it-IT" sz="1200" b="0" i="0" u="none" strike="noStrike" kern="1200" cap="none" spc="0" normalizeH="0" baseline="0" noProof="0" dirty="0">
                <a:ln>
                  <a:noFill/>
                </a:ln>
                <a:solidFill>
                  <a:prstClr val="white"/>
                </a:solidFill>
                <a:effectLst/>
                <a:uLnTx/>
                <a:uFillTx/>
                <a:latin typeface="Calibri"/>
                <a:ea typeface="+mn-ea"/>
                <a:cs typeface="Times New Roman" pitchFamily="18" charset="0"/>
              </a:rPr>
              <a:t> moyens en herbages.</a:t>
            </a:r>
          </a:p>
        </p:txBody>
      </p:sp>
      <p:sp>
        <p:nvSpPr>
          <p:cNvPr id="9" name="Text Box 10"/>
          <p:cNvSpPr txBox="1">
            <a:spLocks noChangeArrowheads="1"/>
          </p:cNvSpPr>
          <p:nvPr/>
        </p:nvSpPr>
        <p:spPr bwMode="auto">
          <a:xfrm>
            <a:off x="342900" y="0"/>
            <a:ext cx="8610600" cy="5847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3200" b="1" i="1" u="none" strike="noStrike" kern="1200" cap="none" spc="0" normalizeH="0" baseline="0" noProof="0" dirty="0" smtClean="0">
                <a:ln>
                  <a:noFill/>
                </a:ln>
                <a:solidFill>
                  <a:prstClr val="white"/>
                </a:solidFill>
                <a:effectLst/>
                <a:uLnTx/>
                <a:uFillTx/>
                <a:latin typeface="Calibri"/>
                <a:ea typeface="+mn-ea"/>
                <a:cs typeface="+mn-cs"/>
              </a:rPr>
              <a:t>Gestion du pâturage</a:t>
            </a:r>
            <a:endParaRPr kumimoji="0" lang="pt-PT" altLang="it-IT" sz="3200" b="1" i="1"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 Box 7"/>
          <p:cNvSpPr txBox="1">
            <a:spLocks noChangeArrowheads="1"/>
          </p:cNvSpPr>
          <p:nvPr/>
        </p:nvSpPr>
        <p:spPr bwMode="auto">
          <a:xfrm>
            <a:off x="4648200" y="2971800"/>
            <a:ext cx="4343400" cy="30777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1400" b="0" i="0" u="none" strike="noStrike" kern="1200" cap="none" spc="0" normalizeH="0" baseline="0" noProof="0" dirty="0" smtClean="0">
                <a:ln>
                  <a:noFill/>
                </a:ln>
                <a:solidFill>
                  <a:prstClr val="white"/>
                </a:solidFill>
                <a:effectLst/>
                <a:uLnTx/>
                <a:uFillTx/>
                <a:latin typeface="Calibri"/>
                <a:ea typeface="+mn-ea"/>
                <a:cs typeface="+mn-cs"/>
              </a:rPr>
              <a:t>Construction d'une banque de semences au printemps</a:t>
            </a:r>
          </a:p>
        </p:txBody>
      </p:sp>
      <p:pic>
        <p:nvPicPr>
          <p:cNvPr id="11" name="Picture 13" descr="P SECO (1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29000"/>
            <a:ext cx="4267200" cy="32004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4" descr="DSCF33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200" y="3429000"/>
            <a:ext cx="4343400" cy="321310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15"/>
          <p:cNvSpPr txBox="1">
            <a:spLocks noChangeArrowheads="1"/>
          </p:cNvSpPr>
          <p:nvPr/>
        </p:nvSpPr>
        <p:spPr bwMode="auto">
          <a:xfrm>
            <a:off x="609600" y="6172200"/>
            <a:ext cx="3657600" cy="396875"/>
          </a:xfrm>
          <a:prstGeom prst="rect">
            <a:avLst/>
          </a:prstGeom>
          <a:solidFill>
            <a:srgbClr val="663300">
              <a:alpha val="50195"/>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Pâturages profonds en été</a:t>
            </a:r>
          </a:p>
        </p:txBody>
      </p:sp>
      <p:sp>
        <p:nvSpPr>
          <p:cNvPr id="14" name="Text Box 16"/>
          <p:cNvSpPr txBox="1">
            <a:spLocks noChangeArrowheads="1"/>
          </p:cNvSpPr>
          <p:nvPr/>
        </p:nvSpPr>
        <p:spPr bwMode="auto">
          <a:xfrm>
            <a:off x="5105400" y="5943600"/>
            <a:ext cx="3657600" cy="701675"/>
          </a:xfrm>
          <a:prstGeom prst="rect">
            <a:avLst/>
          </a:prstGeom>
          <a:solidFill>
            <a:srgbClr val="66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buChar char="•"/>
              <a:defRPr sz="3200">
                <a:solidFill>
                  <a:schemeClr val="tx1"/>
                </a:solidFill>
                <a:latin typeface="Times New Roman" pitchFamily="18" charset="0"/>
              </a:defRPr>
            </a:lvl1pPr>
            <a:lvl2pPr marL="742950" indent="-285750">
              <a:buChar char="–"/>
              <a:defRPr sz="2800">
                <a:solidFill>
                  <a:schemeClr val="tx1"/>
                </a:solidFill>
                <a:latin typeface="Times New Roman" pitchFamily="18" charset="0"/>
              </a:defRPr>
            </a:lvl2pPr>
            <a:lvl3pPr marL="1143000" indent="-228600">
              <a:buChar char="•"/>
              <a:defRPr sz="2400">
                <a:solidFill>
                  <a:schemeClr val="tx1"/>
                </a:solidFill>
                <a:latin typeface="Times New Roman" pitchFamily="18" charset="0"/>
              </a:defRPr>
            </a:lvl3pPr>
            <a:lvl4pPr marL="1600200" indent="-228600">
              <a:buChar char="–"/>
              <a:defRPr sz="2000">
                <a:solidFill>
                  <a:schemeClr val="tx1"/>
                </a:solidFill>
                <a:latin typeface="Times New Roman" pitchFamily="18" charset="0"/>
              </a:defRPr>
            </a:lvl4pPr>
            <a:lvl5pPr marL="2057400" indent="-228600">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pt-PT" altLang="it-IT" sz="2000" b="0" i="0" u="none" strike="noStrike" kern="1200" cap="none" spc="0" normalizeH="0" baseline="0" noProof="0" dirty="0" smtClean="0">
                <a:ln>
                  <a:noFill/>
                </a:ln>
                <a:solidFill>
                  <a:prstClr val="white"/>
                </a:solidFill>
                <a:effectLst/>
                <a:uLnTx/>
                <a:uFillTx/>
                <a:latin typeface="Calibri"/>
                <a:ea typeface="+mn-ea"/>
                <a:cs typeface="+mn-cs"/>
              </a:rPr>
              <a:t>Régénération naturelle après les pluies d'automne</a:t>
            </a:r>
          </a:p>
        </p:txBody>
      </p:sp>
    </p:spTree>
    <p:extLst>
      <p:ext uri="{BB962C8B-B14F-4D97-AF65-F5344CB8AC3E}">
        <p14:creationId xmlns:p14="http://schemas.microsoft.com/office/powerpoint/2010/main" val="154020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par>
                          <p:cTn id="16" fill="hold">
                            <p:stCondLst>
                              <p:cond delay="1500"/>
                            </p:stCondLst>
                            <p:childTnLst>
                              <p:par>
                                <p:cTn id="17" presetID="5"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heckerboard(across)">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3" grpId="0" animBg="1" autoUpdateAnimBg="0"/>
      <p:bldP spid="14" grpId="0" animBg="1" autoUpdateAnimBg="0"/>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968" y="2420888"/>
            <a:ext cx="8218488" cy="3408380"/>
          </a:xfrm>
        </p:spPr>
        <p:txBody>
          <a:bodyPr/>
          <a:lstStyle/>
          <a:p>
            <a:pPr marL="0" indent="0" algn="ctr">
              <a:buNone/>
            </a:pPr>
            <a:r>
              <a:rPr lang="it-IT" sz="5400" dirty="0" err="1" smtClean="0"/>
              <a:t>Pâturages</a:t>
            </a:r>
            <a:r>
              <a:rPr lang="it-IT" sz="5400" dirty="0" smtClean="0"/>
              <a:t> dans les </a:t>
            </a:r>
            <a:r>
              <a:rPr lang="it-IT" sz="5400" dirty="0" err="1" smtClean="0"/>
              <a:t>Alpes italiennes</a:t>
            </a:r>
            <a:endParaRPr lang="it-IT" sz="5400" dirty="0"/>
          </a:p>
        </p:txBody>
      </p:sp>
    </p:spTree>
    <p:extLst>
      <p:ext uri="{BB962C8B-B14F-4D97-AF65-F5344CB8AC3E}">
        <p14:creationId xmlns:p14="http://schemas.microsoft.com/office/powerpoint/2010/main" val="4264946280"/>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6" name="Text Box 3">
            <a:extLst>
              <a:ext uri="{FF2B5EF4-FFF2-40B4-BE49-F238E27FC236}">
                <a16:creationId xmlns:a16="http://schemas.microsoft.com/office/drawing/2014/main" id="{28738422-1339-421F-BBA2-E7750BBFF683}"/>
              </a:ext>
            </a:extLst>
          </p:cNvPr>
          <p:cNvSpPr txBox="1">
            <a:spLocks noChangeArrowheads="1"/>
          </p:cNvSpPr>
          <p:nvPr/>
        </p:nvSpPr>
        <p:spPr bwMode="auto">
          <a:xfrm>
            <a:off x="502250" y="6453336"/>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Source : Peratoner </a:t>
            </a:r>
            <a:r>
              <a:rPr kumimoji="0" lang="en-GB" altLang="en-US" sz="1600" b="0" i="1"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dirty="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Zones fourragères du Tyrol du Sud</a:t>
            </a:r>
          </a:p>
        </p:txBody>
      </p:sp>
      <p:sp>
        <p:nvSpPr>
          <p:cNvPr id="8" name="Freeform 3">
            <a:extLst>
              <a:ext uri="{FF2B5EF4-FFF2-40B4-BE49-F238E27FC236}">
                <a16:creationId xmlns:a16="http://schemas.microsoft.com/office/drawing/2014/main" id="{4DB0A510-1DCB-4A26-A7BB-5B402BF8E65F}"/>
              </a:ext>
            </a:extLst>
          </p:cNvPr>
          <p:cNvSpPr>
            <a:spLocks/>
          </p:cNvSpPr>
          <p:nvPr/>
        </p:nvSpPr>
        <p:spPr bwMode="auto">
          <a:xfrm>
            <a:off x="4711700" y="2489200"/>
            <a:ext cx="569913" cy="1265238"/>
          </a:xfrm>
          <a:custGeom>
            <a:avLst/>
            <a:gdLst>
              <a:gd name="T0" fmla="*/ 2147483646 w 63"/>
              <a:gd name="T1" fmla="*/ 2147483646 h 140"/>
              <a:gd name="T2" fmla="*/ 0 w 63"/>
              <a:gd name="T3" fmla="*/ 2147483646 h 140"/>
              <a:gd name="T4" fmla="*/ 0 w 63"/>
              <a:gd name="T5" fmla="*/ 2147483646 h 140"/>
              <a:gd name="T6" fmla="*/ 0 w 63"/>
              <a:gd name="T7" fmla="*/ 2147483646 h 140"/>
              <a:gd name="T8" fmla="*/ 2147483646 w 63"/>
              <a:gd name="T9" fmla="*/ 2147483646 h 1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40">
                <a:moveTo>
                  <a:pt x="63" y="15"/>
                </a:moveTo>
                <a:cubicBezTo>
                  <a:pt x="43" y="6"/>
                  <a:pt x="22" y="1"/>
                  <a:pt x="0" y="1"/>
                </a:cubicBezTo>
                <a:cubicBezTo>
                  <a:pt x="0" y="0"/>
                  <a:pt x="0" y="1"/>
                  <a:pt x="0" y="1"/>
                </a:cubicBezTo>
                <a:lnTo>
                  <a:pt x="0" y="140"/>
                </a:lnTo>
                <a:lnTo>
                  <a:pt x="63" y="15"/>
                </a:lnTo>
                <a:close/>
              </a:path>
            </a:pathLst>
          </a:custGeom>
          <a:solidFill>
            <a:srgbClr val="8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4">
            <a:extLst>
              <a:ext uri="{FF2B5EF4-FFF2-40B4-BE49-F238E27FC236}">
                <a16:creationId xmlns:a16="http://schemas.microsoft.com/office/drawing/2014/main" id="{B7C55784-CC44-4610-952B-D5B52BB42666}"/>
              </a:ext>
            </a:extLst>
          </p:cNvPr>
          <p:cNvSpPr>
            <a:spLocks/>
          </p:cNvSpPr>
          <p:nvPr/>
        </p:nvSpPr>
        <p:spPr bwMode="auto">
          <a:xfrm>
            <a:off x="4711700" y="2624138"/>
            <a:ext cx="1257300" cy="1130300"/>
          </a:xfrm>
          <a:custGeom>
            <a:avLst/>
            <a:gdLst>
              <a:gd name="T0" fmla="*/ 2147483646 w 139"/>
              <a:gd name="T1" fmla="*/ 2147483646 h 125"/>
              <a:gd name="T2" fmla="*/ 2147483646 w 139"/>
              <a:gd name="T3" fmla="*/ 0 h 125"/>
              <a:gd name="T4" fmla="*/ 0 w 139"/>
              <a:gd name="T5" fmla="*/ 2147483646 h 125"/>
              <a:gd name="T6" fmla="*/ 2147483646 w 139"/>
              <a:gd name="T7" fmla="*/ 2147483646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25">
                <a:moveTo>
                  <a:pt x="139" y="112"/>
                </a:moveTo>
                <a:cubicBezTo>
                  <a:pt x="135" y="64"/>
                  <a:pt x="106" y="22"/>
                  <a:pt x="63" y="0"/>
                </a:cubicBezTo>
                <a:lnTo>
                  <a:pt x="0" y="125"/>
                </a:lnTo>
                <a:lnTo>
                  <a:pt x="139" y="112"/>
                </a:lnTo>
                <a:close/>
              </a:path>
            </a:pathLst>
          </a:custGeom>
          <a:solidFill>
            <a:srgbClr val="99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5">
            <a:extLst>
              <a:ext uri="{FF2B5EF4-FFF2-40B4-BE49-F238E27FC236}">
                <a16:creationId xmlns:a16="http://schemas.microsoft.com/office/drawing/2014/main" id="{D4F39D37-FDB1-4547-AA1C-673D8655B142}"/>
              </a:ext>
            </a:extLst>
          </p:cNvPr>
          <p:cNvSpPr>
            <a:spLocks/>
          </p:cNvSpPr>
          <p:nvPr/>
        </p:nvSpPr>
        <p:spPr bwMode="auto">
          <a:xfrm>
            <a:off x="4711700" y="3636963"/>
            <a:ext cx="1257300" cy="117475"/>
          </a:xfrm>
          <a:custGeom>
            <a:avLst/>
            <a:gdLst>
              <a:gd name="T0" fmla="*/ 2147483646 w 139"/>
              <a:gd name="T1" fmla="*/ 2147483646 h 13"/>
              <a:gd name="T2" fmla="*/ 2147483646 w 139"/>
              <a:gd name="T3" fmla="*/ 0 h 13"/>
              <a:gd name="T4" fmla="*/ 0 w 139"/>
              <a:gd name="T5" fmla="*/ 2147483646 h 13"/>
              <a:gd name="T6" fmla="*/ 2147483646 w 139"/>
              <a:gd name="T7" fmla="*/ 2147483646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3">
                <a:moveTo>
                  <a:pt x="139" y="2"/>
                </a:moveTo>
                <a:cubicBezTo>
                  <a:pt x="139" y="2"/>
                  <a:pt x="139" y="1"/>
                  <a:pt x="139" y="0"/>
                </a:cubicBezTo>
                <a:lnTo>
                  <a:pt x="0" y="13"/>
                </a:lnTo>
                <a:lnTo>
                  <a:pt x="139" y="2"/>
                </a:lnTo>
                <a:close/>
              </a:path>
            </a:pathLst>
          </a:custGeom>
          <a:solidFill>
            <a:srgbClr val="FFFFCC"/>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6">
            <a:extLst>
              <a:ext uri="{FF2B5EF4-FFF2-40B4-BE49-F238E27FC236}">
                <a16:creationId xmlns:a16="http://schemas.microsoft.com/office/drawing/2014/main" id="{3A3DE633-C91B-4714-8A92-21B0F70CABA7}"/>
              </a:ext>
            </a:extLst>
          </p:cNvPr>
          <p:cNvSpPr>
            <a:spLocks/>
          </p:cNvSpPr>
          <p:nvPr/>
        </p:nvSpPr>
        <p:spPr bwMode="auto">
          <a:xfrm>
            <a:off x="4711700" y="3654425"/>
            <a:ext cx="1265238" cy="406400"/>
          </a:xfrm>
          <a:custGeom>
            <a:avLst/>
            <a:gdLst>
              <a:gd name="T0" fmla="*/ 2147483646 w 140"/>
              <a:gd name="T1" fmla="*/ 2147483646 h 45"/>
              <a:gd name="T2" fmla="*/ 2147483646 w 140"/>
              <a:gd name="T3" fmla="*/ 2147483646 h 45"/>
              <a:gd name="T4" fmla="*/ 2147483646 w 140"/>
              <a:gd name="T5" fmla="*/ 0 h 45"/>
              <a:gd name="T6" fmla="*/ 0 w 140"/>
              <a:gd name="T7" fmla="*/ 2147483646 h 45"/>
              <a:gd name="T8" fmla="*/ 2147483646 w 140"/>
              <a:gd name="T9" fmla="*/ 2147483646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0" h="45">
                <a:moveTo>
                  <a:pt x="135" y="45"/>
                </a:moveTo>
                <a:cubicBezTo>
                  <a:pt x="138" y="34"/>
                  <a:pt x="140" y="22"/>
                  <a:pt x="140" y="11"/>
                </a:cubicBezTo>
                <a:cubicBezTo>
                  <a:pt x="140" y="7"/>
                  <a:pt x="139" y="4"/>
                  <a:pt x="139" y="0"/>
                </a:cubicBezTo>
                <a:lnTo>
                  <a:pt x="0" y="11"/>
                </a:lnTo>
                <a:lnTo>
                  <a:pt x="135" y="45"/>
                </a:lnTo>
                <a:close/>
              </a:path>
            </a:pathLst>
          </a:custGeom>
          <a:solidFill>
            <a:srgbClr val="00808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7">
            <a:extLst>
              <a:ext uri="{FF2B5EF4-FFF2-40B4-BE49-F238E27FC236}">
                <a16:creationId xmlns:a16="http://schemas.microsoft.com/office/drawing/2014/main" id="{CC4828FB-B11A-49B4-858D-49762AA1A8E6}"/>
              </a:ext>
            </a:extLst>
          </p:cNvPr>
          <p:cNvSpPr>
            <a:spLocks/>
          </p:cNvSpPr>
          <p:nvPr/>
        </p:nvSpPr>
        <p:spPr bwMode="auto">
          <a:xfrm>
            <a:off x="3455988" y="2614613"/>
            <a:ext cx="2476500" cy="2405062"/>
          </a:xfrm>
          <a:custGeom>
            <a:avLst/>
            <a:gdLst>
              <a:gd name="T0" fmla="*/ 2147483646 w 274"/>
              <a:gd name="T1" fmla="*/ 0 h 266"/>
              <a:gd name="T2" fmla="*/ 0 w 274"/>
              <a:gd name="T3" fmla="*/ 2147483646 h 266"/>
              <a:gd name="T4" fmla="*/ 2147483646 w 274"/>
              <a:gd name="T5" fmla="*/ 2147483646 h 266"/>
              <a:gd name="T6" fmla="*/ 2147483646 w 274"/>
              <a:gd name="T7" fmla="*/ 2147483646 h 266"/>
              <a:gd name="T8" fmla="*/ 2147483646 w 274"/>
              <a:gd name="T9" fmla="*/ 2147483646 h 266"/>
              <a:gd name="T10" fmla="*/ 2147483646 w 274"/>
              <a:gd name="T11" fmla="*/ 0 h 2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4" h="266">
                <a:moveTo>
                  <a:pt x="80" y="0"/>
                </a:moveTo>
                <a:cubicBezTo>
                  <a:pt x="31" y="23"/>
                  <a:pt x="0" y="72"/>
                  <a:pt x="0" y="126"/>
                </a:cubicBezTo>
                <a:cubicBezTo>
                  <a:pt x="0" y="203"/>
                  <a:pt x="62" y="266"/>
                  <a:pt x="139" y="266"/>
                </a:cubicBezTo>
                <a:cubicBezTo>
                  <a:pt x="203" y="265"/>
                  <a:pt x="259" y="222"/>
                  <a:pt x="274" y="160"/>
                </a:cubicBezTo>
                <a:lnTo>
                  <a:pt x="139" y="126"/>
                </a:lnTo>
                <a:lnTo>
                  <a:pt x="80" y="0"/>
                </a:lnTo>
                <a:close/>
              </a:path>
            </a:pathLst>
          </a:custGeom>
          <a:solidFill>
            <a:srgbClr val="003366"/>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8">
            <a:extLst>
              <a:ext uri="{FF2B5EF4-FFF2-40B4-BE49-F238E27FC236}">
                <a16:creationId xmlns:a16="http://schemas.microsoft.com/office/drawing/2014/main" id="{D845A4EE-4B53-45C8-AD19-B14401FA1E55}"/>
              </a:ext>
            </a:extLst>
          </p:cNvPr>
          <p:cNvSpPr>
            <a:spLocks/>
          </p:cNvSpPr>
          <p:nvPr/>
        </p:nvSpPr>
        <p:spPr bwMode="auto">
          <a:xfrm>
            <a:off x="4178300" y="2533650"/>
            <a:ext cx="533400" cy="1220788"/>
          </a:xfrm>
          <a:custGeom>
            <a:avLst/>
            <a:gdLst>
              <a:gd name="T0" fmla="*/ 2147483646 w 59"/>
              <a:gd name="T1" fmla="*/ 0 h 135"/>
              <a:gd name="T2" fmla="*/ 0 w 59"/>
              <a:gd name="T3" fmla="*/ 2147483646 h 135"/>
              <a:gd name="T4" fmla="*/ 2147483646 w 59"/>
              <a:gd name="T5" fmla="*/ 2147483646 h 135"/>
              <a:gd name="T6" fmla="*/ 2147483646 w 59"/>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135">
                <a:moveTo>
                  <a:pt x="25" y="0"/>
                </a:moveTo>
                <a:cubicBezTo>
                  <a:pt x="16" y="2"/>
                  <a:pt x="8" y="5"/>
                  <a:pt x="0" y="9"/>
                </a:cubicBezTo>
                <a:lnTo>
                  <a:pt x="59" y="135"/>
                </a:lnTo>
                <a:lnTo>
                  <a:pt x="25" y="0"/>
                </a:lnTo>
                <a:close/>
              </a:path>
            </a:pathLst>
          </a:custGeom>
          <a:solidFill>
            <a:srgbClr val="80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9">
            <a:extLst>
              <a:ext uri="{FF2B5EF4-FFF2-40B4-BE49-F238E27FC236}">
                <a16:creationId xmlns:a16="http://schemas.microsoft.com/office/drawing/2014/main" id="{642F6A57-19A5-4455-92F7-A9285B0BF181}"/>
              </a:ext>
            </a:extLst>
          </p:cNvPr>
          <p:cNvSpPr>
            <a:spLocks/>
          </p:cNvSpPr>
          <p:nvPr/>
        </p:nvSpPr>
        <p:spPr bwMode="auto">
          <a:xfrm>
            <a:off x="4405313" y="2506663"/>
            <a:ext cx="306387" cy="1247775"/>
          </a:xfrm>
          <a:custGeom>
            <a:avLst/>
            <a:gdLst>
              <a:gd name="T0" fmla="*/ 2147483646 w 34"/>
              <a:gd name="T1" fmla="*/ 0 h 138"/>
              <a:gd name="T2" fmla="*/ 0 w 34"/>
              <a:gd name="T3" fmla="*/ 2147483646 h 138"/>
              <a:gd name="T4" fmla="*/ 2147483646 w 34"/>
              <a:gd name="T5" fmla="*/ 2147483646 h 138"/>
              <a:gd name="T6" fmla="*/ 2147483646 w 34"/>
              <a:gd name="T7" fmla="*/ 0 h 1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4" h="138">
                <a:moveTo>
                  <a:pt x="11" y="0"/>
                </a:moveTo>
                <a:cubicBezTo>
                  <a:pt x="7" y="1"/>
                  <a:pt x="4" y="2"/>
                  <a:pt x="0" y="3"/>
                </a:cubicBezTo>
                <a:lnTo>
                  <a:pt x="34" y="138"/>
                </a:lnTo>
                <a:lnTo>
                  <a:pt x="11" y="0"/>
                </a:lnTo>
                <a:close/>
              </a:path>
            </a:pathLst>
          </a:custGeom>
          <a:solidFill>
            <a:srgbClr val="008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0">
            <a:extLst>
              <a:ext uri="{FF2B5EF4-FFF2-40B4-BE49-F238E27FC236}">
                <a16:creationId xmlns:a16="http://schemas.microsoft.com/office/drawing/2014/main" id="{77689243-3EAF-414E-8024-B38CBDF35E1D}"/>
              </a:ext>
            </a:extLst>
          </p:cNvPr>
          <p:cNvSpPr>
            <a:spLocks/>
          </p:cNvSpPr>
          <p:nvPr/>
        </p:nvSpPr>
        <p:spPr bwMode="auto">
          <a:xfrm>
            <a:off x="4503738" y="2497138"/>
            <a:ext cx="207962" cy="1257300"/>
          </a:xfrm>
          <a:custGeom>
            <a:avLst/>
            <a:gdLst>
              <a:gd name="T0" fmla="*/ 2147483646 w 23"/>
              <a:gd name="T1" fmla="*/ 0 h 139"/>
              <a:gd name="T2" fmla="*/ 0 w 23"/>
              <a:gd name="T3" fmla="*/ 2147483646 h 139"/>
              <a:gd name="T4" fmla="*/ 2147483646 w 23"/>
              <a:gd name="T5" fmla="*/ 2147483646 h 139"/>
              <a:gd name="T6" fmla="*/ 2147483646 w 2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139">
                <a:moveTo>
                  <a:pt x="10" y="0"/>
                </a:moveTo>
                <a:cubicBezTo>
                  <a:pt x="7" y="0"/>
                  <a:pt x="4" y="1"/>
                  <a:pt x="0" y="1"/>
                </a:cubicBezTo>
                <a:lnTo>
                  <a:pt x="23" y="139"/>
                </a:lnTo>
                <a:lnTo>
                  <a:pt x="10" y="0"/>
                </a:lnTo>
                <a:close/>
              </a:path>
            </a:pathLst>
          </a:custGeom>
          <a:solidFill>
            <a:srgbClr val="FF00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1">
            <a:extLst>
              <a:ext uri="{FF2B5EF4-FFF2-40B4-BE49-F238E27FC236}">
                <a16:creationId xmlns:a16="http://schemas.microsoft.com/office/drawing/2014/main" id="{1DBEEF20-6D05-4DBC-A552-EDF6FED42B02}"/>
              </a:ext>
            </a:extLst>
          </p:cNvPr>
          <p:cNvSpPr>
            <a:spLocks/>
          </p:cNvSpPr>
          <p:nvPr/>
        </p:nvSpPr>
        <p:spPr bwMode="auto">
          <a:xfrm>
            <a:off x="4594225" y="2497138"/>
            <a:ext cx="117475" cy="1257300"/>
          </a:xfrm>
          <a:custGeom>
            <a:avLst/>
            <a:gdLst>
              <a:gd name="T0" fmla="*/ 2147483646 w 13"/>
              <a:gd name="T1" fmla="*/ 0 h 139"/>
              <a:gd name="T2" fmla="*/ 0 w 13"/>
              <a:gd name="T3" fmla="*/ 0 h 139"/>
              <a:gd name="T4" fmla="*/ 2147483646 w 13"/>
              <a:gd name="T5" fmla="*/ 2147483646 h 139"/>
              <a:gd name="T6" fmla="*/ 2147483646 w 13"/>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39">
                <a:moveTo>
                  <a:pt x="8" y="0"/>
                </a:moveTo>
                <a:cubicBezTo>
                  <a:pt x="5" y="0"/>
                  <a:pt x="3" y="0"/>
                  <a:pt x="0" y="0"/>
                </a:cubicBezTo>
                <a:lnTo>
                  <a:pt x="13" y="139"/>
                </a:lnTo>
                <a:lnTo>
                  <a:pt x="8" y="0"/>
                </a:lnTo>
                <a:close/>
              </a:path>
            </a:pathLst>
          </a:custGeom>
          <a:solidFill>
            <a:srgbClr val="FF99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2">
            <a:extLst>
              <a:ext uri="{FF2B5EF4-FFF2-40B4-BE49-F238E27FC236}">
                <a16:creationId xmlns:a16="http://schemas.microsoft.com/office/drawing/2014/main" id="{18959C7E-F3B4-4592-A598-87C43141C5B8}"/>
              </a:ext>
            </a:extLst>
          </p:cNvPr>
          <p:cNvSpPr>
            <a:spLocks/>
          </p:cNvSpPr>
          <p:nvPr/>
        </p:nvSpPr>
        <p:spPr bwMode="auto">
          <a:xfrm>
            <a:off x="4667250" y="2497138"/>
            <a:ext cx="44450" cy="1257300"/>
          </a:xfrm>
          <a:custGeom>
            <a:avLst/>
            <a:gdLst>
              <a:gd name="T0" fmla="*/ 2147483646 w 5"/>
              <a:gd name="T1" fmla="*/ 0 h 139"/>
              <a:gd name="T2" fmla="*/ 0 w 5"/>
              <a:gd name="T3" fmla="*/ 0 h 139"/>
              <a:gd name="T4" fmla="*/ 2147483646 w 5"/>
              <a:gd name="T5" fmla="*/ 2147483646 h 139"/>
              <a:gd name="T6" fmla="*/ 2147483646 w 5"/>
              <a:gd name="T7" fmla="*/ 0 h 1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39">
                <a:moveTo>
                  <a:pt x="5" y="0"/>
                </a:moveTo>
                <a:cubicBezTo>
                  <a:pt x="3" y="0"/>
                  <a:pt x="1" y="0"/>
                  <a:pt x="0" y="0"/>
                </a:cubicBezTo>
                <a:lnTo>
                  <a:pt x="5" y="139"/>
                </a:lnTo>
                <a:lnTo>
                  <a:pt x="5" y="0"/>
                </a:lnTo>
                <a:close/>
              </a:path>
            </a:pathLst>
          </a:custGeom>
          <a:solidFill>
            <a:srgbClr val="FFCC00"/>
          </a:solidFill>
          <a:ln w="952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3">
            <a:extLst>
              <a:ext uri="{FF2B5EF4-FFF2-40B4-BE49-F238E27FC236}">
                <a16:creationId xmlns:a16="http://schemas.microsoft.com/office/drawing/2014/main" id="{1E9D64D3-C4C3-4998-B424-0726E67C770F}"/>
              </a:ext>
            </a:extLst>
          </p:cNvPr>
          <p:cNvSpPr>
            <a:spLocks/>
          </p:cNvSpPr>
          <p:nvPr/>
        </p:nvSpPr>
        <p:spPr bwMode="auto">
          <a:xfrm>
            <a:off x="5000625" y="2090738"/>
            <a:ext cx="227013" cy="442912"/>
          </a:xfrm>
          <a:custGeom>
            <a:avLst/>
            <a:gdLst>
              <a:gd name="T0" fmla="*/ 2147483646 w 25"/>
              <a:gd name="T1" fmla="*/ 0 h 49"/>
              <a:gd name="T2" fmla="*/ 2147483646 w 25"/>
              <a:gd name="T3" fmla="*/ 0 h 49"/>
              <a:gd name="T4" fmla="*/ 0 w 25"/>
              <a:gd name="T5" fmla="*/ 2147483646 h 49"/>
              <a:gd name="T6" fmla="*/ 0 60000 65536"/>
              <a:gd name="T7" fmla="*/ 0 60000 65536"/>
              <a:gd name="T8" fmla="*/ 0 60000 65536"/>
            </a:gdLst>
            <a:ahLst/>
            <a:cxnLst>
              <a:cxn ang="T6">
                <a:pos x="T0" y="T1"/>
              </a:cxn>
              <a:cxn ang="T7">
                <a:pos x="T2" y="T3"/>
              </a:cxn>
              <a:cxn ang="T8">
                <a:pos x="T4" y="T5"/>
              </a:cxn>
            </a:cxnLst>
            <a:rect l="0" t="0" r="r" b="b"/>
            <a:pathLst>
              <a:path w="25" h="49">
                <a:moveTo>
                  <a:pt x="25" y="0"/>
                </a:moveTo>
                <a:lnTo>
                  <a:pt x="17" y="0"/>
                </a:lnTo>
                <a:lnTo>
                  <a:pt x="0" y="49"/>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4">
            <a:extLst>
              <a:ext uri="{FF2B5EF4-FFF2-40B4-BE49-F238E27FC236}">
                <a16:creationId xmlns:a16="http://schemas.microsoft.com/office/drawing/2014/main" id="{525EC57F-9861-4962-B8E4-9DEF5A761F82}"/>
              </a:ext>
            </a:extLst>
          </p:cNvPr>
          <p:cNvSpPr>
            <a:spLocks/>
          </p:cNvSpPr>
          <p:nvPr/>
        </p:nvSpPr>
        <p:spPr bwMode="auto">
          <a:xfrm>
            <a:off x="5768975" y="2697163"/>
            <a:ext cx="82550" cy="360362"/>
          </a:xfrm>
          <a:custGeom>
            <a:avLst/>
            <a:gdLst>
              <a:gd name="T0" fmla="*/ 2147483646 w 9"/>
              <a:gd name="T1" fmla="*/ 0 h 40"/>
              <a:gd name="T2" fmla="*/ 2147483646 w 9"/>
              <a:gd name="T3" fmla="*/ 0 h 40"/>
              <a:gd name="T4" fmla="*/ 0 w 9"/>
              <a:gd name="T5" fmla="*/ 2147483646 h 40"/>
              <a:gd name="T6" fmla="*/ 0 60000 65536"/>
              <a:gd name="T7" fmla="*/ 0 60000 65536"/>
              <a:gd name="T8" fmla="*/ 0 60000 65536"/>
            </a:gdLst>
            <a:ahLst/>
            <a:cxnLst>
              <a:cxn ang="T6">
                <a:pos x="T0" y="T1"/>
              </a:cxn>
              <a:cxn ang="T7">
                <a:pos x="T2" y="T3"/>
              </a:cxn>
              <a:cxn ang="T8">
                <a:pos x="T4" y="T5"/>
              </a:cxn>
            </a:cxnLst>
            <a:rect l="0" t="0" r="r" b="b"/>
            <a:pathLst>
              <a:path w="9" h="40">
                <a:moveTo>
                  <a:pt x="9" y="0"/>
                </a:moveTo>
                <a:lnTo>
                  <a:pt x="1" y="0"/>
                </a:lnTo>
                <a:lnTo>
                  <a:pt x="0" y="4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5">
            <a:extLst>
              <a:ext uri="{FF2B5EF4-FFF2-40B4-BE49-F238E27FC236}">
                <a16:creationId xmlns:a16="http://schemas.microsoft.com/office/drawing/2014/main" id="{4371CB5B-712C-432B-8430-499E97BE4E01}"/>
              </a:ext>
            </a:extLst>
          </p:cNvPr>
          <p:cNvSpPr>
            <a:spLocks/>
          </p:cNvSpPr>
          <p:nvPr/>
        </p:nvSpPr>
        <p:spPr bwMode="auto">
          <a:xfrm>
            <a:off x="5976938" y="3419475"/>
            <a:ext cx="415925" cy="234950"/>
          </a:xfrm>
          <a:custGeom>
            <a:avLst/>
            <a:gdLst>
              <a:gd name="T0" fmla="*/ 2147483646 w 46"/>
              <a:gd name="T1" fmla="*/ 0 h 26"/>
              <a:gd name="T2" fmla="*/ 2147483646 w 46"/>
              <a:gd name="T3" fmla="*/ 0 h 26"/>
              <a:gd name="T4" fmla="*/ 0 w 46"/>
              <a:gd name="T5" fmla="*/ 2147483646 h 26"/>
              <a:gd name="T6" fmla="*/ 0 60000 65536"/>
              <a:gd name="T7" fmla="*/ 0 60000 65536"/>
              <a:gd name="T8" fmla="*/ 0 60000 65536"/>
            </a:gdLst>
            <a:ahLst/>
            <a:cxnLst>
              <a:cxn ang="T6">
                <a:pos x="T0" y="T1"/>
              </a:cxn>
              <a:cxn ang="T7">
                <a:pos x="T2" y="T3"/>
              </a:cxn>
              <a:cxn ang="T8">
                <a:pos x="T4" y="T5"/>
              </a:cxn>
            </a:cxnLst>
            <a:rect l="0" t="0" r="r" b="b"/>
            <a:pathLst>
              <a:path w="46" h="26">
                <a:moveTo>
                  <a:pt x="46" y="0"/>
                </a:moveTo>
                <a:lnTo>
                  <a:pt x="38" y="0"/>
                </a:lnTo>
                <a:lnTo>
                  <a:pt x="0" y="2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6">
            <a:extLst>
              <a:ext uri="{FF2B5EF4-FFF2-40B4-BE49-F238E27FC236}">
                <a16:creationId xmlns:a16="http://schemas.microsoft.com/office/drawing/2014/main" id="{5D4E5C26-DEC8-40C4-984E-DC7505071B70}"/>
              </a:ext>
            </a:extLst>
          </p:cNvPr>
          <p:cNvSpPr>
            <a:spLocks/>
          </p:cNvSpPr>
          <p:nvPr/>
        </p:nvSpPr>
        <p:spPr bwMode="auto">
          <a:xfrm>
            <a:off x="5976938" y="3871913"/>
            <a:ext cx="344487" cy="939800"/>
          </a:xfrm>
          <a:custGeom>
            <a:avLst/>
            <a:gdLst>
              <a:gd name="T0" fmla="*/ 2147483646 w 38"/>
              <a:gd name="T1" fmla="*/ 2147483646 h 21"/>
              <a:gd name="T2" fmla="*/ 2147483646 w 38"/>
              <a:gd name="T3" fmla="*/ 2147483646 h 21"/>
              <a:gd name="T4" fmla="*/ 0 w 38"/>
              <a:gd name="T5" fmla="*/ 0 h 21"/>
              <a:gd name="T6" fmla="*/ 0 60000 65536"/>
              <a:gd name="T7" fmla="*/ 0 60000 65536"/>
              <a:gd name="T8" fmla="*/ 0 60000 65536"/>
            </a:gdLst>
            <a:ahLst/>
            <a:cxnLst>
              <a:cxn ang="T6">
                <a:pos x="T0" y="T1"/>
              </a:cxn>
              <a:cxn ang="T7">
                <a:pos x="T2" y="T3"/>
              </a:cxn>
              <a:cxn ang="T8">
                <a:pos x="T4" y="T5"/>
              </a:cxn>
            </a:cxnLst>
            <a:rect l="0" t="0" r="r" b="b"/>
            <a:pathLst>
              <a:path w="38" h="21">
                <a:moveTo>
                  <a:pt x="38" y="21"/>
                </a:moveTo>
                <a:lnTo>
                  <a:pt x="30" y="21"/>
                </a:lnTo>
                <a:lnTo>
                  <a:pt x="0"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7">
            <a:extLst>
              <a:ext uri="{FF2B5EF4-FFF2-40B4-BE49-F238E27FC236}">
                <a16:creationId xmlns:a16="http://schemas.microsoft.com/office/drawing/2014/main" id="{A5BD6954-359D-4F3B-AB96-ABEB43B03E88}"/>
              </a:ext>
            </a:extLst>
          </p:cNvPr>
          <p:cNvSpPr>
            <a:spLocks/>
          </p:cNvSpPr>
          <p:nvPr/>
        </p:nvSpPr>
        <p:spPr bwMode="auto">
          <a:xfrm>
            <a:off x="2813050" y="2570163"/>
            <a:ext cx="1474788" cy="223837"/>
          </a:xfrm>
          <a:custGeom>
            <a:avLst/>
            <a:gdLst>
              <a:gd name="T0" fmla="*/ 0 w 102"/>
              <a:gd name="T1" fmla="*/ 2147483646 h 5"/>
              <a:gd name="T2" fmla="*/ 2147483646 w 102"/>
              <a:gd name="T3" fmla="*/ 2147483646 h 5"/>
              <a:gd name="T4" fmla="*/ 2147483646 w 102"/>
              <a:gd name="T5" fmla="*/ 0 h 5"/>
              <a:gd name="T6" fmla="*/ 0 60000 65536"/>
              <a:gd name="T7" fmla="*/ 0 60000 65536"/>
              <a:gd name="T8" fmla="*/ 0 60000 65536"/>
            </a:gdLst>
            <a:ahLst/>
            <a:cxnLst>
              <a:cxn ang="T6">
                <a:pos x="T0" y="T1"/>
              </a:cxn>
              <a:cxn ang="T7">
                <a:pos x="T2" y="T3"/>
              </a:cxn>
              <a:cxn ang="T8">
                <a:pos x="T4" y="T5"/>
              </a:cxn>
            </a:cxnLst>
            <a:rect l="0" t="0" r="r" b="b"/>
            <a:pathLst>
              <a:path w="102" h="5">
                <a:moveTo>
                  <a:pt x="0" y="5"/>
                </a:moveTo>
                <a:lnTo>
                  <a:pt x="8" y="5"/>
                </a:lnTo>
                <a:lnTo>
                  <a:pt x="102" y="0"/>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8">
            <a:extLst>
              <a:ext uri="{FF2B5EF4-FFF2-40B4-BE49-F238E27FC236}">
                <a16:creationId xmlns:a16="http://schemas.microsoft.com/office/drawing/2014/main" id="{DE898F1F-2A09-43C4-A247-E9084A4FCCBC}"/>
              </a:ext>
            </a:extLst>
          </p:cNvPr>
          <p:cNvSpPr>
            <a:spLocks/>
          </p:cNvSpPr>
          <p:nvPr/>
        </p:nvSpPr>
        <p:spPr bwMode="auto">
          <a:xfrm>
            <a:off x="3300413" y="2428875"/>
            <a:ext cx="1158875" cy="96838"/>
          </a:xfrm>
          <a:custGeom>
            <a:avLst/>
            <a:gdLst>
              <a:gd name="T0" fmla="*/ 0 w 93"/>
              <a:gd name="T1" fmla="*/ 0 h 16"/>
              <a:gd name="T2" fmla="*/ 2147483646 w 93"/>
              <a:gd name="T3" fmla="*/ 0 h 16"/>
              <a:gd name="T4" fmla="*/ 2147483646 w 93"/>
              <a:gd name="T5" fmla="*/ 2147483646 h 16"/>
              <a:gd name="T6" fmla="*/ 0 60000 65536"/>
              <a:gd name="T7" fmla="*/ 0 60000 65536"/>
              <a:gd name="T8" fmla="*/ 0 60000 65536"/>
            </a:gdLst>
            <a:ahLst/>
            <a:cxnLst>
              <a:cxn ang="T6">
                <a:pos x="T0" y="T1"/>
              </a:cxn>
              <a:cxn ang="T7">
                <a:pos x="T2" y="T3"/>
              </a:cxn>
              <a:cxn ang="T8">
                <a:pos x="T4" y="T5"/>
              </a:cxn>
            </a:cxnLst>
            <a:rect l="0" t="0" r="r" b="b"/>
            <a:pathLst>
              <a:path w="93" h="16">
                <a:moveTo>
                  <a:pt x="0" y="0"/>
                </a:moveTo>
                <a:lnTo>
                  <a:pt x="8" y="0"/>
                </a:lnTo>
                <a:lnTo>
                  <a:pt x="93" y="16"/>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4D630A5-6A35-4A66-8A63-DBE365C13B98}"/>
              </a:ext>
            </a:extLst>
          </p:cNvPr>
          <p:cNvSpPr>
            <a:spLocks/>
          </p:cNvSpPr>
          <p:nvPr/>
        </p:nvSpPr>
        <p:spPr bwMode="auto">
          <a:xfrm>
            <a:off x="3498850" y="2133600"/>
            <a:ext cx="1068388" cy="373063"/>
          </a:xfrm>
          <a:custGeom>
            <a:avLst/>
            <a:gdLst>
              <a:gd name="T0" fmla="*/ 0 w 52"/>
              <a:gd name="T1" fmla="*/ 0 h 57"/>
              <a:gd name="T2" fmla="*/ 2147483646 w 52"/>
              <a:gd name="T3" fmla="*/ 0 h 57"/>
              <a:gd name="T4" fmla="*/ 2147483646 w 52"/>
              <a:gd name="T5" fmla="*/ 2147483646 h 57"/>
              <a:gd name="T6" fmla="*/ 0 60000 65536"/>
              <a:gd name="T7" fmla="*/ 0 60000 65536"/>
              <a:gd name="T8" fmla="*/ 0 60000 65536"/>
            </a:gdLst>
            <a:ahLst/>
            <a:cxnLst>
              <a:cxn ang="T6">
                <a:pos x="T0" y="T1"/>
              </a:cxn>
              <a:cxn ang="T7">
                <a:pos x="T2" y="T3"/>
              </a:cxn>
              <a:cxn ang="T8">
                <a:pos x="T4" y="T5"/>
              </a:cxn>
            </a:cxnLst>
            <a:rect l="0" t="0" r="r" b="b"/>
            <a:pathLst>
              <a:path w="52" h="57">
                <a:moveTo>
                  <a:pt x="0" y="0"/>
                </a:moveTo>
                <a:lnTo>
                  <a:pt x="8" y="0"/>
                </a:lnTo>
                <a:lnTo>
                  <a:pt x="52" y="57"/>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0">
            <a:extLst>
              <a:ext uri="{FF2B5EF4-FFF2-40B4-BE49-F238E27FC236}">
                <a16:creationId xmlns:a16="http://schemas.microsoft.com/office/drawing/2014/main" id="{8793C609-9DE5-4EC9-9BEB-B44AB9F9B9AD}"/>
              </a:ext>
            </a:extLst>
          </p:cNvPr>
          <p:cNvSpPr>
            <a:spLocks/>
          </p:cNvSpPr>
          <p:nvPr/>
        </p:nvSpPr>
        <p:spPr bwMode="auto">
          <a:xfrm>
            <a:off x="4291013" y="1858963"/>
            <a:ext cx="339725" cy="638175"/>
          </a:xfrm>
          <a:custGeom>
            <a:avLst/>
            <a:gdLst>
              <a:gd name="T0" fmla="*/ 0 w 55"/>
              <a:gd name="T1" fmla="*/ 0 h 91"/>
              <a:gd name="T2" fmla="*/ 2147483646 w 55"/>
              <a:gd name="T3" fmla="*/ 0 h 91"/>
              <a:gd name="T4" fmla="*/ 2147483646 w 55"/>
              <a:gd name="T5" fmla="*/ 2147483646 h 91"/>
              <a:gd name="T6" fmla="*/ 0 60000 65536"/>
              <a:gd name="T7" fmla="*/ 0 60000 65536"/>
              <a:gd name="T8" fmla="*/ 0 60000 65536"/>
            </a:gdLst>
            <a:ahLst/>
            <a:cxnLst>
              <a:cxn ang="T6">
                <a:pos x="T0" y="T1"/>
              </a:cxn>
              <a:cxn ang="T7">
                <a:pos x="T2" y="T3"/>
              </a:cxn>
              <a:cxn ang="T8">
                <a:pos x="T4" y="T5"/>
              </a:cxn>
            </a:cxnLst>
            <a:rect l="0" t="0" r="r" b="b"/>
            <a:pathLst>
              <a:path w="55" h="91">
                <a:moveTo>
                  <a:pt x="0" y="0"/>
                </a:moveTo>
                <a:lnTo>
                  <a:pt x="8" y="0"/>
                </a:lnTo>
                <a:lnTo>
                  <a:pt x="55" y="91"/>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1">
            <a:extLst>
              <a:ext uri="{FF2B5EF4-FFF2-40B4-BE49-F238E27FC236}">
                <a16:creationId xmlns:a16="http://schemas.microsoft.com/office/drawing/2014/main" id="{167D67FE-8AE0-40D3-9030-4D69A3CBBE11}"/>
              </a:ext>
            </a:extLst>
          </p:cNvPr>
          <p:cNvSpPr>
            <a:spLocks/>
          </p:cNvSpPr>
          <p:nvPr/>
        </p:nvSpPr>
        <p:spPr bwMode="auto">
          <a:xfrm>
            <a:off x="4703763" y="1858963"/>
            <a:ext cx="122237" cy="638175"/>
          </a:xfrm>
          <a:custGeom>
            <a:avLst/>
            <a:gdLst>
              <a:gd name="T0" fmla="*/ 2147483646 w 6"/>
              <a:gd name="T1" fmla="*/ 0 h 84"/>
              <a:gd name="T2" fmla="*/ 2147483646 w 6"/>
              <a:gd name="T3" fmla="*/ 2147483646 h 84"/>
              <a:gd name="T4" fmla="*/ 0 w 6"/>
              <a:gd name="T5" fmla="*/ 2147483646 h 84"/>
              <a:gd name="T6" fmla="*/ 0 60000 65536"/>
              <a:gd name="T7" fmla="*/ 0 60000 65536"/>
              <a:gd name="T8" fmla="*/ 0 60000 65536"/>
            </a:gdLst>
            <a:ahLst/>
            <a:cxnLst>
              <a:cxn ang="T6">
                <a:pos x="T0" y="T1"/>
              </a:cxn>
              <a:cxn ang="T7">
                <a:pos x="T2" y="T3"/>
              </a:cxn>
              <a:cxn ang="T8">
                <a:pos x="T4" y="T5"/>
              </a:cxn>
            </a:cxnLst>
            <a:rect l="0" t="0" r="r" b="b"/>
            <a:pathLst>
              <a:path w="6" h="84">
                <a:moveTo>
                  <a:pt x="6" y="0"/>
                </a:moveTo>
                <a:lnTo>
                  <a:pt x="6" y="8"/>
                </a:lnTo>
                <a:lnTo>
                  <a:pt x="0" y="84"/>
                </a:lnTo>
              </a:path>
            </a:pathLst>
          </a:custGeom>
          <a:noFill/>
          <a:ln w="0">
            <a:solidFill>
              <a:srgbClr val="1B416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22">
            <a:extLst>
              <a:ext uri="{FF2B5EF4-FFF2-40B4-BE49-F238E27FC236}">
                <a16:creationId xmlns:a16="http://schemas.microsoft.com/office/drawing/2014/main" id="{42B93E8F-FF06-4811-B486-D3C8BA56E8FA}"/>
              </a:ext>
            </a:extLst>
          </p:cNvPr>
          <p:cNvSpPr>
            <a:spLocks noChangeArrowheads="1"/>
          </p:cNvSpPr>
          <p:nvPr/>
        </p:nvSpPr>
        <p:spPr bwMode="auto">
          <a:xfrm>
            <a:off x="5245100" y="1955800"/>
            <a:ext cx="23637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Prairies de moins de</a:t>
            </a: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1 100 m</a:t>
            </a:r>
          </a:p>
        </p:txBody>
      </p:sp>
      <p:sp>
        <p:nvSpPr>
          <p:cNvPr id="28" name="Rectangle 23">
            <a:extLst>
              <a:ext uri="{FF2B5EF4-FFF2-40B4-BE49-F238E27FC236}">
                <a16:creationId xmlns:a16="http://schemas.microsoft.com/office/drawing/2014/main" id="{E4185DBA-DF95-4944-A158-F393A6D7C09E}"/>
              </a:ext>
            </a:extLst>
          </p:cNvPr>
          <p:cNvSpPr>
            <a:spLocks noChangeArrowheads="1"/>
          </p:cNvSpPr>
          <p:nvPr/>
        </p:nvSpPr>
        <p:spPr bwMode="auto">
          <a:xfrm>
            <a:off x="5868988" y="2560638"/>
            <a:ext cx="256281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Prairies 1 100 à 1 800 m</a:t>
            </a:r>
          </a:p>
        </p:txBody>
      </p:sp>
      <p:sp>
        <p:nvSpPr>
          <p:cNvPr id="29" name="Rectangle 24">
            <a:extLst>
              <a:ext uri="{FF2B5EF4-FFF2-40B4-BE49-F238E27FC236}">
                <a16:creationId xmlns:a16="http://schemas.microsoft.com/office/drawing/2014/main" id="{734A10CF-A5C2-437B-A73C-F4A1E39D154D}"/>
              </a:ext>
            </a:extLst>
          </p:cNvPr>
          <p:cNvSpPr>
            <a:spLocks noChangeArrowheads="1"/>
          </p:cNvSpPr>
          <p:nvPr/>
        </p:nvSpPr>
        <p:spPr bwMode="auto">
          <a:xfrm>
            <a:off x="6411913" y="33559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Pâturages d'été</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en dessous de 1 300 m</a:t>
            </a:r>
          </a:p>
        </p:txBody>
      </p:sp>
      <p:sp>
        <p:nvSpPr>
          <p:cNvPr id="30" name="Rectangle 25">
            <a:extLst>
              <a:ext uri="{FF2B5EF4-FFF2-40B4-BE49-F238E27FC236}">
                <a16:creationId xmlns:a16="http://schemas.microsoft.com/office/drawing/2014/main" id="{016635CA-EEC5-41BC-AF04-CF95059AA407}"/>
              </a:ext>
            </a:extLst>
          </p:cNvPr>
          <p:cNvSpPr>
            <a:spLocks noChangeArrowheads="1"/>
          </p:cNvSpPr>
          <p:nvPr/>
        </p:nvSpPr>
        <p:spPr bwMode="auto">
          <a:xfrm>
            <a:off x="6392863" y="4398963"/>
            <a:ext cx="16455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Pâturages d'été</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entre 1 300</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et 1 800 m </a:t>
            </a:r>
          </a:p>
        </p:txBody>
      </p:sp>
      <p:sp>
        <p:nvSpPr>
          <p:cNvPr id="31" name="Rectangle 26">
            <a:extLst>
              <a:ext uri="{FF2B5EF4-FFF2-40B4-BE49-F238E27FC236}">
                <a16:creationId xmlns:a16="http://schemas.microsoft.com/office/drawing/2014/main" id="{0D386E12-C4D9-4137-AAE8-B79E949524EB}"/>
              </a:ext>
            </a:extLst>
          </p:cNvPr>
          <p:cNvSpPr>
            <a:spLocks noChangeArrowheads="1"/>
          </p:cNvSpPr>
          <p:nvPr/>
        </p:nvSpPr>
        <p:spPr bwMode="auto">
          <a:xfrm>
            <a:off x="1652588" y="4398963"/>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Pâturages d'été</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au-dessus de 1 800 m</a:t>
            </a:r>
          </a:p>
        </p:txBody>
      </p:sp>
      <p:sp>
        <p:nvSpPr>
          <p:cNvPr id="32" name="Rectangle 27">
            <a:extLst>
              <a:ext uri="{FF2B5EF4-FFF2-40B4-BE49-F238E27FC236}">
                <a16:creationId xmlns:a16="http://schemas.microsoft.com/office/drawing/2014/main" id="{56535CE7-3937-42FD-822E-5B4818965930}"/>
              </a:ext>
            </a:extLst>
          </p:cNvPr>
          <p:cNvSpPr>
            <a:spLocks noChangeArrowheads="1"/>
          </p:cNvSpPr>
          <p:nvPr/>
        </p:nvSpPr>
        <p:spPr bwMode="auto">
          <a:xfrm>
            <a:off x="509290" y="2652713"/>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Prairies d'altitude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(au-dessus de</a:t>
            </a: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1 800 m)</a:t>
            </a:r>
          </a:p>
        </p:txBody>
      </p:sp>
      <p:sp>
        <p:nvSpPr>
          <p:cNvPr id="33" name="Rectangle 28">
            <a:extLst>
              <a:ext uri="{FF2B5EF4-FFF2-40B4-BE49-F238E27FC236}">
                <a16:creationId xmlns:a16="http://schemas.microsoft.com/office/drawing/2014/main" id="{5A869F73-58B3-4788-9D4B-708CB844CF3F}"/>
              </a:ext>
            </a:extLst>
          </p:cNvPr>
          <p:cNvSpPr>
            <a:spLocks noChangeArrowheads="1"/>
          </p:cNvSpPr>
          <p:nvPr/>
        </p:nvSpPr>
        <p:spPr bwMode="auto">
          <a:xfrm>
            <a:off x="1685925" y="2281238"/>
            <a:ext cx="16027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Prairie d’1-coupe</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4" name="Rectangle 29">
            <a:extLst>
              <a:ext uri="{FF2B5EF4-FFF2-40B4-BE49-F238E27FC236}">
                <a16:creationId xmlns:a16="http://schemas.microsoft.com/office/drawing/2014/main" id="{E883BF99-1C8C-48EB-93BF-FDA0355BE70F}"/>
              </a:ext>
            </a:extLst>
          </p:cNvPr>
          <p:cNvSpPr>
            <a:spLocks noChangeArrowheads="1"/>
          </p:cNvSpPr>
          <p:nvPr/>
        </p:nvSpPr>
        <p:spPr bwMode="auto">
          <a:xfrm>
            <a:off x="4586288" y="1584325"/>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Maïs d'ensilage</a:t>
            </a:r>
          </a:p>
        </p:txBody>
      </p:sp>
      <p:sp>
        <p:nvSpPr>
          <p:cNvPr id="35" name="Rectangle 30">
            <a:extLst>
              <a:ext uri="{FF2B5EF4-FFF2-40B4-BE49-F238E27FC236}">
                <a16:creationId xmlns:a16="http://schemas.microsoft.com/office/drawing/2014/main" id="{8C2DE65E-48C6-41B1-8BD2-633148A68478}"/>
              </a:ext>
            </a:extLst>
          </p:cNvPr>
          <p:cNvSpPr>
            <a:spLocks noChangeArrowheads="1"/>
          </p:cNvSpPr>
          <p:nvPr/>
        </p:nvSpPr>
        <p:spPr bwMode="auto">
          <a:xfrm>
            <a:off x="2359476" y="1678801"/>
            <a:ext cx="19654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Prairies </a:t>
            </a:r>
            <a:r>
              <a:rPr kumimoji="0" lang="en-GB" altLang="en-US" sz="18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temporaires</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6" name="Rectangle 31">
            <a:extLst>
              <a:ext uri="{FF2B5EF4-FFF2-40B4-BE49-F238E27FC236}">
                <a16:creationId xmlns:a16="http://schemas.microsoft.com/office/drawing/2014/main" id="{33417F76-AF61-4DE8-B7D4-9B0AB89B86DB}"/>
              </a:ext>
            </a:extLst>
          </p:cNvPr>
          <p:cNvSpPr>
            <a:spLocks noChangeArrowheads="1"/>
          </p:cNvSpPr>
          <p:nvPr/>
        </p:nvSpPr>
        <p:spPr bwMode="auto">
          <a:xfrm>
            <a:off x="1852966" y="1982788"/>
            <a:ext cx="1681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Prairies </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naturelles</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3877889558"/>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Contribution des prairies à la production fourragère globale du Tyrol du Sud</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10" name="Text Box 3">
            <a:extLst>
              <a:ext uri="{FF2B5EF4-FFF2-40B4-BE49-F238E27FC236}">
                <a16:creationId xmlns:a16="http://schemas.microsoft.com/office/drawing/2014/main" id="{A5B12A8F-F1B0-4B2B-8354-BE5498728CBD}"/>
              </a:ext>
            </a:extLst>
          </p:cNvPr>
          <p:cNvSpPr txBox="1">
            <a:spLocks noChangeArrowheads="1"/>
          </p:cNvSpPr>
          <p:nvPr/>
        </p:nvSpPr>
        <p:spPr bwMode="auto">
          <a:xfrm>
            <a:off x="436883" y="6467604"/>
            <a:ext cx="3822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Source : Peratoner </a:t>
            </a:r>
            <a:r>
              <a:rPr kumimoji="0" lang="en-GB" altLang="en-US" sz="1600" b="0" i="1"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et al.</a:t>
            </a:r>
            <a:r>
              <a:rPr kumimoji="0" lang="en-GB" altLang="en-US" sz="1600" b="0" i="0" u="none" strike="noStrike" kern="1200" cap="none" spc="0" normalizeH="0" baseline="0" noProof="0">
                <a:ln>
                  <a:noFill/>
                </a:ln>
                <a:solidFill>
                  <a:prstClr val="black"/>
                </a:solidFill>
                <a:effectLst/>
                <a:uLnTx/>
                <a:uFillTx/>
                <a:latin typeface="Verdana" panose="020B0604030504040204" pitchFamily="34" charset="0"/>
                <a:ea typeface="ＭＳ Ｐゴシック" panose="020B0600070205080204" pitchFamily="34" charset="-128"/>
                <a:cs typeface="+mn-cs"/>
              </a:rPr>
              <a:t> 2011 (mod.)</a:t>
            </a:r>
          </a:p>
        </p:txBody>
      </p:sp>
      <p:sp>
        <p:nvSpPr>
          <p:cNvPr id="6" name="Freeform 3">
            <a:extLst>
              <a:ext uri="{FF2B5EF4-FFF2-40B4-BE49-F238E27FC236}">
                <a16:creationId xmlns:a16="http://schemas.microsoft.com/office/drawing/2014/main" id="{EF58D842-0518-408B-831A-E9BC10A180B8}"/>
              </a:ext>
            </a:extLst>
          </p:cNvPr>
          <p:cNvSpPr>
            <a:spLocks/>
          </p:cNvSpPr>
          <p:nvPr/>
        </p:nvSpPr>
        <p:spPr bwMode="auto">
          <a:xfrm>
            <a:off x="4033838" y="2111250"/>
            <a:ext cx="1355725" cy="1647825"/>
          </a:xfrm>
          <a:custGeom>
            <a:avLst/>
            <a:gdLst>
              <a:gd name="T0" fmla="*/ 2147483646 w 60"/>
              <a:gd name="T1" fmla="*/ 2147483646 h 73"/>
              <a:gd name="T2" fmla="*/ 0 w 60"/>
              <a:gd name="T3" fmla="*/ 0 h 73"/>
              <a:gd name="T4" fmla="*/ 0 w 60"/>
              <a:gd name="T5" fmla="*/ 2147483646 h 73"/>
              <a:gd name="T6" fmla="*/ 2147483646 w 60"/>
              <a:gd name="T7" fmla="*/ 2147483646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0" h="73">
                <a:moveTo>
                  <a:pt x="60" y="32"/>
                </a:moveTo>
                <a:cubicBezTo>
                  <a:pt x="47" y="12"/>
                  <a:pt x="24" y="0"/>
                  <a:pt x="0" y="0"/>
                </a:cubicBezTo>
                <a:lnTo>
                  <a:pt x="0" y="73"/>
                </a:lnTo>
                <a:lnTo>
                  <a:pt x="60" y="32"/>
                </a:lnTo>
                <a:close/>
              </a:path>
            </a:pathLst>
          </a:custGeom>
          <a:solidFill>
            <a:srgbClr val="003366"/>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4">
            <a:extLst>
              <a:ext uri="{FF2B5EF4-FFF2-40B4-BE49-F238E27FC236}">
                <a16:creationId xmlns:a16="http://schemas.microsoft.com/office/drawing/2014/main" id="{0E1623DE-5525-48F8-AD5E-31DEC47A12C0}"/>
              </a:ext>
            </a:extLst>
          </p:cNvPr>
          <p:cNvSpPr>
            <a:spLocks/>
          </p:cNvSpPr>
          <p:nvPr/>
        </p:nvSpPr>
        <p:spPr bwMode="auto">
          <a:xfrm>
            <a:off x="4033838" y="2833563"/>
            <a:ext cx="1490662" cy="925512"/>
          </a:xfrm>
          <a:custGeom>
            <a:avLst/>
            <a:gdLst>
              <a:gd name="T0" fmla="*/ 2147483646 w 66"/>
              <a:gd name="T1" fmla="*/ 2147483646 h 41"/>
              <a:gd name="T2" fmla="*/ 2147483646 w 66"/>
              <a:gd name="T3" fmla="*/ 0 h 41"/>
              <a:gd name="T4" fmla="*/ 0 w 66"/>
              <a:gd name="T5" fmla="*/ 2147483646 h 41"/>
              <a:gd name="T6" fmla="*/ 2147483646 w 66"/>
              <a:gd name="T7" fmla="*/ 2147483646 h 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41">
                <a:moveTo>
                  <a:pt x="66" y="9"/>
                </a:moveTo>
                <a:cubicBezTo>
                  <a:pt x="64" y="6"/>
                  <a:pt x="62" y="3"/>
                  <a:pt x="60" y="0"/>
                </a:cubicBezTo>
                <a:lnTo>
                  <a:pt x="0" y="41"/>
                </a:lnTo>
                <a:lnTo>
                  <a:pt x="66" y="9"/>
                </a:lnTo>
                <a:close/>
              </a:path>
            </a:pathLst>
          </a:custGeom>
          <a:solidFill>
            <a:srgbClr val="00808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5">
            <a:extLst>
              <a:ext uri="{FF2B5EF4-FFF2-40B4-BE49-F238E27FC236}">
                <a16:creationId xmlns:a16="http://schemas.microsoft.com/office/drawing/2014/main" id="{53092ECF-F614-4152-B5D2-769F5442CFC7}"/>
              </a:ext>
            </a:extLst>
          </p:cNvPr>
          <p:cNvSpPr>
            <a:spLocks/>
          </p:cNvSpPr>
          <p:nvPr/>
        </p:nvSpPr>
        <p:spPr bwMode="auto">
          <a:xfrm>
            <a:off x="4033838" y="3036763"/>
            <a:ext cx="1516062" cy="722312"/>
          </a:xfrm>
          <a:custGeom>
            <a:avLst/>
            <a:gdLst>
              <a:gd name="T0" fmla="*/ 2147483646 w 403"/>
              <a:gd name="T1" fmla="*/ 2147483646 h 192"/>
              <a:gd name="T2" fmla="*/ 2147483646 w 403"/>
              <a:gd name="T3" fmla="*/ 0 h 192"/>
              <a:gd name="T4" fmla="*/ 0 w 403"/>
              <a:gd name="T5" fmla="*/ 2147483646 h 192"/>
              <a:gd name="T6" fmla="*/ 2147483646 w 403"/>
              <a:gd name="T7" fmla="*/ 2147483646 h 1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03" h="192">
                <a:moveTo>
                  <a:pt x="403" y="17"/>
                </a:moveTo>
                <a:cubicBezTo>
                  <a:pt x="403" y="11"/>
                  <a:pt x="396" y="6"/>
                  <a:pt x="396" y="0"/>
                </a:cubicBezTo>
                <a:lnTo>
                  <a:pt x="0" y="192"/>
                </a:lnTo>
                <a:lnTo>
                  <a:pt x="403" y="17"/>
                </a:lnTo>
                <a:close/>
              </a:path>
            </a:pathLst>
          </a:custGeom>
          <a:solidFill>
            <a:srgbClr val="99CCFF"/>
          </a:solidFill>
          <a:ln w="3175">
            <a:solidFill>
              <a:srgbClr val="000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6">
            <a:extLst>
              <a:ext uri="{FF2B5EF4-FFF2-40B4-BE49-F238E27FC236}">
                <a16:creationId xmlns:a16="http://schemas.microsoft.com/office/drawing/2014/main" id="{86C5BDBD-9295-4873-B7CF-DEBD4657497C}"/>
              </a:ext>
            </a:extLst>
          </p:cNvPr>
          <p:cNvSpPr>
            <a:spLocks/>
          </p:cNvSpPr>
          <p:nvPr/>
        </p:nvSpPr>
        <p:spPr bwMode="auto">
          <a:xfrm>
            <a:off x="4049713" y="3105025"/>
            <a:ext cx="1579562" cy="654050"/>
          </a:xfrm>
          <a:custGeom>
            <a:avLst/>
            <a:gdLst>
              <a:gd name="T0" fmla="*/ 2147483646 w 70"/>
              <a:gd name="T1" fmla="*/ 2147483646 h 29"/>
              <a:gd name="T2" fmla="*/ 2147483646 w 70"/>
              <a:gd name="T3" fmla="*/ 0 h 29"/>
              <a:gd name="T4" fmla="*/ 0 w 70"/>
              <a:gd name="T5" fmla="*/ 2147483646 h 29"/>
              <a:gd name="T6" fmla="*/ 2147483646 w 70"/>
              <a:gd name="T7" fmla="*/ 2147483646 h 2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0" h="29">
                <a:moveTo>
                  <a:pt x="70" y="8"/>
                </a:moveTo>
                <a:cubicBezTo>
                  <a:pt x="69" y="5"/>
                  <a:pt x="68" y="2"/>
                  <a:pt x="66" y="0"/>
                </a:cubicBezTo>
                <a:lnTo>
                  <a:pt x="0" y="29"/>
                </a:lnTo>
                <a:lnTo>
                  <a:pt x="70" y="8"/>
                </a:lnTo>
                <a:close/>
              </a:path>
            </a:pathLst>
          </a:custGeom>
          <a:solidFill>
            <a:srgbClr val="FF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7">
            <a:extLst>
              <a:ext uri="{FF2B5EF4-FFF2-40B4-BE49-F238E27FC236}">
                <a16:creationId xmlns:a16="http://schemas.microsoft.com/office/drawing/2014/main" id="{B743D2C9-51D5-4C29-B27A-383811454E02}"/>
              </a:ext>
            </a:extLst>
          </p:cNvPr>
          <p:cNvSpPr>
            <a:spLocks/>
          </p:cNvSpPr>
          <p:nvPr/>
        </p:nvSpPr>
        <p:spPr bwMode="auto">
          <a:xfrm>
            <a:off x="4049713" y="3286000"/>
            <a:ext cx="1625600" cy="473075"/>
          </a:xfrm>
          <a:custGeom>
            <a:avLst/>
            <a:gdLst>
              <a:gd name="T0" fmla="*/ 2147483646 w 72"/>
              <a:gd name="T1" fmla="*/ 2147483646 h 21"/>
              <a:gd name="T2" fmla="*/ 2147483646 w 72"/>
              <a:gd name="T3" fmla="*/ 0 h 21"/>
              <a:gd name="T4" fmla="*/ 0 w 72"/>
              <a:gd name="T5" fmla="*/ 2147483646 h 21"/>
              <a:gd name="T6" fmla="*/ 2147483646 w 72"/>
              <a:gd name="T7" fmla="*/ 2147483646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1">
                <a:moveTo>
                  <a:pt x="72" y="15"/>
                </a:moveTo>
                <a:cubicBezTo>
                  <a:pt x="72" y="10"/>
                  <a:pt x="71" y="5"/>
                  <a:pt x="70" y="0"/>
                </a:cubicBezTo>
                <a:lnTo>
                  <a:pt x="0" y="21"/>
                </a:lnTo>
                <a:lnTo>
                  <a:pt x="72" y="15"/>
                </a:lnTo>
                <a:close/>
              </a:path>
            </a:pathLst>
          </a:custGeom>
          <a:solidFill>
            <a:srgbClr val="800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8">
            <a:extLst>
              <a:ext uri="{FF2B5EF4-FFF2-40B4-BE49-F238E27FC236}">
                <a16:creationId xmlns:a16="http://schemas.microsoft.com/office/drawing/2014/main" id="{255BB509-E11B-4AD3-BBA7-EB35D19793E7}"/>
              </a:ext>
            </a:extLst>
          </p:cNvPr>
          <p:cNvSpPr>
            <a:spLocks/>
          </p:cNvSpPr>
          <p:nvPr/>
        </p:nvSpPr>
        <p:spPr bwMode="auto">
          <a:xfrm>
            <a:off x="4049713" y="3624138"/>
            <a:ext cx="1647825" cy="134937"/>
          </a:xfrm>
          <a:custGeom>
            <a:avLst/>
            <a:gdLst>
              <a:gd name="T0" fmla="*/ 2147483646 w 73"/>
              <a:gd name="T1" fmla="*/ 2147483646 h 6"/>
              <a:gd name="T2" fmla="*/ 2147483646 w 73"/>
              <a:gd name="T3" fmla="*/ 2147483646 h 6"/>
              <a:gd name="T4" fmla="*/ 2147483646 w 73"/>
              <a:gd name="T5" fmla="*/ 0 h 6"/>
              <a:gd name="T6" fmla="*/ 0 w 73"/>
              <a:gd name="T7" fmla="*/ 2147483646 h 6"/>
              <a:gd name="T8" fmla="*/ 2147483646 w 73"/>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6">
                <a:moveTo>
                  <a:pt x="72" y="6"/>
                </a:moveTo>
                <a:cubicBezTo>
                  <a:pt x="72" y="6"/>
                  <a:pt x="73" y="6"/>
                  <a:pt x="73" y="6"/>
                </a:cubicBezTo>
                <a:cubicBezTo>
                  <a:pt x="73" y="4"/>
                  <a:pt x="72" y="2"/>
                  <a:pt x="72" y="0"/>
                </a:cubicBezTo>
                <a:lnTo>
                  <a:pt x="0" y="6"/>
                </a:lnTo>
                <a:lnTo>
                  <a:pt x="72" y="6"/>
                </a:lnTo>
                <a:close/>
              </a:path>
            </a:pathLst>
          </a:custGeom>
          <a:solidFill>
            <a:srgbClr val="0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9">
            <a:extLst>
              <a:ext uri="{FF2B5EF4-FFF2-40B4-BE49-F238E27FC236}">
                <a16:creationId xmlns:a16="http://schemas.microsoft.com/office/drawing/2014/main" id="{A03D52D1-755C-49E0-859D-5CA2822F6D30}"/>
              </a:ext>
            </a:extLst>
          </p:cNvPr>
          <p:cNvSpPr>
            <a:spLocks/>
          </p:cNvSpPr>
          <p:nvPr/>
        </p:nvSpPr>
        <p:spPr bwMode="auto">
          <a:xfrm>
            <a:off x="2649538" y="3759075"/>
            <a:ext cx="3025775" cy="1625600"/>
          </a:xfrm>
          <a:custGeom>
            <a:avLst/>
            <a:gdLst>
              <a:gd name="T0" fmla="*/ 0 w 134"/>
              <a:gd name="T1" fmla="*/ 2147483646 h 72"/>
              <a:gd name="T2" fmla="*/ 2147483646 w 134"/>
              <a:gd name="T3" fmla="*/ 2147483646 h 72"/>
              <a:gd name="T4" fmla="*/ 2147483646 w 134"/>
              <a:gd name="T5" fmla="*/ 0 h 72"/>
              <a:gd name="T6" fmla="*/ 2147483646 w 134"/>
              <a:gd name="T7" fmla="*/ 0 h 72"/>
              <a:gd name="T8" fmla="*/ 0 w 134"/>
              <a:gd name="T9" fmla="*/ 2147483646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72">
                <a:moveTo>
                  <a:pt x="0" y="40"/>
                </a:moveTo>
                <a:cubicBezTo>
                  <a:pt x="14" y="60"/>
                  <a:pt x="37" y="72"/>
                  <a:pt x="62" y="72"/>
                </a:cubicBezTo>
                <a:cubicBezTo>
                  <a:pt x="101" y="72"/>
                  <a:pt x="134" y="40"/>
                  <a:pt x="134" y="0"/>
                </a:cubicBezTo>
                <a:lnTo>
                  <a:pt x="62" y="0"/>
                </a:lnTo>
                <a:lnTo>
                  <a:pt x="0" y="40"/>
                </a:lnTo>
                <a:close/>
              </a:path>
            </a:pathLst>
          </a:custGeom>
          <a:solidFill>
            <a:srgbClr val="99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0">
            <a:extLst>
              <a:ext uri="{FF2B5EF4-FFF2-40B4-BE49-F238E27FC236}">
                <a16:creationId xmlns:a16="http://schemas.microsoft.com/office/drawing/2014/main" id="{542D2171-6432-4239-AC10-02752657B3CA}"/>
              </a:ext>
            </a:extLst>
          </p:cNvPr>
          <p:cNvSpPr>
            <a:spLocks/>
          </p:cNvSpPr>
          <p:nvPr/>
        </p:nvSpPr>
        <p:spPr bwMode="auto">
          <a:xfrm>
            <a:off x="2378075" y="2336675"/>
            <a:ext cx="1671638" cy="2325688"/>
          </a:xfrm>
          <a:custGeom>
            <a:avLst/>
            <a:gdLst>
              <a:gd name="T0" fmla="*/ 2147483646 w 74"/>
              <a:gd name="T1" fmla="*/ 0 h 103"/>
              <a:gd name="T2" fmla="*/ 2147483646 w 74"/>
              <a:gd name="T3" fmla="*/ 2147483646 h 103"/>
              <a:gd name="T4" fmla="*/ 2147483646 w 74"/>
              <a:gd name="T5" fmla="*/ 2147483646 h 103"/>
              <a:gd name="T6" fmla="*/ 2147483646 w 74"/>
              <a:gd name="T7" fmla="*/ 2147483646 h 103"/>
              <a:gd name="T8" fmla="*/ 2147483646 w 74"/>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103">
                <a:moveTo>
                  <a:pt x="37" y="0"/>
                </a:moveTo>
                <a:cubicBezTo>
                  <a:pt x="14" y="13"/>
                  <a:pt x="1" y="37"/>
                  <a:pt x="1" y="62"/>
                </a:cubicBezTo>
                <a:cubicBezTo>
                  <a:pt x="0" y="77"/>
                  <a:pt x="5" y="91"/>
                  <a:pt x="12" y="103"/>
                </a:cubicBezTo>
                <a:lnTo>
                  <a:pt x="74" y="63"/>
                </a:lnTo>
                <a:lnTo>
                  <a:pt x="37" y="0"/>
                </a:lnTo>
                <a:close/>
              </a:path>
            </a:pathLst>
          </a:custGeom>
          <a:solidFill>
            <a:srgbClr val="8080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1">
            <a:extLst>
              <a:ext uri="{FF2B5EF4-FFF2-40B4-BE49-F238E27FC236}">
                <a16:creationId xmlns:a16="http://schemas.microsoft.com/office/drawing/2014/main" id="{B77E68F5-3C97-428A-B92B-CBE187F2B001}"/>
              </a:ext>
            </a:extLst>
          </p:cNvPr>
          <p:cNvSpPr>
            <a:spLocks/>
          </p:cNvSpPr>
          <p:nvPr/>
        </p:nvSpPr>
        <p:spPr bwMode="auto">
          <a:xfrm>
            <a:off x="3213100" y="2157288"/>
            <a:ext cx="836613" cy="1601787"/>
          </a:xfrm>
          <a:custGeom>
            <a:avLst/>
            <a:gdLst>
              <a:gd name="T0" fmla="*/ 2147483646 w 37"/>
              <a:gd name="T1" fmla="*/ 0 h 71"/>
              <a:gd name="T2" fmla="*/ 0 w 37"/>
              <a:gd name="T3" fmla="*/ 2147483646 h 71"/>
              <a:gd name="T4" fmla="*/ 2147483646 w 37"/>
              <a:gd name="T5" fmla="*/ 2147483646 h 71"/>
              <a:gd name="T6" fmla="*/ 2147483646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a:moveTo>
                  <a:pt x="16" y="0"/>
                </a:moveTo>
                <a:cubicBezTo>
                  <a:pt x="11" y="2"/>
                  <a:pt x="5" y="4"/>
                  <a:pt x="0" y="8"/>
                </a:cubicBezTo>
                <a:lnTo>
                  <a:pt x="37" y="71"/>
                </a:lnTo>
                <a:lnTo>
                  <a:pt x="16" y="0"/>
                </a:lnTo>
                <a:close/>
              </a:path>
            </a:pathLst>
          </a:custGeom>
          <a:solidFill>
            <a:srgbClr val="FF99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2">
            <a:extLst>
              <a:ext uri="{FF2B5EF4-FFF2-40B4-BE49-F238E27FC236}">
                <a16:creationId xmlns:a16="http://schemas.microsoft.com/office/drawing/2014/main" id="{CFF2EF25-9EB0-456C-B352-FD5BAC19CF4E}"/>
              </a:ext>
            </a:extLst>
          </p:cNvPr>
          <p:cNvSpPr>
            <a:spLocks/>
          </p:cNvSpPr>
          <p:nvPr/>
        </p:nvSpPr>
        <p:spPr bwMode="auto">
          <a:xfrm>
            <a:off x="3575050" y="2111250"/>
            <a:ext cx="474663" cy="1647825"/>
          </a:xfrm>
          <a:custGeom>
            <a:avLst/>
            <a:gdLst>
              <a:gd name="T0" fmla="*/ 2147483646 w 21"/>
              <a:gd name="T1" fmla="*/ 0 h 73"/>
              <a:gd name="T2" fmla="*/ 0 w 21"/>
              <a:gd name="T3" fmla="*/ 2147483646 h 73"/>
              <a:gd name="T4" fmla="*/ 2147483646 w 21"/>
              <a:gd name="T5" fmla="*/ 2147483646 h 73"/>
              <a:gd name="T6" fmla="*/ 2147483646 w 21"/>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73">
                <a:moveTo>
                  <a:pt x="20" y="0"/>
                </a:moveTo>
                <a:cubicBezTo>
                  <a:pt x="14" y="0"/>
                  <a:pt x="7" y="0"/>
                  <a:pt x="0" y="2"/>
                </a:cubicBezTo>
                <a:lnTo>
                  <a:pt x="21" y="73"/>
                </a:lnTo>
                <a:lnTo>
                  <a:pt x="20" y="0"/>
                </a:lnTo>
                <a:close/>
              </a:path>
            </a:pathLst>
          </a:custGeom>
          <a:solidFill>
            <a:srgbClr val="FFCC00"/>
          </a:solidFill>
          <a:ln w="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3">
            <a:extLst>
              <a:ext uri="{FF2B5EF4-FFF2-40B4-BE49-F238E27FC236}">
                <a16:creationId xmlns:a16="http://schemas.microsoft.com/office/drawing/2014/main" id="{82DD9058-54A0-48A7-847B-DB3E41A5D1F0}"/>
              </a:ext>
            </a:extLst>
          </p:cNvPr>
          <p:cNvSpPr>
            <a:spLocks/>
          </p:cNvSpPr>
          <p:nvPr/>
        </p:nvSpPr>
        <p:spPr bwMode="auto">
          <a:xfrm>
            <a:off x="5472113" y="1533400"/>
            <a:ext cx="944562" cy="1412875"/>
          </a:xfrm>
          <a:custGeom>
            <a:avLst/>
            <a:gdLst>
              <a:gd name="T0" fmla="*/ 2147483646 w 18"/>
              <a:gd name="T1" fmla="*/ 0 h 59"/>
              <a:gd name="T2" fmla="*/ 2147483646 w 18"/>
              <a:gd name="T3" fmla="*/ 0 h 59"/>
              <a:gd name="T4" fmla="*/ 0 w 18"/>
              <a:gd name="T5" fmla="*/ 2147483646 h 59"/>
              <a:gd name="T6" fmla="*/ 0 60000 65536"/>
              <a:gd name="T7" fmla="*/ 0 60000 65536"/>
              <a:gd name="T8" fmla="*/ 0 60000 65536"/>
            </a:gdLst>
            <a:ahLst/>
            <a:cxnLst>
              <a:cxn ang="T6">
                <a:pos x="T0" y="T1"/>
              </a:cxn>
              <a:cxn ang="T7">
                <a:pos x="T2" y="T3"/>
              </a:cxn>
              <a:cxn ang="T8">
                <a:pos x="T4" y="T5"/>
              </a:cxn>
            </a:cxnLst>
            <a:rect l="0" t="0" r="r" b="b"/>
            <a:pathLst>
              <a:path w="18" h="59">
                <a:moveTo>
                  <a:pt x="18" y="0"/>
                </a:moveTo>
                <a:lnTo>
                  <a:pt x="14" y="0"/>
                </a:lnTo>
                <a:lnTo>
                  <a:pt x="0" y="59"/>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4">
            <a:extLst>
              <a:ext uri="{FF2B5EF4-FFF2-40B4-BE49-F238E27FC236}">
                <a16:creationId xmlns:a16="http://schemas.microsoft.com/office/drawing/2014/main" id="{4C4F3CA5-2A0D-499F-8F02-881D042F59E1}"/>
              </a:ext>
            </a:extLst>
          </p:cNvPr>
          <p:cNvSpPr>
            <a:spLocks/>
          </p:cNvSpPr>
          <p:nvPr/>
        </p:nvSpPr>
        <p:spPr bwMode="auto">
          <a:xfrm>
            <a:off x="5538788" y="2336675"/>
            <a:ext cx="1052512" cy="730250"/>
          </a:xfrm>
          <a:custGeom>
            <a:avLst/>
            <a:gdLst>
              <a:gd name="T0" fmla="*/ 2147483646 w 16"/>
              <a:gd name="T1" fmla="*/ 0 h 38"/>
              <a:gd name="T2" fmla="*/ 2147483646 w 16"/>
              <a:gd name="T3" fmla="*/ 0 h 38"/>
              <a:gd name="T4" fmla="*/ 0 w 16"/>
              <a:gd name="T5" fmla="*/ 2147483646 h 38"/>
              <a:gd name="T6" fmla="*/ 0 60000 65536"/>
              <a:gd name="T7" fmla="*/ 0 60000 65536"/>
              <a:gd name="T8" fmla="*/ 0 60000 65536"/>
            </a:gdLst>
            <a:ahLst/>
            <a:cxnLst>
              <a:cxn ang="T6">
                <a:pos x="T0" y="T1"/>
              </a:cxn>
              <a:cxn ang="T7">
                <a:pos x="T2" y="T3"/>
              </a:cxn>
              <a:cxn ang="T8">
                <a:pos x="T4" y="T5"/>
              </a:cxn>
            </a:cxnLst>
            <a:rect l="0" t="0" r="r" b="b"/>
            <a:pathLst>
              <a:path w="16" h="38">
                <a:moveTo>
                  <a:pt x="16" y="0"/>
                </a:moveTo>
                <a:lnTo>
                  <a:pt x="12" y="0"/>
                </a:lnTo>
                <a:lnTo>
                  <a:pt x="0" y="38"/>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15">
            <a:extLst>
              <a:ext uri="{FF2B5EF4-FFF2-40B4-BE49-F238E27FC236}">
                <a16:creationId xmlns:a16="http://schemas.microsoft.com/office/drawing/2014/main" id="{C9BFE7A0-F201-41F3-9EFA-36D6CC9D2E94}"/>
              </a:ext>
            </a:extLst>
          </p:cNvPr>
          <p:cNvSpPr>
            <a:spLocks/>
          </p:cNvSpPr>
          <p:nvPr/>
        </p:nvSpPr>
        <p:spPr bwMode="auto">
          <a:xfrm>
            <a:off x="5607050" y="3066925"/>
            <a:ext cx="644525" cy="128588"/>
          </a:xfrm>
          <a:custGeom>
            <a:avLst/>
            <a:gdLst>
              <a:gd name="T0" fmla="*/ 2147483646 w 17"/>
              <a:gd name="T1" fmla="*/ 0 h 11"/>
              <a:gd name="T2" fmla="*/ 2147483646 w 17"/>
              <a:gd name="T3" fmla="*/ 0 h 11"/>
              <a:gd name="T4" fmla="*/ 0 w 17"/>
              <a:gd name="T5" fmla="*/ 2147483646 h 11"/>
              <a:gd name="T6" fmla="*/ 0 60000 65536"/>
              <a:gd name="T7" fmla="*/ 0 60000 65536"/>
              <a:gd name="T8" fmla="*/ 0 60000 65536"/>
            </a:gdLst>
            <a:ahLst/>
            <a:cxnLst>
              <a:cxn ang="T6">
                <a:pos x="T0" y="T1"/>
              </a:cxn>
              <a:cxn ang="T7">
                <a:pos x="T2" y="T3"/>
              </a:cxn>
              <a:cxn ang="T8">
                <a:pos x="T4" y="T5"/>
              </a:cxn>
            </a:cxnLst>
            <a:rect l="0" t="0" r="r" b="b"/>
            <a:pathLst>
              <a:path w="17" h="11">
                <a:moveTo>
                  <a:pt x="17" y="0"/>
                </a:moveTo>
                <a:lnTo>
                  <a:pt x="13" y="0"/>
                </a:lnTo>
                <a:lnTo>
                  <a:pt x="0" y="11"/>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16">
            <a:extLst>
              <a:ext uri="{FF2B5EF4-FFF2-40B4-BE49-F238E27FC236}">
                <a16:creationId xmlns:a16="http://schemas.microsoft.com/office/drawing/2014/main" id="{76CB63D5-86BA-4D38-931F-96D89030A21B}"/>
              </a:ext>
            </a:extLst>
          </p:cNvPr>
          <p:cNvSpPr>
            <a:spLocks/>
          </p:cNvSpPr>
          <p:nvPr/>
        </p:nvSpPr>
        <p:spPr bwMode="auto">
          <a:xfrm>
            <a:off x="5659438" y="3451100"/>
            <a:ext cx="225425" cy="66675"/>
          </a:xfrm>
          <a:custGeom>
            <a:avLst/>
            <a:gdLst>
              <a:gd name="T0" fmla="*/ 2147483646 w 10"/>
              <a:gd name="T1" fmla="*/ 2147483646 h 3"/>
              <a:gd name="T2" fmla="*/ 2147483646 w 10"/>
              <a:gd name="T3" fmla="*/ 2147483646 h 3"/>
              <a:gd name="T4" fmla="*/ 0 w 10"/>
              <a:gd name="T5" fmla="*/ 0 h 3"/>
              <a:gd name="T6" fmla="*/ 0 60000 65536"/>
              <a:gd name="T7" fmla="*/ 0 60000 65536"/>
              <a:gd name="T8" fmla="*/ 0 60000 65536"/>
            </a:gdLst>
            <a:ahLst/>
            <a:cxnLst>
              <a:cxn ang="T6">
                <a:pos x="T0" y="T1"/>
              </a:cxn>
              <a:cxn ang="T7">
                <a:pos x="T2" y="T3"/>
              </a:cxn>
              <a:cxn ang="T8">
                <a:pos x="T4" y="T5"/>
              </a:cxn>
            </a:cxnLst>
            <a:rect l="0" t="0" r="r" b="b"/>
            <a:pathLst>
              <a:path w="10" h="3">
                <a:moveTo>
                  <a:pt x="10" y="3"/>
                </a:moveTo>
                <a:lnTo>
                  <a:pt x="6" y="3"/>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7">
            <a:extLst>
              <a:ext uri="{FF2B5EF4-FFF2-40B4-BE49-F238E27FC236}">
                <a16:creationId xmlns:a16="http://schemas.microsoft.com/office/drawing/2014/main" id="{5DD85CC1-34FF-438D-8722-9B45CAF675C0}"/>
              </a:ext>
            </a:extLst>
          </p:cNvPr>
          <p:cNvSpPr>
            <a:spLocks/>
          </p:cNvSpPr>
          <p:nvPr/>
        </p:nvSpPr>
        <p:spPr bwMode="auto">
          <a:xfrm>
            <a:off x="5689600" y="3698750"/>
            <a:ext cx="271463" cy="474663"/>
          </a:xfrm>
          <a:custGeom>
            <a:avLst/>
            <a:gdLst>
              <a:gd name="T0" fmla="*/ 2147483646 w 12"/>
              <a:gd name="T1" fmla="*/ 2147483646 h 21"/>
              <a:gd name="T2" fmla="*/ 2147483646 w 12"/>
              <a:gd name="T3" fmla="*/ 2147483646 h 21"/>
              <a:gd name="T4" fmla="*/ 0 w 12"/>
              <a:gd name="T5" fmla="*/ 0 h 21"/>
              <a:gd name="T6" fmla="*/ 0 60000 65536"/>
              <a:gd name="T7" fmla="*/ 0 60000 65536"/>
              <a:gd name="T8" fmla="*/ 0 60000 65536"/>
            </a:gdLst>
            <a:ahLst/>
            <a:cxnLst>
              <a:cxn ang="T6">
                <a:pos x="T0" y="T1"/>
              </a:cxn>
              <a:cxn ang="T7">
                <a:pos x="T2" y="T3"/>
              </a:cxn>
              <a:cxn ang="T8">
                <a:pos x="T4" y="T5"/>
              </a:cxn>
            </a:cxnLst>
            <a:rect l="0" t="0" r="r" b="b"/>
            <a:pathLst>
              <a:path w="12" h="21">
                <a:moveTo>
                  <a:pt x="12" y="21"/>
                </a:moveTo>
                <a:lnTo>
                  <a:pt x="8" y="21"/>
                </a:lnTo>
                <a:lnTo>
                  <a:pt x="0" y="0"/>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8">
            <a:extLst>
              <a:ext uri="{FF2B5EF4-FFF2-40B4-BE49-F238E27FC236}">
                <a16:creationId xmlns:a16="http://schemas.microsoft.com/office/drawing/2014/main" id="{B89CDBA1-A54E-483C-B5F8-0D2BBDA36C5C}"/>
              </a:ext>
            </a:extLst>
          </p:cNvPr>
          <p:cNvSpPr>
            <a:spLocks/>
          </p:cNvSpPr>
          <p:nvPr/>
        </p:nvSpPr>
        <p:spPr bwMode="auto">
          <a:xfrm>
            <a:off x="3236913" y="2119188"/>
            <a:ext cx="157162" cy="112712"/>
          </a:xfrm>
          <a:custGeom>
            <a:avLst/>
            <a:gdLst>
              <a:gd name="T0" fmla="*/ 0 w 7"/>
              <a:gd name="T1" fmla="*/ 0 h 5"/>
              <a:gd name="T2" fmla="*/ 2147483646 w 7"/>
              <a:gd name="T3" fmla="*/ 0 h 5"/>
              <a:gd name="T4" fmla="*/ 2147483646 w 7"/>
              <a:gd name="T5" fmla="*/ 2147483646 h 5"/>
              <a:gd name="T6" fmla="*/ 0 60000 65536"/>
              <a:gd name="T7" fmla="*/ 0 60000 65536"/>
              <a:gd name="T8" fmla="*/ 0 60000 65536"/>
            </a:gdLst>
            <a:ahLst/>
            <a:cxnLst>
              <a:cxn ang="T6">
                <a:pos x="T0" y="T1"/>
              </a:cxn>
              <a:cxn ang="T7">
                <a:pos x="T2" y="T3"/>
              </a:cxn>
              <a:cxn ang="T8">
                <a:pos x="T4" y="T5"/>
              </a:cxn>
            </a:cxnLst>
            <a:rect l="0" t="0" r="r" b="b"/>
            <a:pathLst>
              <a:path w="7" h="5">
                <a:moveTo>
                  <a:pt x="0" y="0"/>
                </a:moveTo>
                <a:lnTo>
                  <a:pt x="4" y="0"/>
                </a:lnTo>
                <a:lnTo>
                  <a:pt x="7" y="5"/>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9">
            <a:extLst>
              <a:ext uri="{FF2B5EF4-FFF2-40B4-BE49-F238E27FC236}">
                <a16:creationId xmlns:a16="http://schemas.microsoft.com/office/drawing/2014/main" id="{F5A7F639-7803-4154-8558-0E68FF40FDD9}"/>
              </a:ext>
            </a:extLst>
          </p:cNvPr>
          <p:cNvSpPr>
            <a:spLocks/>
          </p:cNvSpPr>
          <p:nvPr/>
        </p:nvSpPr>
        <p:spPr bwMode="auto">
          <a:xfrm>
            <a:off x="3687763" y="1396875"/>
            <a:ext cx="134937" cy="722313"/>
          </a:xfrm>
          <a:custGeom>
            <a:avLst/>
            <a:gdLst>
              <a:gd name="T0" fmla="*/ 0 w 6"/>
              <a:gd name="T1" fmla="*/ 0 h 32"/>
              <a:gd name="T2" fmla="*/ 2147483646 w 6"/>
              <a:gd name="T3" fmla="*/ 0 h 32"/>
              <a:gd name="T4" fmla="*/ 2147483646 w 6"/>
              <a:gd name="T5" fmla="*/ 2147483646 h 32"/>
              <a:gd name="T6" fmla="*/ 0 60000 65536"/>
              <a:gd name="T7" fmla="*/ 0 60000 65536"/>
              <a:gd name="T8" fmla="*/ 0 60000 65536"/>
            </a:gdLst>
            <a:ahLst/>
            <a:cxnLst>
              <a:cxn ang="T6">
                <a:pos x="T0" y="T1"/>
              </a:cxn>
              <a:cxn ang="T7">
                <a:pos x="T2" y="T3"/>
              </a:cxn>
              <a:cxn ang="T8">
                <a:pos x="T4" y="T5"/>
              </a:cxn>
            </a:cxnLst>
            <a:rect l="0" t="0" r="r" b="b"/>
            <a:pathLst>
              <a:path w="6" h="32">
                <a:moveTo>
                  <a:pt x="0" y="0"/>
                </a:moveTo>
                <a:lnTo>
                  <a:pt x="4" y="0"/>
                </a:lnTo>
                <a:lnTo>
                  <a:pt x="6" y="32"/>
                </a:lnTo>
              </a:path>
            </a:pathLst>
          </a:custGeom>
          <a:noFill/>
          <a:ln w="0" cap="flat" cmpd="sng">
            <a:solidFill>
              <a:srgbClr val="1B416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Rectangle 20">
            <a:extLst>
              <a:ext uri="{FF2B5EF4-FFF2-40B4-BE49-F238E27FC236}">
                <a16:creationId xmlns:a16="http://schemas.microsoft.com/office/drawing/2014/main" id="{84DD1CE4-D499-41D2-B216-5068DB01610D}"/>
              </a:ext>
            </a:extLst>
          </p:cNvPr>
          <p:cNvSpPr>
            <a:spLocks noChangeArrowheads="1"/>
          </p:cNvSpPr>
          <p:nvPr/>
        </p:nvSpPr>
        <p:spPr bwMode="auto">
          <a:xfrm>
            <a:off x="6301396" y="2918514"/>
            <a:ext cx="16812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Prairies </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naturelles</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7" name="Rectangle 21">
            <a:extLst>
              <a:ext uri="{FF2B5EF4-FFF2-40B4-BE49-F238E27FC236}">
                <a16:creationId xmlns:a16="http://schemas.microsoft.com/office/drawing/2014/main" id="{21CC5A17-A8CD-4533-8E8E-B8975A3BDA3D}"/>
              </a:ext>
            </a:extLst>
          </p:cNvPr>
          <p:cNvSpPr>
            <a:spLocks noChangeArrowheads="1"/>
          </p:cNvSpPr>
          <p:nvPr/>
        </p:nvSpPr>
        <p:spPr bwMode="auto">
          <a:xfrm>
            <a:off x="183879" y="2868488"/>
            <a:ext cx="2229392"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Prairies de moins de 1 100 m</a:t>
            </a:r>
            <a:b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 3 coupes)</a:t>
            </a:r>
          </a:p>
        </p:txBody>
      </p:sp>
      <p:sp>
        <p:nvSpPr>
          <p:cNvPr id="28" name="Rectangle 22">
            <a:extLst>
              <a:ext uri="{FF2B5EF4-FFF2-40B4-BE49-F238E27FC236}">
                <a16:creationId xmlns:a16="http://schemas.microsoft.com/office/drawing/2014/main" id="{46712374-EB2A-44D8-9BA3-F7FE462D7DE0}"/>
              </a:ext>
            </a:extLst>
          </p:cNvPr>
          <p:cNvSpPr>
            <a:spLocks noChangeArrowheads="1"/>
          </p:cNvSpPr>
          <p:nvPr/>
        </p:nvSpPr>
        <p:spPr bwMode="auto">
          <a:xfrm>
            <a:off x="2641600" y="5445000"/>
            <a:ext cx="31273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Prairies 1 100 à 1 800 m (2 coupes)</a:t>
            </a:r>
          </a:p>
        </p:txBody>
      </p:sp>
      <p:sp>
        <p:nvSpPr>
          <p:cNvPr id="29" name="Rectangle 23">
            <a:extLst>
              <a:ext uri="{FF2B5EF4-FFF2-40B4-BE49-F238E27FC236}">
                <a16:creationId xmlns:a16="http://schemas.microsoft.com/office/drawing/2014/main" id="{7F38E61B-636C-47EE-9519-AE9E15BF36FF}"/>
              </a:ext>
            </a:extLst>
          </p:cNvPr>
          <p:cNvSpPr>
            <a:spLocks noChangeArrowheads="1"/>
          </p:cNvSpPr>
          <p:nvPr/>
        </p:nvSpPr>
        <p:spPr bwMode="auto">
          <a:xfrm>
            <a:off x="6718300" y="2209675"/>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Pâturages d'été</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(&lt; 1,300 m)</a:t>
            </a:r>
          </a:p>
        </p:txBody>
      </p:sp>
      <p:sp>
        <p:nvSpPr>
          <p:cNvPr id="30" name="Rectangle 24">
            <a:extLst>
              <a:ext uri="{FF2B5EF4-FFF2-40B4-BE49-F238E27FC236}">
                <a16:creationId xmlns:a16="http://schemas.microsoft.com/office/drawing/2014/main" id="{E7A5B862-04A2-4657-B281-3B41FFA1B6B8}"/>
              </a:ext>
            </a:extLst>
          </p:cNvPr>
          <p:cNvSpPr>
            <a:spLocks noChangeArrowheads="1"/>
          </p:cNvSpPr>
          <p:nvPr/>
        </p:nvSpPr>
        <p:spPr bwMode="auto">
          <a:xfrm>
            <a:off x="6591300" y="1338138"/>
            <a:ext cx="175689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Pâturages d'été</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 (1,300 – 1,800 m) </a:t>
            </a:r>
          </a:p>
        </p:txBody>
      </p:sp>
      <p:sp>
        <p:nvSpPr>
          <p:cNvPr id="31" name="Rectangle 25">
            <a:extLst>
              <a:ext uri="{FF2B5EF4-FFF2-40B4-BE49-F238E27FC236}">
                <a16:creationId xmlns:a16="http://schemas.microsoft.com/office/drawing/2014/main" id="{055780E7-607C-4EA1-B17A-12DE951EC574}"/>
              </a:ext>
            </a:extLst>
          </p:cNvPr>
          <p:cNvSpPr>
            <a:spLocks noChangeArrowheads="1"/>
          </p:cNvSpPr>
          <p:nvPr/>
        </p:nvSpPr>
        <p:spPr bwMode="auto">
          <a:xfrm>
            <a:off x="4036580" y="1533400"/>
            <a:ext cx="164551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Pâturages d'été</a:t>
            </a:r>
            <a:b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(&gt; 1,800 m)</a:t>
            </a:r>
          </a:p>
        </p:txBody>
      </p:sp>
      <p:sp>
        <p:nvSpPr>
          <p:cNvPr id="32" name="Rectangle 26">
            <a:extLst>
              <a:ext uri="{FF2B5EF4-FFF2-40B4-BE49-F238E27FC236}">
                <a16:creationId xmlns:a16="http://schemas.microsoft.com/office/drawing/2014/main" id="{DE5BD57B-BB30-4F28-8D23-36CBC7703394}"/>
              </a:ext>
            </a:extLst>
          </p:cNvPr>
          <p:cNvSpPr>
            <a:spLocks noChangeArrowheads="1"/>
          </p:cNvSpPr>
          <p:nvPr/>
        </p:nvSpPr>
        <p:spPr bwMode="auto">
          <a:xfrm>
            <a:off x="6022678" y="3359025"/>
            <a:ext cx="2169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Prairies d'altitude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(&gt; 1,800 m)</a:t>
            </a:r>
          </a:p>
        </p:txBody>
      </p:sp>
      <p:sp>
        <p:nvSpPr>
          <p:cNvPr id="33" name="Rectangle 27">
            <a:extLst>
              <a:ext uri="{FF2B5EF4-FFF2-40B4-BE49-F238E27FC236}">
                <a16:creationId xmlns:a16="http://schemas.microsoft.com/office/drawing/2014/main" id="{D879A1E7-D71D-4CA0-ABAD-61079395D960}"/>
              </a:ext>
            </a:extLst>
          </p:cNvPr>
          <p:cNvSpPr>
            <a:spLocks noChangeArrowheads="1"/>
          </p:cNvSpPr>
          <p:nvPr/>
        </p:nvSpPr>
        <p:spPr bwMode="auto">
          <a:xfrm>
            <a:off x="6035675" y="4035300"/>
            <a:ext cx="26577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Prairies permanentes (1 coupe)</a:t>
            </a:r>
          </a:p>
        </p:txBody>
      </p:sp>
      <p:sp>
        <p:nvSpPr>
          <p:cNvPr id="34" name="Rectangle 28">
            <a:extLst>
              <a:ext uri="{FF2B5EF4-FFF2-40B4-BE49-F238E27FC236}">
                <a16:creationId xmlns:a16="http://schemas.microsoft.com/office/drawing/2014/main" id="{8BB6D10E-53E3-474B-AED3-D32BB4449C1C}"/>
              </a:ext>
            </a:extLst>
          </p:cNvPr>
          <p:cNvSpPr>
            <a:spLocks noChangeArrowheads="1"/>
          </p:cNvSpPr>
          <p:nvPr/>
        </p:nvSpPr>
        <p:spPr bwMode="auto">
          <a:xfrm>
            <a:off x="2822575" y="1115888"/>
            <a:ext cx="11470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Maïs d'ensilage</a:t>
            </a:r>
          </a:p>
        </p:txBody>
      </p:sp>
      <p:sp>
        <p:nvSpPr>
          <p:cNvPr id="35" name="Rectangle 29">
            <a:extLst>
              <a:ext uri="{FF2B5EF4-FFF2-40B4-BE49-F238E27FC236}">
                <a16:creationId xmlns:a16="http://schemas.microsoft.com/office/drawing/2014/main" id="{386AC023-8D26-466A-9F2D-F22B85381DD3}"/>
              </a:ext>
            </a:extLst>
          </p:cNvPr>
          <p:cNvSpPr>
            <a:spLocks noChangeArrowheads="1"/>
          </p:cNvSpPr>
          <p:nvPr/>
        </p:nvSpPr>
        <p:spPr bwMode="auto">
          <a:xfrm>
            <a:off x="1325339" y="1932676"/>
            <a:ext cx="18877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sz="1800" dirty="0" smtClean="0">
                <a:solidFill>
                  <a:prstClr val="black"/>
                </a:solidFill>
                <a:latin typeface="Calibri"/>
              </a:rPr>
              <a:t>Prairies t</a:t>
            </a:r>
            <a:r>
              <a:rPr kumimoji="0" lang="en-GB" altLang="en-US" sz="18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emporaire</a:t>
            </a:r>
            <a:r>
              <a:rPr lang="en-GB" altLang="en-US" sz="1800" dirty="0">
                <a:solidFill>
                  <a:prstClr val="black"/>
                </a:solidFill>
                <a:latin typeface="Calibri"/>
              </a:rPr>
              <a:t>s</a:t>
            </a:r>
            <a:endParaRPr kumimoji="0" lang="en-GB"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36" name="Text Box 30">
            <a:extLst>
              <a:ext uri="{FF2B5EF4-FFF2-40B4-BE49-F238E27FC236}">
                <a16:creationId xmlns:a16="http://schemas.microsoft.com/office/drawing/2014/main" id="{EEEF7774-EFEA-4741-9D7B-4205DD1CA506}"/>
              </a:ext>
            </a:extLst>
          </p:cNvPr>
          <p:cNvSpPr txBox="1">
            <a:spLocks noChangeArrowheads="1"/>
          </p:cNvSpPr>
          <p:nvPr/>
        </p:nvSpPr>
        <p:spPr bwMode="auto">
          <a:xfrm>
            <a:off x="2571750" y="5805264"/>
            <a:ext cx="306115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450 113 tonnes </a:t>
            </a:r>
            <a:r>
              <a:rPr kumimoji="0" lang="en-GB" altLang="en-US" sz="2400" b="1"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MS/an</a:t>
            </a:r>
            <a:endParaRPr kumimoji="0" lang="en-GB" altLang="en-US" sz="24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262710855"/>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Différence entre prairies et pâturages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Prairies : l'ensemble de la biomasse aérienne est immédiatement éliminée à partir d'une certaine hauteur de coupe (plus vulnérable aux facteurs de stress après la coupe). </a:t>
            </a:r>
          </a:p>
          <a:p>
            <a:endParaRPr lang="en-US" dirty="0"/>
          </a:p>
          <a:p>
            <a:r>
              <a:rPr lang="en-US" dirty="0"/>
              <a:t>Pâturages : par le pâturage, les animaux enlèvent la biomasse aérienne près du sol, piétinent les plantes et </a:t>
            </a:r>
            <a:r>
              <a:rPr lang="en-US" dirty="0" err="1"/>
              <a:t>fertilisent la</a:t>
            </a:r>
            <a:r>
              <a:rPr lang="en-US" dirty="0"/>
              <a:t> végétation avec du fumier et de l'urine.</a:t>
            </a:r>
          </a:p>
          <a:p>
            <a:endParaRPr lang="de-DE" dirty="0"/>
          </a:p>
        </p:txBody>
      </p:sp>
    </p:spTree>
    <p:extLst>
      <p:ext uri="{BB962C8B-B14F-4D97-AF65-F5344CB8AC3E}">
        <p14:creationId xmlns:p14="http://schemas.microsoft.com/office/powerpoint/2010/main" val="644734993"/>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Éléments du pâturage - Pâturage sélectif</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sz="1800" dirty="0"/>
              <a:t>Les animaux ont des préférences précises pour certains composants de la </a:t>
            </a:r>
            <a:r>
              <a:rPr lang="en-US" sz="1800" dirty="0" smtClean="0"/>
              <a:t>prairie </a:t>
            </a:r>
            <a:r>
              <a:rPr lang="en-US" sz="1800" dirty="0"/>
              <a:t>(→ voir la diapositive sur l'appétence).</a:t>
            </a:r>
          </a:p>
          <a:p>
            <a:r>
              <a:rPr lang="en-US" sz="1800" dirty="0"/>
              <a:t>L'accessibilité (la facilité d'accès aux plantes par les animaux) augmente l'attrait pour les animaux, les maladies fongiques (c.-à-d. les infections par la rouille) le diminuent. </a:t>
            </a:r>
          </a:p>
          <a:p>
            <a:r>
              <a:rPr lang="en-US" sz="1800" dirty="0"/>
              <a:t>Les espèces réparties dans la couche supérieure du couvert végétal sont plus susceptibles de représenter une proportion plus élevée dans le régime alimentaire.</a:t>
            </a:r>
          </a:p>
          <a:p>
            <a:r>
              <a:rPr lang="en-US" sz="1800" dirty="0"/>
              <a:t>La sélection systématique de certaines espèces par le pâturage peut modifier la composition à long terme des </a:t>
            </a:r>
            <a:r>
              <a:rPr lang="en-US" sz="1800" dirty="0" err="1" smtClean="0"/>
              <a:t>pâturages</a:t>
            </a:r>
            <a:r>
              <a:rPr lang="en-US" sz="1800" dirty="0" smtClean="0"/>
              <a:t> → </a:t>
            </a:r>
            <a:r>
              <a:rPr lang="en-US" sz="1800" dirty="0"/>
              <a:t>Les </a:t>
            </a:r>
            <a:r>
              <a:rPr lang="en-US" sz="1800" dirty="0" err="1"/>
              <a:t>espèces</a:t>
            </a:r>
            <a:r>
              <a:rPr lang="en-US" sz="1800" dirty="0"/>
              <a:t> </a:t>
            </a:r>
            <a:r>
              <a:rPr lang="en-US" sz="1800" dirty="0" smtClean="0"/>
              <a:t>plus </a:t>
            </a:r>
            <a:r>
              <a:rPr lang="en-US" sz="1800" dirty="0" err="1" smtClean="0"/>
              <a:t>intensivement</a:t>
            </a:r>
            <a:r>
              <a:rPr lang="en-US" sz="1800" dirty="0" smtClean="0"/>
              <a:t> </a:t>
            </a:r>
            <a:r>
              <a:rPr lang="en-US" sz="1800" dirty="0" err="1" smtClean="0"/>
              <a:t>pâturées</a:t>
            </a:r>
            <a:r>
              <a:rPr lang="en-US" sz="1800" dirty="0" smtClean="0"/>
              <a:t> que </a:t>
            </a:r>
            <a:r>
              <a:rPr lang="en-US" sz="1800" dirty="0"/>
              <a:t>les autres sont désavantagées, les espèces non </a:t>
            </a:r>
            <a:r>
              <a:rPr lang="en-US" sz="1800" dirty="0" err="1" smtClean="0"/>
              <a:t>pâturées</a:t>
            </a:r>
            <a:r>
              <a:rPr lang="en-US" sz="1800" dirty="0" smtClean="0"/>
              <a:t> </a:t>
            </a:r>
            <a:r>
              <a:rPr lang="en-US" sz="1800" dirty="0" err="1" smtClean="0"/>
              <a:t>ont</a:t>
            </a:r>
            <a:r>
              <a:rPr lang="en-US" sz="1800" dirty="0" smtClean="0"/>
              <a:t> </a:t>
            </a:r>
            <a:r>
              <a:rPr lang="en-US" sz="1800" dirty="0"/>
              <a:t>un avantage sélectif.</a:t>
            </a:r>
          </a:p>
          <a:p>
            <a:r>
              <a:rPr lang="en-US" sz="1800" dirty="0"/>
              <a:t>Après le pâturage sélectif, les parcelles de végétation </a:t>
            </a:r>
            <a:r>
              <a:rPr lang="en-US" sz="1800" dirty="0" err="1"/>
              <a:t>non pâturée</a:t>
            </a:r>
            <a:r>
              <a:rPr lang="en-US" sz="1800" dirty="0"/>
              <a:t> doivent être coupées et recouvertes afin d'empêcher la dissémination des espèces</a:t>
            </a:r>
            <a:r>
              <a:rPr lang="en-US" sz="1800" dirty="0" err="1"/>
              <a:t> non pâturées</a:t>
            </a:r>
            <a:r>
              <a:rPr lang="en-US" sz="1800" dirty="0"/>
              <a:t> et d'assurer une repousse uniforme de la prairie. S'il y a une grande quantité de biomasse, elle devrait être retirée du champ, sinon elle pourrait pourrir et nuire à la croissance des prairies et à l'appétence du fourrage.</a:t>
            </a:r>
          </a:p>
          <a:p>
            <a:r>
              <a:rPr lang="en-US" sz="1800" dirty="0"/>
              <a:t>Les animaux apprennent (généralement les jeunes des plus âgés) → Les espèces végétales connues sont plus facilement acceptées que les plantes inconnues.</a:t>
            </a:r>
          </a:p>
          <a:p>
            <a:endParaRPr lang="de-DE" sz="1800" dirty="0"/>
          </a:p>
        </p:txBody>
      </p:sp>
      <p:sp>
        <p:nvSpPr>
          <p:cNvPr id="5" name="Text Box 5">
            <a:extLst>
              <a:ext uri="{FF2B5EF4-FFF2-40B4-BE49-F238E27FC236}">
                <a16:creationId xmlns:a16="http://schemas.microsoft.com/office/drawing/2014/main" id="{265AB9F2-FBEA-4531-A0AC-38E242DA8A49}"/>
              </a:ext>
            </a:extLst>
          </p:cNvPr>
          <p:cNvSpPr txBox="1">
            <a:spLocks noChangeArrowheads="1"/>
          </p:cNvSpPr>
          <p:nvPr/>
        </p:nvSpPr>
        <p:spPr bwMode="auto">
          <a:xfrm>
            <a:off x="457968" y="6449483"/>
            <a:ext cx="259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Source : Cadre et Laidlaw 2014</a:t>
            </a:r>
          </a:p>
        </p:txBody>
      </p:sp>
    </p:spTree>
    <p:extLst>
      <p:ext uri="{BB962C8B-B14F-4D97-AF65-F5344CB8AC3E}">
        <p14:creationId xmlns:p14="http://schemas.microsoft.com/office/powerpoint/2010/main" val="1633647431"/>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Espèces animales et pâturage sélectif</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err="1"/>
              <a:t>Préhension</a:t>
            </a:r>
            <a:r>
              <a:rPr lang="en-US" dirty="0"/>
              <a:t> : les bovins arrachent les </a:t>
            </a:r>
            <a:r>
              <a:rPr lang="en-US" dirty="0" err="1" smtClean="0"/>
              <a:t>touffes</a:t>
            </a:r>
            <a:r>
              <a:rPr lang="en-US" dirty="0" smtClean="0"/>
              <a:t> </a:t>
            </a:r>
            <a:r>
              <a:rPr lang="en-US" dirty="0" err="1" smtClean="0"/>
              <a:t>d'herbe</a:t>
            </a:r>
            <a:r>
              <a:rPr lang="en-US" dirty="0"/>
              <a:t>, les </a:t>
            </a:r>
            <a:r>
              <a:rPr lang="en-US" dirty="0" err="1" smtClean="0"/>
              <a:t>assemblant</a:t>
            </a:r>
            <a:r>
              <a:rPr lang="en-US" dirty="0" smtClean="0"/>
              <a:t> avec </a:t>
            </a:r>
            <a:r>
              <a:rPr lang="en-US" dirty="0"/>
              <a:t>leur langue </a:t>
            </a:r>
            <a:r>
              <a:rPr lang="en-US" dirty="0" err="1"/>
              <a:t>préhensile</a:t>
            </a:r>
            <a:r>
              <a:rPr lang="en-US" dirty="0" smtClean="0"/>
              <a:t>, </a:t>
            </a:r>
            <a:r>
              <a:rPr lang="en-US" dirty="0" err="1" smtClean="0"/>
              <a:t>tandis</a:t>
            </a:r>
            <a:r>
              <a:rPr lang="en-US" dirty="0" smtClean="0"/>
              <a:t> que </a:t>
            </a:r>
            <a:r>
              <a:rPr lang="en-US" dirty="0"/>
              <a:t>les </a:t>
            </a:r>
            <a:r>
              <a:rPr lang="en-US" dirty="0" err="1"/>
              <a:t>petits</a:t>
            </a:r>
            <a:r>
              <a:rPr lang="en-US" dirty="0"/>
              <a:t> </a:t>
            </a:r>
            <a:r>
              <a:rPr lang="en-US" dirty="0" smtClean="0"/>
              <a:t>ruminants et </a:t>
            </a:r>
            <a:r>
              <a:rPr lang="en-US" dirty="0" err="1" smtClean="0"/>
              <a:t>chevaux</a:t>
            </a:r>
            <a:r>
              <a:rPr lang="en-US" dirty="0" smtClean="0"/>
              <a:t> </a:t>
            </a:r>
            <a:r>
              <a:rPr lang="en-US" dirty="0" err="1" smtClean="0"/>
              <a:t>sélectionnent</a:t>
            </a:r>
            <a:r>
              <a:rPr lang="en-US" dirty="0" smtClean="0"/>
              <a:t> </a:t>
            </a:r>
            <a:r>
              <a:rPr lang="en-US" dirty="0" err="1" smtClean="0"/>
              <a:t>certaines</a:t>
            </a:r>
            <a:r>
              <a:rPr lang="en-US" dirty="0" smtClean="0"/>
              <a:t> parties des </a:t>
            </a:r>
            <a:r>
              <a:rPr lang="en-US" dirty="0" err="1"/>
              <a:t>plantes</a:t>
            </a:r>
            <a:r>
              <a:rPr lang="en-US" dirty="0"/>
              <a:t> </a:t>
            </a:r>
            <a:r>
              <a:rPr lang="en-US" dirty="0" smtClean="0"/>
              <a:t>et </a:t>
            </a:r>
            <a:r>
              <a:rPr lang="en-US" dirty="0"/>
              <a:t>ont des </a:t>
            </a:r>
            <a:r>
              <a:rPr lang="en-US" dirty="0" err="1"/>
              <a:t>lèvres</a:t>
            </a:r>
            <a:r>
              <a:rPr lang="en-US" dirty="0"/>
              <a:t> </a:t>
            </a:r>
            <a:r>
              <a:rPr lang="en-US" dirty="0" err="1" smtClean="0"/>
              <a:t>préhensiles</a:t>
            </a:r>
            <a:r>
              <a:rPr lang="en-US" dirty="0" smtClean="0"/>
              <a:t>.</a:t>
            </a:r>
            <a:endParaRPr lang="en-US" dirty="0"/>
          </a:p>
          <a:p>
            <a:endParaRPr lang="de-DE" dirty="0"/>
          </a:p>
        </p:txBody>
      </p:sp>
      <p:pic>
        <p:nvPicPr>
          <p:cNvPr id="3" name="Grafik 2">
            <a:extLst>
              <a:ext uri="{FF2B5EF4-FFF2-40B4-BE49-F238E27FC236}">
                <a16:creationId xmlns:a16="http://schemas.microsoft.com/office/drawing/2014/main" id="{0B4CCE65-D259-4B4F-BAAE-39E0396E74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1680" y="2132856"/>
            <a:ext cx="5760640" cy="2794157"/>
          </a:xfrm>
          <a:prstGeom prst="rect">
            <a:avLst/>
          </a:prstGeom>
        </p:spPr>
      </p:pic>
      <p:sp>
        <p:nvSpPr>
          <p:cNvPr id="6" name="Text Box 89">
            <a:extLst>
              <a:ext uri="{FF2B5EF4-FFF2-40B4-BE49-F238E27FC236}">
                <a16:creationId xmlns:a16="http://schemas.microsoft.com/office/drawing/2014/main" id="{28A7B689-9EA9-4C4D-B00C-2DF75E71A89A}"/>
              </a:ext>
            </a:extLst>
          </p:cNvPr>
          <p:cNvSpPr txBox="1">
            <a:spLocks noChangeArrowheads="1"/>
          </p:cNvSpPr>
          <p:nvPr/>
        </p:nvSpPr>
        <p:spPr bwMode="auto">
          <a:xfrm>
            <a:off x="251520" y="5149641"/>
            <a:ext cx="9144000" cy="10156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Les chevaux ont un plus grand besoin de fourrage riche en fibres et peuvent brouter des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plantes</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riches en graminées jusqu'à l'émergence de l'inflorescence, mais ils deviennent très sélectifs au-delà de ce stade phénologique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Buchgraber</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&amp; Gindl 2004) ; avec les incisives supérieures et inférieures, ils</a:t>
            </a:r>
            <a:r>
              <a:rPr kumimoji="0" lang="en-US"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peuvent brouter très près du sol ; </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selon Frame &amp; Laidlaw ils préfèrent les </a:t>
            </a:r>
            <a:r>
              <a:rPr kumimoji="0" lang="en-GB" altLang="en-US" sz="15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herbes</a:t>
            </a:r>
            <a:r>
              <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GB" altLang="en-US" sz="15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courtes</a:t>
            </a:r>
            <a:r>
              <a:rPr kumimoji="0" lang="en-GB" altLang="en-US" sz="15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a:t>
            </a:r>
            <a:endParaRPr kumimoji="0" lang="en-GB"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8" name="Text Box 89">
            <a:extLst>
              <a:ext uri="{FF2B5EF4-FFF2-40B4-BE49-F238E27FC236}">
                <a16:creationId xmlns:a16="http://schemas.microsoft.com/office/drawing/2014/main" id="{82666300-8F0D-4BA4-BD00-43B29EB28EEC}"/>
              </a:ext>
            </a:extLst>
          </p:cNvPr>
          <p:cNvSpPr txBox="1">
            <a:spLocks noChangeArrowheads="1"/>
          </p:cNvSpPr>
          <p:nvPr/>
        </p:nvSpPr>
        <p:spPr bwMode="auto">
          <a:xfrm>
            <a:off x="251520" y="4900121"/>
            <a:ext cx="9144000" cy="3206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 Cirsium</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Carduus</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 </a:t>
            </a:r>
            <a:r>
              <a:rPr kumimoji="0" lang="en-GB" altLang="en-US" sz="1500" b="0" i="1" u="none" strike="noStrike" kern="1200" cap="none" spc="0" normalizeH="0" baseline="0" noProof="0" dirty="0" err="1">
                <a:ln>
                  <a:noFill/>
                </a:ln>
                <a:solidFill>
                  <a:prstClr val="black"/>
                </a:solidFill>
                <a:effectLst/>
                <a:uLnTx/>
                <a:uFillTx/>
                <a:latin typeface="Calibri" panose="020F0502020204030204" pitchFamily="34" charset="0"/>
                <a:ea typeface="ＭＳ Ｐゴシック" panose="020B0600070205080204" pitchFamily="34" charset="-128"/>
                <a:cs typeface="+mn-cs"/>
              </a:rPr>
              <a:t>Carlina</a:t>
            </a:r>
            <a:r>
              <a:rPr kumimoji="0" lang="en-GB" alt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rPr>
              <a:t> sp.</a:t>
            </a:r>
          </a:p>
        </p:txBody>
      </p:sp>
      <p:sp>
        <p:nvSpPr>
          <p:cNvPr id="9" name="Text Box 5">
            <a:extLst>
              <a:ext uri="{FF2B5EF4-FFF2-40B4-BE49-F238E27FC236}">
                <a16:creationId xmlns:a16="http://schemas.microsoft.com/office/drawing/2014/main" id="{DB367DF1-8D68-4777-83AB-427210EE1B95}"/>
              </a:ext>
            </a:extLst>
          </p:cNvPr>
          <p:cNvSpPr txBox="1">
            <a:spLocks noChangeArrowheads="1"/>
          </p:cNvSpPr>
          <p:nvPr/>
        </p:nvSpPr>
        <p:spPr bwMode="auto">
          <a:xfrm>
            <a:off x="467544" y="6290156"/>
            <a:ext cx="44317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Buchgraber</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&amp; Gindl 2004, Ziliotto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et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al. 2004,</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Cadre et Laidlaw 2014</a:t>
            </a:r>
          </a:p>
        </p:txBody>
      </p:sp>
    </p:spTree>
    <p:extLst>
      <p:ext uri="{BB962C8B-B14F-4D97-AF65-F5344CB8AC3E}">
        <p14:creationId xmlns:p14="http://schemas.microsoft.com/office/powerpoint/2010/main" val="664989006"/>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j-ea"/>
                <a:cs typeface="+mj-cs"/>
              </a:rPr>
              <a:t>Sélectivité</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lang="en-US" dirty="0" smtClean="0">
                <a:solidFill>
                  <a:prstClr val="black"/>
                </a:solidFill>
                <a:latin typeface="Calibri"/>
              </a:rPr>
              <a:t>au</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pâturage</a:t>
            </a:r>
            <a:r>
              <a:rPr kumimoji="0" lang="en-US" sz="2400" b="0" i="0" u="none" strike="noStrike" kern="1200" cap="none" spc="0" normalizeH="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de </a:t>
            </a:r>
            <a:r>
              <a:rPr kumimoji="0" lang="en-US" sz="2400" b="0" i="0" u="none" strike="noStrike" kern="1200" cap="none" spc="0" normalizeH="0" baseline="0" noProof="0" dirty="0">
                <a:ln>
                  <a:noFill/>
                </a:ln>
                <a:solidFill>
                  <a:prstClr val="black"/>
                </a:solidFill>
                <a:effectLst/>
                <a:uLnTx/>
                <a:uFillTx/>
                <a:latin typeface="Calibri"/>
                <a:ea typeface="+mj-ea"/>
                <a:cs typeface="+mj-cs"/>
              </a:rPr>
              <a:t>différentes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espèces</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animales</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Text Box 3">
            <a:extLst>
              <a:ext uri="{FF2B5EF4-FFF2-40B4-BE49-F238E27FC236}">
                <a16:creationId xmlns:a16="http://schemas.microsoft.com/office/drawing/2014/main" id="{EB88BC62-7040-436E-99BF-2F703C55BA17}"/>
              </a:ext>
            </a:extLst>
          </p:cNvPr>
          <p:cNvSpPr txBox="1">
            <a:spLocks noChangeArrowheads="1"/>
          </p:cNvSpPr>
          <p:nvPr/>
        </p:nvSpPr>
        <p:spPr bwMode="auto">
          <a:xfrm>
            <a:off x="323528" y="6368396"/>
            <a:ext cx="30908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de-DE"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Schneider et al. 2015 (mod.)</a:t>
            </a:r>
          </a:p>
        </p:txBody>
      </p:sp>
      <p:pic>
        <p:nvPicPr>
          <p:cNvPr id="4" name="Grafik 3">
            <a:extLst>
              <a:ext uri="{FF2B5EF4-FFF2-40B4-BE49-F238E27FC236}">
                <a16:creationId xmlns:a16="http://schemas.microsoft.com/office/drawing/2014/main" id="{12F44BBE-A4F2-4D63-BDD9-E555169E1E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9626" y="1340768"/>
            <a:ext cx="7149723" cy="4900253"/>
          </a:xfrm>
          <a:prstGeom prst="rect">
            <a:avLst/>
          </a:prstGeom>
        </p:spPr>
      </p:pic>
    </p:spTree>
    <p:extLst>
      <p:ext uri="{BB962C8B-B14F-4D97-AF65-F5344CB8AC3E}">
        <p14:creationId xmlns:p14="http://schemas.microsoft.com/office/powerpoint/2010/main" val="496131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Timotej be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6348" y="1314711"/>
            <a:ext cx="23145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5" descr="Ängssvingel 03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78316" y="1311535"/>
            <a:ext cx="2321719"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ruta 5"/>
          <p:cNvSpPr txBox="1">
            <a:spLocks noChangeArrowheads="1"/>
          </p:cNvSpPr>
          <p:nvPr/>
        </p:nvSpPr>
        <p:spPr bwMode="auto">
          <a:xfrm>
            <a:off x="2664984" y="5511586"/>
            <a:ext cx="15668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Trèfle</a:t>
            </a: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en-US" altLang="sv-SE" sz="18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violet</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 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2" name="textruta 6"/>
          <p:cNvSpPr txBox="1">
            <a:spLocks noChangeArrowheads="1"/>
          </p:cNvSpPr>
          <p:nvPr/>
        </p:nvSpPr>
        <p:spPr bwMode="auto">
          <a:xfrm>
            <a:off x="6621965" y="5511586"/>
            <a:ext cx="178236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Trèfle blanc</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Trifolium repens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9463" name="textruta 7"/>
          <p:cNvSpPr txBox="1">
            <a:spLocks noChangeArrowheads="1"/>
          </p:cNvSpPr>
          <p:nvPr/>
        </p:nvSpPr>
        <p:spPr bwMode="auto">
          <a:xfrm>
            <a:off x="2602103" y="2705956"/>
            <a:ext cx="14585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mn-cs"/>
              </a:rPr>
              <a:t>Fléole</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Phleum pratense</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endPar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9464" name="textruta 8"/>
          <p:cNvSpPr txBox="1">
            <a:spLocks noChangeArrowheads="1"/>
          </p:cNvSpPr>
          <p:nvPr/>
        </p:nvSpPr>
        <p:spPr bwMode="auto">
          <a:xfrm>
            <a:off x="6567197" y="2705956"/>
            <a:ext cx="18371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Fétuque des prés</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r>
              <a:rPr kumimoji="0" lang="en-US" altLang="sv-SE" sz="1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Festuca pratensis</a:t>
            </a:r>
            <a:r>
              <a:rPr kumimoji="0" lang="en-US" altLang="sv-SE"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t>
            </a:r>
          </a:p>
        </p:txBody>
      </p:sp>
      <p:sp>
        <p:nvSpPr>
          <p:cNvPr id="10" name="Text Box 5"/>
          <p:cNvSpPr txBox="1">
            <a:spLocks noChangeArrowheads="1"/>
          </p:cNvSpPr>
          <p:nvPr/>
        </p:nvSpPr>
        <p:spPr bwMode="auto">
          <a:xfrm>
            <a:off x="176348" y="144150"/>
            <a:ext cx="69376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Les espèces suivantes sont parmi les mieux adaptées aux prairies de Suède</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Bildobjekt 2"/>
          <p:cNvPicPr>
            <a:picLocks noChangeAspect="1"/>
          </p:cNvPicPr>
          <p:nvPr/>
        </p:nvPicPr>
        <p:blipFill rotWithShape="1">
          <a:blip r:embed="rId5" cstate="screen">
            <a:extLst>
              <a:ext uri="{28A0092B-C50C-407E-A947-70E740481C1C}">
                <a14:useLocalDpi xmlns:a14="http://schemas.microsoft.com/office/drawing/2010/main"/>
              </a:ext>
            </a:extLst>
          </a:blip>
          <a:srcRect b="-2181"/>
          <a:stretch/>
        </p:blipFill>
        <p:spPr>
          <a:xfrm>
            <a:off x="4178316" y="3968848"/>
            <a:ext cx="2321719" cy="2501972"/>
          </a:xfrm>
          <a:prstGeom prst="rect">
            <a:avLst/>
          </a:prstGeom>
        </p:spPr>
      </p:pic>
      <p:pic>
        <p:nvPicPr>
          <p:cNvPr id="4" name="Bildobjekt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6348" y="3968848"/>
            <a:ext cx="2314575" cy="2466068"/>
          </a:xfrm>
          <a:prstGeom prst="rect">
            <a:avLst/>
          </a:prstGeom>
        </p:spPr>
      </p:pic>
      <p:sp>
        <p:nvSpPr>
          <p:cNvPr id="11" name="textruta 10"/>
          <p:cNvSpPr txBox="1"/>
          <p:nvPr/>
        </p:nvSpPr>
        <p:spPr>
          <a:xfrm>
            <a:off x="6661792" y="6500563"/>
            <a:ext cx="21546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Photos : Nilla Nilsdotter-Linde</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5082290"/>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lvl="0">
              <a:defRPr/>
            </a:pPr>
            <a:r>
              <a:rPr lang="fr-FR" dirty="0" smtClean="0">
                <a:solidFill>
                  <a:prstClr val="black"/>
                </a:solidFill>
              </a:rPr>
              <a:t>Pâturage </a:t>
            </a:r>
            <a:r>
              <a:rPr lang="fr-FR" dirty="0">
                <a:solidFill>
                  <a:prstClr val="black"/>
                </a:solidFill>
              </a:rPr>
              <a:t>sélectif (quelques exemples de plantes évitées)</a:t>
            </a:r>
            <a:endParaRPr kumimoji="0" lang="en-GB" sz="24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5" name="Picture 10" descr="2223">
            <a:extLst>
              <a:ext uri="{FF2B5EF4-FFF2-40B4-BE49-F238E27FC236}">
                <a16:creationId xmlns:a16="http://schemas.microsoft.com/office/drawing/2014/main" id="{7DF9C411-363A-46CC-ACF4-3D9788616E9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3175" y="1272952"/>
            <a:ext cx="1416050"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5343">
            <a:extLst>
              <a:ext uri="{FF2B5EF4-FFF2-40B4-BE49-F238E27FC236}">
                <a16:creationId xmlns:a16="http://schemas.microsoft.com/office/drawing/2014/main" id="{3209A448-C1A4-4C62-9A51-09970537E2B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0" y="1282477"/>
            <a:ext cx="1417638"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5618">
            <a:extLst>
              <a:ext uri="{FF2B5EF4-FFF2-40B4-BE49-F238E27FC236}">
                <a16:creationId xmlns:a16="http://schemas.microsoft.com/office/drawing/2014/main" id="{77354468-28DE-4E8D-8A31-A6E31EDCF33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0513" y="1292002"/>
            <a:ext cx="1417637"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5627">
            <a:extLst>
              <a:ext uri="{FF2B5EF4-FFF2-40B4-BE49-F238E27FC236}">
                <a16:creationId xmlns:a16="http://schemas.microsoft.com/office/drawing/2014/main" id="{9D89715E-4164-427A-999E-EEE03DD2089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75375" y="1290414"/>
            <a:ext cx="1417638"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9766">
            <a:extLst>
              <a:ext uri="{FF2B5EF4-FFF2-40B4-BE49-F238E27FC236}">
                <a16:creationId xmlns:a16="http://schemas.microsoft.com/office/drawing/2014/main" id="{26BFA3A7-6D99-45E0-8902-FB73DAA0FE2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22613" y="1287239"/>
            <a:ext cx="141605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13534">
            <a:extLst>
              <a:ext uri="{FF2B5EF4-FFF2-40B4-BE49-F238E27FC236}">
                <a16:creationId xmlns:a16="http://schemas.microsoft.com/office/drawing/2014/main" id="{A489A205-E65B-43FD-87FA-5310F22EA2E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6763" y="1282477"/>
            <a:ext cx="1416050" cy="212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12">
            <a:extLst>
              <a:ext uri="{FF2B5EF4-FFF2-40B4-BE49-F238E27FC236}">
                <a16:creationId xmlns:a16="http://schemas.microsoft.com/office/drawing/2014/main" id="{9B90E560-4B7B-4FB7-A8F8-C6D67BDF5569}"/>
              </a:ext>
            </a:extLst>
          </p:cNvPr>
          <p:cNvSpPr>
            <a:spLocks noChangeArrowheads="1"/>
          </p:cNvSpPr>
          <p:nvPr/>
        </p:nvSpPr>
        <p:spPr bwMode="auto">
          <a:xfrm>
            <a:off x="285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Text Box 13">
            <a:extLst>
              <a:ext uri="{FF2B5EF4-FFF2-40B4-BE49-F238E27FC236}">
                <a16:creationId xmlns:a16="http://schemas.microsoft.com/office/drawing/2014/main" id="{B2DEF261-49B3-41B2-A2A5-4061BD8912BE}"/>
              </a:ext>
            </a:extLst>
          </p:cNvPr>
          <p:cNvSpPr txBox="1">
            <a:spLocks noChangeArrowheads="1"/>
          </p:cNvSpPr>
          <p:nvPr/>
        </p:nvSpPr>
        <p:spPr bwMode="auto">
          <a:xfrm>
            <a:off x="471488" y="4492402"/>
            <a:ext cx="2176462"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Graminées</a:t>
            </a:r>
            <a:r>
              <a:rPr kumimoji="0" lang="en-GB"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à texture de feuilles grossière </a:t>
            </a:r>
          </a:p>
        </p:txBody>
      </p:sp>
      <p:sp>
        <p:nvSpPr>
          <p:cNvPr id="14" name="AutoShape 14">
            <a:extLst>
              <a:ext uri="{FF2B5EF4-FFF2-40B4-BE49-F238E27FC236}">
                <a16:creationId xmlns:a16="http://schemas.microsoft.com/office/drawing/2014/main" id="{760A559D-4990-42BD-809F-9DB262890C22}"/>
              </a:ext>
            </a:extLst>
          </p:cNvPr>
          <p:cNvSpPr>
            <a:spLocks noChangeArrowheads="1"/>
          </p:cNvSpPr>
          <p:nvPr/>
        </p:nvSpPr>
        <p:spPr bwMode="auto">
          <a:xfrm>
            <a:off x="3063875"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Text Box 15">
            <a:extLst>
              <a:ext uri="{FF2B5EF4-FFF2-40B4-BE49-F238E27FC236}">
                <a16:creationId xmlns:a16="http://schemas.microsoft.com/office/drawing/2014/main" id="{43C71458-9D45-4764-A647-5565B33E80A3}"/>
              </a:ext>
            </a:extLst>
          </p:cNvPr>
          <p:cNvSpPr txBox="1">
            <a:spLocks noChangeArrowheads="1"/>
          </p:cNvSpPr>
          <p:nvPr/>
        </p:nvSpPr>
        <p:spPr bwMode="auto">
          <a:xfrm>
            <a:off x="35052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Arbustes</a:t>
            </a:r>
          </a:p>
        </p:txBody>
      </p:sp>
      <p:sp>
        <p:nvSpPr>
          <p:cNvPr id="16" name="AutoShape 16">
            <a:extLst>
              <a:ext uri="{FF2B5EF4-FFF2-40B4-BE49-F238E27FC236}">
                <a16:creationId xmlns:a16="http://schemas.microsoft.com/office/drawing/2014/main" id="{101CCCC6-3357-448B-959C-78B79BA46548}"/>
              </a:ext>
            </a:extLst>
          </p:cNvPr>
          <p:cNvSpPr>
            <a:spLocks noChangeArrowheads="1"/>
          </p:cNvSpPr>
          <p:nvPr/>
        </p:nvSpPr>
        <p:spPr bwMode="auto">
          <a:xfrm>
            <a:off x="6108700" y="1196752"/>
            <a:ext cx="3006725" cy="4891087"/>
          </a:xfrm>
          <a:prstGeom prst="roundRect">
            <a:avLst>
              <a:gd name="adj" fmla="val 4222"/>
            </a:avLst>
          </a:prstGeom>
          <a:noFill/>
          <a:ln w="12700">
            <a:solidFill>
              <a:srgbClr val="7AB51D"/>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Text Box 17">
            <a:extLst>
              <a:ext uri="{FF2B5EF4-FFF2-40B4-BE49-F238E27FC236}">
                <a16:creationId xmlns:a16="http://schemas.microsoft.com/office/drawing/2014/main" id="{F8F70BEC-6EA4-48EC-9E94-4CAD242D1A03}"/>
              </a:ext>
            </a:extLst>
          </p:cNvPr>
          <p:cNvSpPr txBox="1">
            <a:spLocks noChangeArrowheads="1"/>
          </p:cNvSpPr>
          <p:nvPr/>
        </p:nvSpPr>
        <p:spPr bwMode="auto">
          <a:xfrm>
            <a:off x="6731000" y="4492402"/>
            <a:ext cx="2176463" cy="3365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Plantes toxiques</a:t>
            </a:r>
          </a:p>
        </p:txBody>
      </p:sp>
      <p:sp>
        <p:nvSpPr>
          <p:cNvPr id="18" name="Text Box 19">
            <a:extLst>
              <a:ext uri="{FF2B5EF4-FFF2-40B4-BE49-F238E27FC236}">
                <a16:creationId xmlns:a16="http://schemas.microsoft.com/office/drawing/2014/main" id="{16A83BF0-CC2D-4705-B927-607C34BFFFB1}"/>
              </a:ext>
            </a:extLst>
          </p:cNvPr>
          <p:cNvSpPr txBox="1">
            <a:spLocks noChangeArrowheads="1"/>
          </p:cNvSpPr>
          <p:nvPr/>
        </p:nvSpPr>
        <p:spPr bwMode="auto">
          <a:xfrm>
            <a:off x="3017838" y="3452589"/>
            <a:ext cx="3094037"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Rhododendron </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sp    . </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Calluna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vulgaris</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Vaccinium</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sp.</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1" name="Text Box 24">
            <a:extLst>
              <a:ext uri="{FF2B5EF4-FFF2-40B4-BE49-F238E27FC236}">
                <a16:creationId xmlns:a16="http://schemas.microsoft.com/office/drawing/2014/main" id="{C8B01D83-8F56-40B6-B571-26A5CED65AFB}"/>
              </a:ext>
            </a:extLst>
          </p:cNvPr>
          <p:cNvSpPr txBox="1">
            <a:spLocks noChangeArrowheads="1"/>
          </p:cNvSpPr>
          <p:nvPr/>
        </p:nvSpPr>
        <p:spPr bwMode="auto">
          <a:xfrm>
            <a:off x="6070873" y="3473122"/>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Senecio alpinus</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(=Senecio</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 cordatus </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r>
            <a:b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=Jacobaea</a:t>
            </a:r>
            <a:r>
              <a:rPr kumimoji="0" lang="en-GB" altLang="en-US" sz="14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 alpina</a:t>
            </a: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r>
              <a:rPr kumimoji="0" lang="en-GB"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22" name="Text Box 25">
            <a:extLst>
              <a:ext uri="{FF2B5EF4-FFF2-40B4-BE49-F238E27FC236}">
                <a16:creationId xmlns:a16="http://schemas.microsoft.com/office/drawing/2014/main" id="{6FB5531C-57C1-48F9-848D-121829212A56}"/>
              </a:ext>
            </a:extLst>
          </p:cNvPr>
          <p:cNvSpPr txBox="1">
            <a:spLocks noChangeArrowheads="1"/>
          </p:cNvSpPr>
          <p:nvPr/>
        </p:nvSpPr>
        <p:spPr bwMode="auto">
          <a:xfrm>
            <a:off x="7660865" y="3468464"/>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Tree>
    <p:extLst>
      <p:ext uri="{BB962C8B-B14F-4D97-AF65-F5344CB8AC3E}">
        <p14:creationId xmlns:p14="http://schemas.microsoft.com/office/powerpoint/2010/main" val="629042292"/>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Quand le pâturage doit-il commencer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Cela dépend de la méthode de pâturage adoptée </a:t>
            </a:r>
          </a:p>
          <a:p>
            <a:r>
              <a:rPr lang="en-US" dirty="0"/>
              <a:t>En général : au plus tard lorsque le </a:t>
            </a:r>
            <a:r>
              <a:rPr lang="en-US" dirty="0" smtClean="0"/>
              <a:t>premier </a:t>
            </a:r>
            <a:r>
              <a:rPr lang="en-US" dirty="0" err="1" smtClean="0"/>
              <a:t>nœud</a:t>
            </a:r>
            <a:r>
              <a:rPr lang="en-US" dirty="0" smtClean="0"/>
              <a:t> de la </a:t>
            </a:r>
            <a:r>
              <a:rPr lang="en-US" dirty="0" err="1" smtClean="0"/>
              <a:t>tige</a:t>
            </a:r>
            <a:r>
              <a:rPr lang="en-US" dirty="0" smtClean="0"/>
              <a:t> </a:t>
            </a:r>
            <a:r>
              <a:rPr lang="en-US" dirty="0" err="1" smtClean="0"/>
              <a:t>est</a:t>
            </a:r>
            <a:r>
              <a:rPr lang="en-US" dirty="0" smtClean="0"/>
              <a:t> </a:t>
            </a:r>
            <a:r>
              <a:rPr lang="en-US" dirty="0"/>
              <a:t>à 10 cm au-dessus du sol (environ 15 cm de hauteur de </a:t>
            </a:r>
            <a:r>
              <a:rPr lang="en-US" dirty="0" err="1" smtClean="0"/>
              <a:t>croissance</a:t>
            </a:r>
            <a:r>
              <a:rPr lang="en-US" dirty="0" smtClean="0"/>
              <a:t>, </a:t>
            </a:r>
            <a:r>
              <a:rPr lang="en-US" dirty="0" err="1" smtClean="0"/>
              <a:t>avant</a:t>
            </a:r>
            <a:r>
              <a:rPr lang="en-US" dirty="0" smtClean="0"/>
              <a:t> </a:t>
            </a:r>
            <a:r>
              <a:rPr lang="en-US" dirty="0" err="1" smtClean="0"/>
              <a:t>épiaison</a:t>
            </a:r>
            <a:r>
              <a:rPr lang="en-US" dirty="0" smtClean="0"/>
              <a:t>) </a:t>
            </a:r>
            <a:r>
              <a:rPr lang="en-US" dirty="0"/>
              <a:t>; pas avant la fin de la période de </a:t>
            </a:r>
            <a:r>
              <a:rPr lang="en-US" dirty="0" err="1"/>
              <a:t>récupération</a:t>
            </a:r>
            <a:r>
              <a:rPr lang="en-US" dirty="0"/>
              <a:t> </a:t>
            </a:r>
            <a:r>
              <a:rPr lang="en-US" dirty="0" smtClean="0"/>
              <a:t>(</a:t>
            </a:r>
            <a:r>
              <a:rPr lang="en-US" dirty="0" err="1" smtClean="0"/>
              <a:t>stade</a:t>
            </a:r>
            <a:r>
              <a:rPr lang="en-US" dirty="0" smtClean="0"/>
              <a:t> 3 </a:t>
            </a:r>
            <a:r>
              <a:rPr lang="en-US" dirty="0" err="1" smtClean="0"/>
              <a:t>feuilles</a:t>
            </a:r>
            <a:r>
              <a:rPr lang="en-US" dirty="0" smtClean="0"/>
              <a:t> </a:t>
            </a:r>
            <a:r>
              <a:rPr lang="en-US" dirty="0" err="1" smtClean="0"/>
              <a:t>adapté</a:t>
            </a:r>
            <a:r>
              <a:rPr lang="en-US" dirty="0" smtClean="0"/>
              <a:t> </a:t>
            </a:r>
            <a:r>
              <a:rPr lang="en-US" dirty="0"/>
              <a:t>au pâturage - les réserves ont été reconstituées) </a:t>
            </a:r>
          </a:p>
          <a:p>
            <a:r>
              <a:rPr lang="en-US" dirty="0"/>
              <a:t>Méthode rapide pour vérifier la disponibilité de l'herbe pour le pâturage en utilisant la hauteur moyenne de la </a:t>
            </a:r>
            <a:r>
              <a:rPr lang="en-US" dirty="0" err="1"/>
              <a:t>végétation</a:t>
            </a:r>
            <a:r>
              <a:rPr lang="en-US" dirty="0"/>
              <a:t> </a:t>
            </a:r>
            <a:r>
              <a:rPr lang="en-US" dirty="0" smtClean="0"/>
              <a:t>(sans </a:t>
            </a:r>
            <a:r>
              <a:rPr lang="en-US" dirty="0" err="1" smtClean="0"/>
              <a:t>tenir</a:t>
            </a:r>
            <a:r>
              <a:rPr lang="en-US" dirty="0" smtClean="0"/>
              <a:t> </a:t>
            </a:r>
            <a:r>
              <a:rPr lang="en-US" dirty="0"/>
              <a:t>compte des </a:t>
            </a:r>
            <a:r>
              <a:rPr lang="en-US" dirty="0" err="1" smtClean="0"/>
              <a:t>refus</a:t>
            </a:r>
            <a:r>
              <a:rPr lang="en-US" dirty="0" smtClean="0"/>
              <a:t>)</a:t>
            </a:r>
            <a:endParaRPr lang="en-US" dirty="0"/>
          </a:p>
          <a:p>
            <a:pPr lvl="1"/>
            <a:r>
              <a:rPr lang="en-US" dirty="0"/>
              <a:t> Entre </a:t>
            </a:r>
            <a:r>
              <a:rPr lang="en-US" dirty="0" smtClean="0"/>
              <a:t>mi-</a:t>
            </a:r>
            <a:r>
              <a:rPr lang="en-US" dirty="0" err="1" smtClean="0"/>
              <a:t>mollet</a:t>
            </a:r>
            <a:r>
              <a:rPr lang="en-US" dirty="0" smtClean="0"/>
              <a:t> </a:t>
            </a:r>
            <a:r>
              <a:rPr lang="en-US" dirty="0"/>
              <a:t>et genou ou plus haut (30 cm ou plus) → </a:t>
            </a:r>
            <a:r>
              <a:rPr lang="en-US" dirty="0" smtClean="0"/>
              <a:t>trop </a:t>
            </a:r>
            <a:r>
              <a:rPr lang="en-US" dirty="0"/>
              <a:t>d'herbe disponible</a:t>
            </a:r>
          </a:p>
          <a:p>
            <a:pPr lvl="1"/>
            <a:r>
              <a:rPr lang="en-US" dirty="0" smtClean="0"/>
              <a:t> </a:t>
            </a:r>
            <a:r>
              <a:rPr lang="en-US" dirty="0" err="1" smtClean="0"/>
              <a:t>Mi-mollet</a:t>
            </a:r>
            <a:r>
              <a:rPr lang="en-US" dirty="0" smtClean="0"/>
              <a:t> (environ </a:t>
            </a:r>
            <a:r>
              <a:rPr lang="en-US" dirty="0"/>
              <a:t>20 cm) → </a:t>
            </a:r>
            <a:r>
              <a:rPr lang="en-US" dirty="0" smtClean="0"/>
              <a:t>beaucoup </a:t>
            </a:r>
            <a:r>
              <a:rPr lang="en-US" dirty="0"/>
              <a:t>d'herbe disponible</a:t>
            </a:r>
          </a:p>
          <a:p>
            <a:pPr lvl="1"/>
            <a:r>
              <a:rPr lang="en-US" dirty="0"/>
              <a:t> Cheville (environ 10 cm) → herbe disponible</a:t>
            </a:r>
          </a:p>
          <a:p>
            <a:pPr lvl="1"/>
            <a:r>
              <a:rPr lang="en-US" dirty="0"/>
              <a:t> Semelle de botte (3 cm ou moins) → Pas d'herbe disponible pour le pâturage</a:t>
            </a:r>
          </a:p>
          <a:p>
            <a:endParaRPr lang="de-DE" dirty="0"/>
          </a:p>
        </p:txBody>
      </p:sp>
      <p:sp>
        <p:nvSpPr>
          <p:cNvPr id="5" name="Text Box 5">
            <a:extLst>
              <a:ext uri="{FF2B5EF4-FFF2-40B4-BE49-F238E27FC236}">
                <a16:creationId xmlns:a16="http://schemas.microsoft.com/office/drawing/2014/main" id="{9FA41480-D642-49C9-95A1-6551E77C9008}"/>
              </a:ext>
            </a:extLst>
          </p:cNvPr>
          <p:cNvSpPr txBox="1">
            <a:spLocks noChangeArrowheads="1"/>
          </p:cNvSpPr>
          <p:nvPr/>
        </p:nvSpPr>
        <p:spPr bwMode="auto">
          <a:xfrm>
            <a:off x="467544" y="6452189"/>
            <a:ext cx="45450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US"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Starz, 2015 ;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Pasut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2014, mod.</a:t>
            </a:r>
          </a:p>
        </p:txBody>
      </p:sp>
    </p:spTree>
    <p:extLst>
      <p:ext uri="{BB962C8B-B14F-4D97-AF65-F5344CB8AC3E}">
        <p14:creationId xmlns:p14="http://schemas.microsoft.com/office/powerpoint/2010/main" val="4218841978"/>
      </p:ext>
    </p:extLst>
  </p:cSld>
  <p:clrMapOvr>
    <a:masterClrMapping/>
  </p:clrMapOvr>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Gestion</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du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“contamination” </a:t>
            </a:r>
            <a:r>
              <a:rPr kumimoji="0" lang="en-US" sz="2400" b="0" i="0" u="none" strike="noStrike" kern="1200" cap="none" spc="0" normalizeH="0" baseline="0" noProof="0" dirty="0">
                <a:ln>
                  <a:noFill/>
                </a:ln>
                <a:solidFill>
                  <a:prstClr val="black"/>
                </a:solidFill>
                <a:effectLst/>
                <a:uLnTx/>
                <a:uFillTx/>
                <a:latin typeface="Calibri"/>
                <a:ea typeface="+mj-ea"/>
                <a:cs typeface="+mj-cs"/>
              </a:rPr>
              <a:t>par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les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crottes</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et l'urine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 </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sz="1900" dirty="0"/>
              <a:t>(50) 75 à 95 % des nutriments ingérés par les </a:t>
            </a:r>
            <a:r>
              <a:rPr lang="en-US" sz="1900" dirty="0" err="1"/>
              <a:t>animaux</a:t>
            </a:r>
            <a:r>
              <a:rPr lang="en-US" sz="1900" dirty="0"/>
              <a:t> </a:t>
            </a:r>
            <a:r>
              <a:rPr lang="en-US" sz="1900" dirty="0" smtClean="0"/>
              <a:t>qui </a:t>
            </a:r>
            <a:r>
              <a:rPr lang="en-US" sz="1900" dirty="0" err="1" smtClean="0"/>
              <a:t>pâturent</a:t>
            </a:r>
            <a:r>
              <a:rPr lang="en-US" sz="1900" dirty="0" smtClean="0"/>
              <a:t> </a:t>
            </a:r>
            <a:r>
              <a:rPr lang="en-US" sz="1900" dirty="0"/>
              <a:t>peuvent être </a:t>
            </a:r>
            <a:r>
              <a:rPr lang="en-US" sz="1900" dirty="0" err="1"/>
              <a:t>retournés</a:t>
            </a:r>
            <a:r>
              <a:rPr lang="en-US" sz="1900" dirty="0"/>
              <a:t> </a:t>
            </a:r>
            <a:r>
              <a:rPr lang="en-US" sz="1900" dirty="0" smtClean="0"/>
              <a:t>au sol </a:t>
            </a:r>
            <a:r>
              <a:rPr lang="en-US" sz="1900" dirty="0"/>
              <a:t>(théoriquement encore plus, </a:t>
            </a:r>
            <a:r>
              <a:rPr lang="en-US" sz="1900" dirty="0" err="1"/>
              <a:t>si</a:t>
            </a:r>
            <a:r>
              <a:rPr lang="en-US" sz="1900" dirty="0"/>
              <a:t> </a:t>
            </a:r>
            <a:r>
              <a:rPr lang="en-US" sz="1900" dirty="0" smtClean="0"/>
              <a:t>les </a:t>
            </a:r>
            <a:r>
              <a:rPr lang="en-US" sz="1900" dirty="0" err="1" smtClean="0"/>
              <a:t>animaux</a:t>
            </a:r>
            <a:r>
              <a:rPr lang="en-US" sz="1900" dirty="0" smtClean="0"/>
              <a:t> </a:t>
            </a:r>
            <a:r>
              <a:rPr lang="en-US" sz="1900" dirty="0" err="1" smtClean="0"/>
              <a:t>sont</a:t>
            </a:r>
            <a:r>
              <a:rPr lang="en-US" sz="1900" dirty="0" smtClean="0"/>
              <a:t> beaucoup </a:t>
            </a:r>
            <a:r>
              <a:rPr lang="en-US" sz="1900" dirty="0" err="1" smtClean="0"/>
              <a:t>supplémentés</a:t>
            </a:r>
            <a:r>
              <a:rPr lang="en-US" sz="1900" dirty="0" smtClean="0"/>
              <a:t>).</a:t>
            </a:r>
            <a:endParaRPr lang="en-US" sz="1900" dirty="0"/>
          </a:p>
          <a:p>
            <a:r>
              <a:rPr lang="en-US" sz="1900" dirty="0"/>
              <a:t>Vache laitière → </a:t>
            </a:r>
            <a:r>
              <a:rPr lang="en-US" sz="1900" dirty="0" smtClean="0"/>
              <a:t>~ </a:t>
            </a:r>
            <a:r>
              <a:rPr lang="en-US" sz="1900" dirty="0"/>
              <a:t>0,6-0,7 m² </a:t>
            </a:r>
            <a:r>
              <a:rPr lang="en-US" sz="1900" dirty="0" err="1" smtClean="0"/>
              <a:t>recouvert</a:t>
            </a:r>
            <a:r>
              <a:rPr lang="en-US" sz="1900" dirty="0" smtClean="0"/>
              <a:t> de </a:t>
            </a:r>
            <a:r>
              <a:rPr lang="en-US" sz="1900" dirty="0" err="1" smtClean="0"/>
              <a:t>lisier</a:t>
            </a:r>
            <a:r>
              <a:rPr lang="en-US" sz="1900" dirty="0" smtClean="0"/>
              <a:t> </a:t>
            </a:r>
            <a:r>
              <a:rPr lang="en-US" sz="1900" dirty="0" err="1" smtClean="0"/>
              <a:t>chaque</a:t>
            </a:r>
            <a:r>
              <a:rPr lang="en-US" sz="1900" dirty="0" smtClean="0"/>
              <a:t> jour, </a:t>
            </a:r>
            <a:r>
              <a:rPr lang="en-US" sz="1900" dirty="0"/>
              <a:t>3-5 m² </a:t>
            </a:r>
            <a:r>
              <a:rPr lang="en-US" sz="1900" dirty="0" err="1" smtClean="0"/>
              <a:t>d’urine</a:t>
            </a:r>
            <a:r>
              <a:rPr lang="en-US" sz="1900" dirty="0" smtClean="0"/>
              <a:t> </a:t>
            </a:r>
            <a:r>
              <a:rPr lang="en-US" sz="1900" dirty="0"/>
              <a:t>; mouton → </a:t>
            </a:r>
            <a:r>
              <a:rPr lang="en-US" sz="1900" dirty="0" smtClean="0"/>
              <a:t>~ </a:t>
            </a:r>
            <a:r>
              <a:rPr lang="en-US" sz="1900" dirty="0"/>
              <a:t>0,05 à 0,07 m² </a:t>
            </a:r>
            <a:r>
              <a:rPr lang="en-US" sz="1900" dirty="0" err="1"/>
              <a:t>recouvert</a:t>
            </a:r>
            <a:r>
              <a:rPr lang="en-US" sz="1900" dirty="0"/>
              <a:t> de </a:t>
            </a:r>
            <a:r>
              <a:rPr lang="en-US" sz="1900" dirty="0" err="1" smtClean="0"/>
              <a:t>lisier</a:t>
            </a:r>
            <a:r>
              <a:rPr lang="en-US" sz="1900" dirty="0" smtClean="0"/>
              <a:t> </a:t>
            </a:r>
            <a:r>
              <a:rPr lang="en-US" sz="1900" dirty="0" err="1" smtClean="0"/>
              <a:t>chaque</a:t>
            </a:r>
            <a:r>
              <a:rPr lang="en-US" sz="1900" dirty="0" smtClean="0"/>
              <a:t> </a:t>
            </a:r>
            <a:r>
              <a:rPr lang="en-US" sz="1900" dirty="0"/>
              <a:t>jour.</a:t>
            </a:r>
          </a:p>
          <a:p>
            <a:r>
              <a:rPr lang="en-US" sz="1900" dirty="0"/>
              <a:t>À l'exception des chèvres, </a:t>
            </a:r>
            <a:r>
              <a:rPr lang="en-US" sz="1900" dirty="0" smtClean="0"/>
              <a:t>les </a:t>
            </a:r>
            <a:r>
              <a:rPr lang="en-US" sz="1900" dirty="0" err="1" smtClean="0"/>
              <a:t>excréments</a:t>
            </a:r>
            <a:r>
              <a:rPr lang="en-US" sz="1900" dirty="0" smtClean="0"/>
              <a:t> </a:t>
            </a:r>
            <a:r>
              <a:rPr lang="en-US" sz="1900" dirty="0" err="1" smtClean="0"/>
              <a:t>sont</a:t>
            </a:r>
            <a:r>
              <a:rPr lang="en-US" sz="1900" dirty="0" smtClean="0"/>
              <a:t> </a:t>
            </a:r>
            <a:r>
              <a:rPr lang="en-US" sz="1900" dirty="0" err="1" smtClean="0"/>
              <a:t>généralement</a:t>
            </a:r>
            <a:r>
              <a:rPr lang="en-US" sz="1900" dirty="0" smtClean="0"/>
              <a:t> </a:t>
            </a:r>
            <a:r>
              <a:rPr lang="en-US" sz="1900" dirty="0" err="1" smtClean="0"/>
              <a:t>concentrées</a:t>
            </a:r>
            <a:r>
              <a:rPr lang="en-US" sz="1900" dirty="0" smtClean="0"/>
              <a:t> </a:t>
            </a:r>
            <a:r>
              <a:rPr lang="en-US" sz="1900" dirty="0"/>
              <a:t>dans les zones de couchage nocturne, les </a:t>
            </a:r>
            <a:r>
              <a:rPr lang="en-US" sz="1900" dirty="0" smtClean="0"/>
              <a:t>zones </a:t>
            </a:r>
            <a:r>
              <a:rPr lang="en-US" sz="1900" dirty="0" err="1" smtClean="0"/>
              <a:t>d’alimentation</a:t>
            </a:r>
            <a:r>
              <a:rPr lang="en-US" sz="1900" dirty="0" smtClean="0"/>
              <a:t>, </a:t>
            </a:r>
            <a:r>
              <a:rPr lang="en-US" sz="1900" dirty="0"/>
              <a:t>les abreuvoirs, les points d'accès et les </a:t>
            </a:r>
            <a:r>
              <a:rPr lang="en-US" sz="1900" dirty="0" err="1" smtClean="0"/>
              <a:t>chemins</a:t>
            </a:r>
            <a:r>
              <a:rPr lang="en-US" sz="1900" dirty="0" smtClean="0"/>
              <a:t>.</a:t>
            </a:r>
            <a:endParaRPr lang="en-US" sz="1900" dirty="0"/>
          </a:p>
          <a:p>
            <a:r>
              <a:rPr lang="en-US" sz="1900" dirty="0"/>
              <a:t>Les </a:t>
            </a:r>
            <a:r>
              <a:rPr lang="en-US" sz="1900" dirty="0" smtClean="0"/>
              <a:t>zones “</a:t>
            </a:r>
            <a:r>
              <a:rPr lang="en-US" sz="1900" dirty="0" err="1" smtClean="0"/>
              <a:t>contaminées</a:t>
            </a:r>
            <a:r>
              <a:rPr lang="en-US" sz="1900" dirty="0" smtClean="0"/>
              <a:t>” </a:t>
            </a:r>
            <a:r>
              <a:rPr lang="en-US" sz="1900" dirty="0"/>
              <a:t>par les </a:t>
            </a:r>
            <a:r>
              <a:rPr lang="en-US" sz="1900" dirty="0" err="1" smtClean="0"/>
              <a:t>excréments</a:t>
            </a:r>
            <a:r>
              <a:rPr lang="en-US" sz="1900" dirty="0" smtClean="0"/>
              <a:t>, </a:t>
            </a:r>
            <a:r>
              <a:rPr lang="en-US" sz="1900" dirty="0" err="1" smtClean="0"/>
              <a:t>ou</a:t>
            </a:r>
            <a:r>
              <a:rPr lang="en-US" sz="1900" dirty="0" smtClean="0"/>
              <a:t> à </a:t>
            </a:r>
            <a:r>
              <a:rPr lang="en-US" sz="1900" dirty="0" err="1" smtClean="0"/>
              <a:t>proximité</a:t>
            </a:r>
            <a:r>
              <a:rPr lang="en-US" sz="1900" dirty="0" smtClean="0"/>
              <a:t>, </a:t>
            </a:r>
            <a:r>
              <a:rPr lang="en-US" sz="1900" dirty="0" err="1" smtClean="0"/>
              <a:t>sont</a:t>
            </a:r>
            <a:r>
              <a:rPr lang="en-US" sz="1900" dirty="0" smtClean="0"/>
              <a:t> </a:t>
            </a:r>
            <a:r>
              <a:rPr lang="en-US" sz="1900" dirty="0" err="1" smtClean="0"/>
              <a:t>généralement</a:t>
            </a:r>
            <a:r>
              <a:rPr lang="en-US" sz="1900" dirty="0" smtClean="0"/>
              <a:t> </a:t>
            </a:r>
            <a:r>
              <a:rPr lang="en-US" sz="1900" dirty="0" err="1" smtClean="0"/>
              <a:t>délaissées</a:t>
            </a:r>
            <a:r>
              <a:rPr lang="en-US" sz="1900" dirty="0" smtClean="0"/>
              <a:t> par les </a:t>
            </a:r>
            <a:r>
              <a:rPr lang="en-US" sz="1900" dirty="0" err="1" smtClean="0"/>
              <a:t>animaux</a:t>
            </a:r>
            <a:r>
              <a:rPr lang="en-US" sz="1900" dirty="0" smtClean="0"/>
              <a:t>. </a:t>
            </a:r>
            <a:r>
              <a:rPr lang="en-US" sz="1900" dirty="0"/>
              <a:t>Cet effet est plus important lorsque la pression pastorale est faible et si le </a:t>
            </a:r>
            <a:r>
              <a:rPr lang="en-US" sz="1900" dirty="0" err="1" smtClean="0"/>
              <a:t>troupeau</a:t>
            </a:r>
            <a:r>
              <a:rPr lang="en-US" sz="1900" dirty="0" smtClean="0"/>
              <a:t> </a:t>
            </a:r>
            <a:r>
              <a:rPr lang="en-US" sz="1900" dirty="0" err="1" smtClean="0"/>
              <a:t>n'y</a:t>
            </a:r>
            <a:r>
              <a:rPr lang="en-US" sz="1900" dirty="0" smtClean="0"/>
              <a:t> </a:t>
            </a:r>
            <a:r>
              <a:rPr lang="en-US" sz="1900" dirty="0"/>
              <a:t>est pas habitué.</a:t>
            </a:r>
          </a:p>
          <a:p>
            <a:r>
              <a:rPr lang="en-US" sz="1900" dirty="0" err="1" smtClean="0"/>
              <a:t>L’épandage</a:t>
            </a:r>
            <a:r>
              <a:rPr lang="en-US" sz="1900" dirty="0" smtClean="0"/>
              <a:t> de </a:t>
            </a:r>
            <a:r>
              <a:rPr lang="en-US" sz="1900" dirty="0"/>
              <a:t>lisier </a:t>
            </a:r>
            <a:r>
              <a:rPr lang="en-US" sz="1900" dirty="0" err="1"/>
              <a:t>diminuent</a:t>
            </a:r>
            <a:r>
              <a:rPr lang="en-US" sz="1900" dirty="0"/>
              <a:t> </a:t>
            </a:r>
            <a:r>
              <a:rPr lang="en-US" sz="1900" dirty="0" err="1" smtClean="0"/>
              <a:t>l'appétance</a:t>
            </a:r>
            <a:r>
              <a:rPr lang="en-US" sz="1900" dirty="0" smtClean="0"/>
              <a:t> </a:t>
            </a:r>
            <a:r>
              <a:rPr lang="en-US" sz="1900" dirty="0" err="1" smtClean="0"/>
              <a:t>jusqu'à</a:t>
            </a:r>
            <a:r>
              <a:rPr lang="en-US" sz="1900" dirty="0" smtClean="0"/>
              <a:t> </a:t>
            </a:r>
            <a:r>
              <a:rPr lang="en-US" sz="1900" dirty="0" err="1"/>
              <a:t>ce</a:t>
            </a:r>
            <a:r>
              <a:rPr lang="en-US" sz="1900" dirty="0"/>
              <a:t> </a:t>
            </a:r>
            <a:r>
              <a:rPr lang="en-US" sz="1900" dirty="0" err="1" smtClean="0"/>
              <a:t>qu’il</a:t>
            </a:r>
            <a:r>
              <a:rPr lang="en-US" sz="1900" dirty="0" smtClean="0"/>
              <a:t> </a:t>
            </a:r>
            <a:r>
              <a:rPr lang="en-US" sz="1900" dirty="0" err="1" smtClean="0"/>
              <a:t>soit</a:t>
            </a:r>
            <a:r>
              <a:rPr lang="en-US" sz="1900" dirty="0" smtClean="0"/>
              <a:t> </a:t>
            </a:r>
            <a:r>
              <a:rPr lang="en-US" sz="1900" dirty="0"/>
              <a:t>lavé par </a:t>
            </a:r>
            <a:r>
              <a:rPr lang="en-US" sz="1900" dirty="0" smtClean="0"/>
              <a:t>la </a:t>
            </a:r>
            <a:r>
              <a:rPr lang="en-US" sz="1900" dirty="0"/>
              <a:t>pluie.</a:t>
            </a:r>
          </a:p>
          <a:p>
            <a:r>
              <a:rPr lang="en-US" sz="1900" dirty="0"/>
              <a:t>La </a:t>
            </a:r>
            <a:r>
              <a:rPr lang="en-US" sz="1900" dirty="0" smtClean="0"/>
              <a:t>“contamination” </a:t>
            </a:r>
            <a:r>
              <a:rPr lang="en-US" sz="1900" dirty="0"/>
              <a:t>par les excréments </a:t>
            </a:r>
            <a:r>
              <a:rPr lang="en-US" sz="1900" dirty="0" err="1"/>
              <a:t>est</a:t>
            </a:r>
            <a:r>
              <a:rPr lang="en-US" sz="1900" dirty="0"/>
              <a:t> </a:t>
            </a:r>
            <a:r>
              <a:rPr lang="en-US" sz="1900" dirty="0" smtClean="0"/>
              <a:t>accrue </a:t>
            </a:r>
            <a:r>
              <a:rPr lang="en-US" sz="1900" dirty="0" err="1" smtClean="0"/>
              <a:t>lorsque</a:t>
            </a:r>
            <a:r>
              <a:rPr lang="en-US" sz="1900" dirty="0" smtClean="0"/>
              <a:t> la </a:t>
            </a:r>
            <a:r>
              <a:rPr lang="en-US" sz="1900" dirty="0" err="1" smtClean="0"/>
              <a:t>végétation</a:t>
            </a:r>
            <a:r>
              <a:rPr lang="en-US" sz="1900" dirty="0" smtClean="0"/>
              <a:t> </a:t>
            </a:r>
            <a:r>
              <a:rPr lang="en-US" sz="1900" dirty="0" err="1" smtClean="0"/>
              <a:t>est</a:t>
            </a:r>
            <a:r>
              <a:rPr lang="en-US" sz="1900" dirty="0" smtClean="0"/>
              <a:t> haute (</a:t>
            </a:r>
            <a:r>
              <a:rPr lang="en-US" sz="1900" dirty="0"/>
              <a:t>plus de 20 cm → début de pâturage tardif).</a:t>
            </a:r>
          </a:p>
          <a:p>
            <a:endParaRPr lang="de-DE" sz="1900" dirty="0"/>
          </a:p>
        </p:txBody>
      </p:sp>
      <p:sp>
        <p:nvSpPr>
          <p:cNvPr id="5" name="Text Box 5">
            <a:extLst>
              <a:ext uri="{FF2B5EF4-FFF2-40B4-BE49-F238E27FC236}">
                <a16:creationId xmlns:a16="http://schemas.microsoft.com/office/drawing/2014/main" id="{A7C057BA-394C-470C-8FF4-A3FADD4E3979}"/>
              </a:ext>
            </a:extLst>
          </p:cNvPr>
          <p:cNvSpPr txBox="1">
            <a:spLocks noChangeArrowheads="1"/>
          </p:cNvSpPr>
          <p:nvPr/>
        </p:nvSpPr>
        <p:spPr bwMode="auto">
          <a:xfrm>
            <a:off x="454559" y="6381328"/>
            <a:ext cx="4505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Cadre et Laidlaw 2014 ; Cavallero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Ciotti 1991</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 Cavallero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Ciotti 1991</a:t>
            </a:r>
          </a:p>
        </p:txBody>
      </p:sp>
    </p:spTree>
    <p:extLst>
      <p:ext uri="{BB962C8B-B14F-4D97-AF65-F5344CB8AC3E}">
        <p14:creationId xmlns:p14="http://schemas.microsoft.com/office/powerpoint/2010/main" val="1669490927"/>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44624"/>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Effets du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piétinement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100741"/>
            <a:ext cx="8218488" cy="4632515"/>
          </a:xfrm>
        </p:spPr>
        <p:txBody>
          <a:bodyPr/>
          <a:lstStyle/>
          <a:p>
            <a:r>
              <a:rPr lang="en-US" sz="1800" dirty="0"/>
              <a:t>Le piétinement par les sabots </a:t>
            </a:r>
            <a:r>
              <a:rPr lang="en-US" sz="1800" dirty="0" smtClean="0"/>
              <a:t>des </a:t>
            </a:r>
            <a:r>
              <a:rPr lang="en-US" sz="1800" dirty="0" err="1" smtClean="0"/>
              <a:t>animaux</a:t>
            </a:r>
            <a:r>
              <a:rPr lang="en-US" sz="1800" dirty="0" smtClean="0"/>
              <a:t> a </a:t>
            </a:r>
            <a:r>
              <a:rPr lang="en-US" sz="1800" dirty="0"/>
              <a:t>principalement des effets négatifs sur le sol (compactage du sol, dommages mécaniques aux plantes).</a:t>
            </a:r>
          </a:p>
          <a:p>
            <a:r>
              <a:rPr lang="en-US" sz="1800" dirty="0"/>
              <a:t>Les contraintes sur les sabots et les effets négatifs </a:t>
            </a:r>
            <a:r>
              <a:rPr lang="en-US" sz="1800" dirty="0" err="1"/>
              <a:t>sont</a:t>
            </a:r>
            <a:r>
              <a:rPr lang="en-US" sz="1800" dirty="0"/>
              <a:t> </a:t>
            </a:r>
            <a:r>
              <a:rPr lang="en-US" sz="1800" dirty="0" err="1" smtClean="0"/>
              <a:t>renforcés</a:t>
            </a:r>
            <a:r>
              <a:rPr lang="en-US" sz="1800" dirty="0" smtClean="0"/>
              <a:t> :</a:t>
            </a:r>
            <a:endParaRPr lang="en-US" sz="1800" dirty="0"/>
          </a:p>
          <a:p>
            <a:pPr lvl="1"/>
            <a:r>
              <a:rPr lang="en-US" sz="1600" dirty="0"/>
              <a:t> </a:t>
            </a:r>
            <a:r>
              <a:rPr lang="en-US" sz="1600" dirty="0" smtClean="0"/>
              <a:t>par le </a:t>
            </a:r>
            <a:r>
              <a:rPr lang="en-US" sz="1600" dirty="0" err="1"/>
              <a:t>poids</a:t>
            </a:r>
            <a:r>
              <a:rPr lang="en-US" sz="1600" dirty="0"/>
              <a:t> </a:t>
            </a:r>
            <a:r>
              <a:rPr lang="en-US" sz="1600" dirty="0" smtClean="0"/>
              <a:t>(1,2-3 </a:t>
            </a:r>
            <a:r>
              <a:rPr lang="en-US" sz="1600" dirty="0"/>
              <a:t>kg/cm² de pression pour les bovins contre 0,8-1 kg/cm² pour les ovins)</a:t>
            </a:r>
          </a:p>
          <a:p>
            <a:pPr lvl="1"/>
            <a:r>
              <a:rPr lang="en-US" sz="1600" dirty="0"/>
              <a:t> en marchant et en courant</a:t>
            </a:r>
          </a:p>
          <a:p>
            <a:pPr lvl="1"/>
            <a:r>
              <a:rPr lang="en-US" sz="1600" dirty="0"/>
              <a:t> </a:t>
            </a:r>
            <a:r>
              <a:rPr lang="en-US" sz="1600" dirty="0" smtClean="0"/>
              <a:t>par le </a:t>
            </a:r>
            <a:r>
              <a:rPr lang="en-US" sz="1600" dirty="0" err="1" smtClean="0"/>
              <a:t>couchage</a:t>
            </a:r>
            <a:endParaRPr lang="en-US" sz="1600" dirty="0"/>
          </a:p>
          <a:p>
            <a:pPr lvl="1"/>
            <a:r>
              <a:rPr lang="en-US" sz="1600" dirty="0"/>
              <a:t> </a:t>
            </a:r>
            <a:r>
              <a:rPr lang="en-US" sz="1600" dirty="0" smtClean="0"/>
              <a:t>par la </a:t>
            </a:r>
            <a:r>
              <a:rPr lang="en-US" sz="1600" dirty="0" err="1" smtClean="0"/>
              <a:t>pluie</a:t>
            </a:r>
            <a:r>
              <a:rPr lang="en-US" sz="1600" dirty="0"/>
              <a:t> </a:t>
            </a:r>
            <a:r>
              <a:rPr lang="en-US" sz="1600" dirty="0" smtClean="0"/>
              <a:t>et </a:t>
            </a:r>
            <a:r>
              <a:rPr lang="en-US" sz="1600" dirty="0" err="1" smtClean="0"/>
              <a:t>l’humidité</a:t>
            </a:r>
            <a:endParaRPr lang="en-US" sz="1600" dirty="0"/>
          </a:p>
          <a:p>
            <a:pPr lvl="1"/>
            <a:r>
              <a:rPr lang="en-US" sz="1600" dirty="0"/>
              <a:t> </a:t>
            </a:r>
            <a:r>
              <a:rPr lang="en-US" sz="1600" dirty="0" smtClean="0"/>
              <a:t>par la </a:t>
            </a:r>
            <a:r>
              <a:rPr lang="en-US" sz="1600" dirty="0" err="1" smtClean="0"/>
              <a:t>pente</a:t>
            </a:r>
            <a:r>
              <a:rPr lang="en-US" sz="1600" dirty="0" smtClean="0"/>
              <a:t> de la </a:t>
            </a:r>
            <a:r>
              <a:rPr lang="en-US" sz="1600" dirty="0" err="1" smtClean="0"/>
              <a:t>parcelle</a:t>
            </a:r>
            <a:endParaRPr lang="en-US" sz="1600" dirty="0"/>
          </a:p>
          <a:p>
            <a:r>
              <a:rPr lang="en-US" sz="1800" dirty="0"/>
              <a:t>Espèce</a:t>
            </a:r>
          </a:p>
          <a:p>
            <a:pPr lvl="1"/>
            <a:r>
              <a:rPr lang="en-US" sz="1600" dirty="0"/>
              <a:t> </a:t>
            </a:r>
            <a:r>
              <a:rPr lang="en-US" sz="1600" dirty="0" smtClean="0"/>
              <a:t>avec un </a:t>
            </a:r>
            <a:r>
              <a:rPr lang="en-US" sz="1600" dirty="0" err="1"/>
              <a:t>tallage</a:t>
            </a:r>
            <a:r>
              <a:rPr lang="en-US" sz="1600" dirty="0"/>
              <a:t> abondant (par ex. </a:t>
            </a:r>
            <a:r>
              <a:rPr lang="en-US" sz="1600" dirty="0" err="1"/>
              <a:t>Lolium perenne</a:t>
            </a:r>
            <a:r>
              <a:rPr lang="en-US" sz="1600" dirty="0"/>
              <a:t>)</a:t>
            </a:r>
          </a:p>
          <a:p>
            <a:pPr lvl="1"/>
            <a:r>
              <a:rPr lang="en-US" sz="1600" dirty="0"/>
              <a:t> avec une structure foliaire pliée (</a:t>
            </a:r>
            <a:r>
              <a:rPr lang="en-US" sz="1600" dirty="0" err="1"/>
              <a:t>Lolium multiflorum</a:t>
            </a:r>
            <a:r>
              <a:rPr lang="en-US" sz="1600" dirty="0"/>
              <a:t>, </a:t>
            </a:r>
            <a:r>
              <a:rPr lang="en-US" sz="1600" dirty="0" err="1"/>
              <a:t>Festuca pratensis</a:t>
            </a:r>
            <a:r>
              <a:rPr lang="en-US" sz="1600" dirty="0"/>
              <a:t> et </a:t>
            </a:r>
            <a:r>
              <a:rPr lang="en-US" sz="1600" dirty="0" err="1"/>
              <a:t>Phleum pratense</a:t>
            </a:r>
            <a:r>
              <a:rPr lang="en-US" sz="1600" dirty="0"/>
              <a:t> sont moins adaptés)</a:t>
            </a:r>
          </a:p>
          <a:p>
            <a:pPr lvl="1"/>
            <a:r>
              <a:rPr lang="en-US" sz="1600" dirty="0"/>
              <a:t> à croissance rampante par </a:t>
            </a:r>
            <a:r>
              <a:rPr lang="en-US" sz="1600" dirty="0" err="1"/>
              <a:t>stolons</a:t>
            </a:r>
            <a:r>
              <a:rPr lang="en-US" sz="1600" dirty="0"/>
              <a:t> (</a:t>
            </a:r>
            <a:r>
              <a:rPr lang="en-US" sz="1600" dirty="0" err="1"/>
              <a:t>Poa trivialis</a:t>
            </a:r>
            <a:r>
              <a:rPr lang="en-US" sz="1600" dirty="0"/>
              <a:t>) ou rhizomes (</a:t>
            </a:r>
            <a:r>
              <a:rPr lang="en-US" sz="1600" dirty="0" err="1"/>
              <a:t>Poa pratensis</a:t>
            </a:r>
            <a:r>
              <a:rPr lang="en-US" sz="1600" dirty="0"/>
              <a:t>) → meilleure régénération après dommages</a:t>
            </a:r>
          </a:p>
          <a:p>
            <a:pPr lvl="1"/>
            <a:r>
              <a:rPr lang="en-US" sz="1600" dirty="0"/>
              <a:t> plantes </a:t>
            </a:r>
            <a:r>
              <a:rPr lang="en-US" sz="1600" dirty="0" err="1"/>
              <a:t>en</a:t>
            </a:r>
            <a:r>
              <a:rPr lang="en-US" sz="1600" dirty="0"/>
              <a:t> </a:t>
            </a:r>
            <a:r>
              <a:rPr lang="en-US" sz="1600" dirty="0" smtClean="0"/>
              <a:t>rosette </a:t>
            </a:r>
            <a:r>
              <a:rPr lang="en-US" sz="1600" dirty="0" err="1" smtClean="0"/>
              <a:t>rampantes</a:t>
            </a:r>
            <a:endParaRPr lang="en-US" sz="1600" dirty="0"/>
          </a:p>
          <a:p>
            <a:r>
              <a:rPr lang="en-US" sz="1800" dirty="0"/>
              <a:t>Le piétinement et la contamination du sol qui s'ensuit réduisent l'attrait de l'herbe pour le pâturage.</a:t>
            </a:r>
          </a:p>
          <a:p>
            <a:endParaRPr lang="de-DE" dirty="0"/>
          </a:p>
        </p:txBody>
      </p:sp>
      <p:sp>
        <p:nvSpPr>
          <p:cNvPr id="5" name="Text Box 5">
            <a:extLst>
              <a:ext uri="{FF2B5EF4-FFF2-40B4-BE49-F238E27FC236}">
                <a16:creationId xmlns:a16="http://schemas.microsoft.com/office/drawing/2014/main" id="{EB767442-D3DF-4907-97C5-441BA5F627E6}"/>
              </a:ext>
            </a:extLst>
          </p:cNvPr>
          <p:cNvSpPr txBox="1">
            <a:spLocks noChangeArrowheads="1"/>
          </p:cNvSpPr>
          <p:nvPr/>
        </p:nvSpPr>
        <p:spPr bwMode="auto">
          <a:xfrm>
            <a:off x="431429" y="6381328"/>
            <a:ext cx="45053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Cadre et Laidlaw 2014 ; Cavallero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Ciotti 1991</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 Cavallero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Ciotti 1991</a:t>
            </a:r>
          </a:p>
        </p:txBody>
      </p:sp>
    </p:spTree>
    <p:extLst>
      <p:ext uri="{BB962C8B-B14F-4D97-AF65-F5344CB8AC3E}">
        <p14:creationId xmlns:p14="http://schemas.microsoft.com/office/powerpoint/2010/main" val="1645996889"/>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Pâturage mixte</a:t>
            </a:r>
          </a:p>
        </p:txBody>
      </p:sp>
      <p:sp>
        <p:nvSpPr>
          <p:cNvPr id="5" name="Espace réservé du contenu 4">
            <a:extLst>
              <a:ext uri="{FF2B5EF4-FFF2-40B4-BE49-F238E27FC236}">
                <a16:creationId xmlns:a16="http://schemas.microsoft.com/office/drawing/2014/main" id="{A8F2784D-15CD-4C1D-A6F6-E2740757D98D}"/>
              </a:ext>
            </a:extLst>
          </p:cNvPr>
          <p:cNvSpPr>
            <a:spLocks noGrp="1"/>
          </p:cNvSpPr>
          <p:nvPr>
            <p:ph idx="1"/>
          </p:nvPr>
        </p:nvSpPr>
        <p:spPr bwMode="auto">
          <a:xfrm>
            <a:off x="457968" y="1196753"/>
            <a:ext cx="8218488" cy="463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defTabSz="914400">
              <a:buClr>
                <a:srgbClr val="00448C"/>
              </a:buClr>
            </a:pPr>
            <a:r>
              <a:rPr lang="en-GB" altLang="en-US" sz="1800" dirty="0">
                <a:latin typeface="+mn-lt"/>
                <a:ea typeface="+mn-ea"/>
              </a:rPr>
              <a:t>Objectif : tirer parti de la complémentarité des comportements pastoraux des différentes espèces animales.</a:t>
            </a:r>
          </a:p>
          <a:p>
            <a:pPr defTabSz="914400">
              <a:buClr>
                <a:srgbClr val="00448C"/>
              </a:buClr>
            </a:pPr>
            <a:r>
              <a:rPr lang="en-US" altLang="en-US" sz="1800" dirty="0">
                <a:latin typeface="+mn-lt"/>
                <a:ea typeface="+mn-ea"/>
              </a:rPr>
              <a:t>Système de </a:t>
            </a:r>
            <a:r>
              <a:rPr lang="en-US" altLang="en-US" sz="1800" dirty="0" err="1">
                <a:latin typeface="+mn-lt"/>
                <a:ea typeface="+mn-ea"/>
              </a:rPr>
              <a:t>suivi</a:t>
            </a:r>
            <a:r>
              <a:rPr lang="en-US" altLang="en-US" sz="1800" dirty="0">
                <a:latin typeface="+mn-lt"/>
                <a:ea typeface="+mn-ea"/>
              </a:rPr>
              <a:t> </a:t>
            </a:r>
            <a:r>
              <a:rPr lang="en-US" altLang="en-US" sz="1800" dirty="0" smtClean="0">
                <a:latin typeface="+mn-lt"/>
                <a:ea typeface="+mn-ea"/>
              </a:rPr>
              <a:t>: </a:t>
            </a:r>
            <a:r>
              <a:rPr lang="en-US" altLang="en-US" sz="1800" dirty="0">
                <a:latin typeface="+mn-lt"/>
                <a:ea typeface="+mn-ea"/>
              </a:rPr>
              <a:t>les animaux très productifs commencent à </a:t>
            </a:r>
            <a:r>
              <a:rPr lang="en-US" altLang="en-US" sz="1800" dirty="0" err="1" smtClean="0">
                <a:latin typeface="+mn-lt"/>
                <a:ea typeface="+mn-ea"/>
              </a:rPr>
              <a:t>pâturer</a:t>
            </a:r>
            <a:r>
              <a:rPr lang="en-US" altLang="en-US" sz="1800" dirty="0" smtClean="0">
                <a:latin typeface="+mn-lt"/>
                <a:ea typeface="+mn-ea"/>
              </a:rPr>
              <a:t> </a:t>
            </a:r>
            <a:r>
              <a:rPr lang="en-US" altLang="en-US" sz="1800" dirty="0">
                <a:latin typeface="+mn-lt"/>
                <a:ea typeface="+mn-ea"/>
              </a:rPr>
              <a:t>1 à 2 jours avant les animaux moins productifs.</a:t>
            </a:r>
            <a:endParaRPr lang="en-GB" altLang="en-US" sz="1800" dirty="0">
              <a:latin typeface="+mn-lt"/>
              <a:ea typeface="+mn-ea"/>
            </a:endParaRPr>
          </a:p>
        </p:txBody>
      </p:sp>
      <p:sp>
        <p:nvSpPr>
          <p:cNvPr id="101" name="Rectangle 4">
            <a:extLst>
              <a:ext uri="{FF2B5EF4-FFF2-40B4-BE49-F238E27FC236}">
                <a16:creationId xmlns:a16="http://schemas.microsoft.com/office/drawing/2014/main" id="{A0CB84A6-1B40-4CE1-A0C8-0BEB98DD7880}"/>
              </a:ext>
            </a:extLst>
          </p:cNvPr>
          <p:cNvSpPr>
            <a:spLocks/>
          </p:cNvSpPr>
          <p:nvPr/>
        </p:nvSpPr>
        <p:spPr bwMode="auto">
          <a:xfrm>
            <a:off x="3283513" y="2686210"/>
            <a:ext cx="5187950" cy="739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defTabSz="914400">
              <a:buClr>
                <a:srgbClr val="00448C"/>
              </a:buClr>
              <a:buNone/>
              <a:defRPr/>
            </a:pPr>
            <a:r>
              <a:rPr kumimoji="0" lang="en-GB" altLang="en-US" sz="1600" b="0" i="0" u="none" strike="noStrike" kern="1200" cap="none" spc="0" normalizeH="0" baseline="0" noProof="0" dirty="0" err="1">
                <a:ln>
                  <a:noFill/>
                </a:ln>
                <a:solidFill>
                  <a:prstClr val="black"/>
                </a:solidFill>
                <a:effectLst/>
                <a:uLnTx/>
                <a:uFillTx/>
                <a:latin typeface="Calibri"/>
              </a:rPr>
              <a:t>Combinaison</a:t>
            </a:r>
            <a:r>
              <a:rPr kumimoji="0" lang="en-GB" altLang="en-US" sz="1600" b="0" i="0" u="none" strike="noStrike" kern="1200" cap="none" spc="0" normalizeH="0" baseline="0" noProof="0" dirty="0">
                <a:ln>
                  <a:noFill/>
                </a:ln>
                <a:solidFill>
                  <a:prstClr val="black"/>
                </a:solidFill>
                <a:effectLst/>
                <a:uLnTx/>
                <a:uFillTx/>
                <a:latin typeface="Calibri"/>
              </a:rPr>
              <a:t> </a:t>
            </a:r>
            <a:r>
              <a:rPr lang="en-US" altLang="en-US" sz="1600" dirty="0" err="1" smtClean="0">
                <a:solidFill>
                  <a:prstClr val="black"/>
                </a:solidFill>
                <a:latin typeface="Calibri"/>
              </a:rPr>
              <a:t>d’une</a:t>
            </a:r>
            <a:r>
              <a:rPr lang="en-US" altLang="en-US" sz="1600" dirty="0" smtClean="0">
                <a:solidFill>
                  <a:prstClr val="black"/>
                </a:solidFill>
                <a:latin typeface="Calibri"/>
              </a:rPr>
              <a:t> </a:t>
            </a:r>
            <a:r>
              <a:rPr lang="en-US" altLang="en-US" sz="1600" dirty="0" err="1" smtClean="0">
                <a:solidFill>
                  <a:prstClr val="black"/>
                </a:solidFill>
                <a:latin typeface="Calibri"/>
              </a:rPr>
              <a:t>espèce</a:t>
            </a:r>
            <a:r>
              <a:rPr lang="en-US" altLang="en-US" sz="1600" dirty="0" smtClean="0">
                <a:solidFill>
                  <a:prstClr val="black"/>
                </a:solidFill>
                <a:latin typeface="Calibri"/>
              </a:rPr>
              <a:t> </a:t>
            </a:r>
            <a:r>
              <a:rPr lang="en-US" altLang="en-US" sz="1600" dirty="0" err="1" smtClean="0">
                <a:solidFill>
                  <a:prstClr val="black"/>
                </a:solidFill>
                <a:latin typeface="Calibri"/>
              </a:rPr>
              <a:t>très</a:t>
            </a:r>
            <a:r>
              <a:rPr lang="en-US" altLang="en-US" sz="1600" dirty="0" smtClean="0">
                <a:solidFill>
                  <a:prstClr val="black"/>
                </a:solidFill>
                <a:latin typeface="Calibri"/>
              </a:rPr>
              <a:t> </a:t>
            </a:r>
            <a:r>
              <a:rPr lang="en-US" altLang="en-US" sz="1600" dirty="0" err="1" smtClean="0">
                <a:solidFill>
                  <a:prstClr val="black"/>
                </a:solidFill>
                <a:latin typeface="Calibri"/>
              </a:rPr>
              <a:t>sélective</a:t>
            </a:r>
            <a:r>
              <a:rPr lang="en-US" altLang="en-US" sz="1600" dirty="0" smtClean="0">
                <a:solidFill>
                  <a:prstClr val="black"/>
                </a:solidFill>
                <a:latin typeface="Calibri"/>
              </a:rPr>
              <a:t> au </a:t>
            </a:r>
            <a:r>
              <a:rPr lang="en-US" altLang="en-US" sz="1600" dirty="0" err="1">
                <a:solidFill>
                  <a:prstClr val="black"/>
                </a:solidFill>
                <a:latin typeface="Calibri"/>
              </a:rPr>
              <a:t>pâturage</a:t>
            </a:r>
            <a:r>
              <a:rPr lang="en-US" altLang="en-US" sz="1600" dirty="0" smtClean="0">
                <a:solidFill>
                  <a:prstClr val="black"/>
                </a:solidFill>
                <a:latin typeface="Calibri"/>
              </a:rPr>
              <a:t> avec </a:t>
            </a:r>
            <a:r>
              <a:rPr lang="en-US" altLang="en-US" sz="1600" dirty="0" err="1" smtClean="0">
                <a:solidFill>
                  <a:prstClr val="black"/>
                </a:solidFill>
                <a:latin typeface="Calibri"/>
              </a:rPr>
              <a:t>une</a:t>
            </a:r>
            <a:r>
              <a:rPr lang="en-US" altLang="en-US" sz="1600" dirty="0" smtClean="0">
                <a:solidFill>
                  <a:prstClr val="black"/>
                </a:solidFill>
                <a:latin typeface="Calibri"/>
              </a:rPr>
              <a:t> </a:t>
            </a:r>
            <a:r>
              <a:rPr lang="en-US" altLang="en-US" sz="1600" dirty="0" err="1" smtClean="0">
                <a:solidFill>
                  <a:prstClr val="black"/>
                </a:solidFill>
                <a:latin typeface="Calibri"/>
              </a:rPr>
              <a:t>espèce</a:t>
            </a:r>
            <a:r>
              <a:rPr lang="en-US" altLang="en-US" sz="1600" dirty="0" smtClean="0">
                <a:solidFill>
                  <a:prstClr val="black"/>
                </a:solidFill>
                <a:latin typeface="Calibri"/>
              </a:rPr>
              <a:t> beaucoup </a:t>
            </a:r>
            <a:r>
              <a:rPr lang="en-US" altLang="en-US" sz="1600" dirty="0" err="1" smtClean="0">
                <a:solidFill>
                  <a:prstClr val="black"/>
                </a:solidFill>
                <a:latin typeface="Calibri"/>
              </a:rPr>
              <a:t>moins</a:t>
            </a:r>
            <a:r>
              <a:rPr lang="en-US" altLang="en-US" sz="1600" dirty="0" smtClean="0">
                <a:solidFill>
                  <a:prstClr val="black"/>
                </a:solidFill>
                <a:latin typeface="Calibri"/>
              </a:rPr>
              <a:t> </a:t>
            </a:r>
            <a:r>
              <a:rPr lang="en-US" altLang="en-US" sz="1600" dirty="0" err="1" smtClean="0">
                <a:solidFill>
                  <a:prstClr val="black"/>
                </a:solidFill>
                <a:latin typeface="Calibri"/>
              </a:rPr>
              <a:t>sélective</a:t>
            </a:r>
            <a:r>
              <a:rPr lang="en-US" altLang="en-US" sz="1600" dirty="0" smtClean="0">
                <a:solidFill>
                  <a:prstClr val="black"/>
                </a:solidFill>
                <a:latin typeface="Calibri"/>
              </a:rPr>
              <a:t> et qui </a:t>
            </a:r>
            <a:r>
              <a:rPr lang="en-US" altLang="en-US" sz="1600" dirty="0" err="1" smtClean="0">
                <a:solidFill>
                  <a:prstClr val="black"/>
                </a:solidFill>
                <a:latin typeface="Calibri"/>
              </a:rPr>
              <a:t>pâturent</a:t>
            </a:r>
            <a:r>
              <a:rPr lang="en-US" altLang="en-US" sz="1600" dirty="0" smtClean="0">
                <a:solidFill>
                  <a:prstClr val="black"/>
                </a:solidFill>
                <a:latin typeface="Calibri"/>
              </a:rPr>
              <a:t> </a:t>
            </a:r>
            <a:r>
              <a:rPr lang="en-US" altLang="en-US" sz="1600" dirty="0" err="1" smtClean="0">
                <a:solidFill>
                  <a:prstClr val="black"/>
                </a:solidFill>
                <a:latin typeface="Calibri"/>
              </a:rPr>
              <a:t>une</a:t>
            </a:r>
            <a:r>
              <a:rPr lang="en-US" altLang="en-US" sz="1600" dirty="0" smtClean="0">
                <a:solidFill>
                  <a:prstClr val="black"/>
                </a:solidFill>
                <a:latin typeface="Calibri"/>
              </a:rPr>
              <a:t> </a:t>
            </a:r>
            <a:r>
              <a:rPr lang="en-US" altLang="en-US" sz="1600" dirty="0" err="1" smtClean="0">
                <a:solidFill>
                  <a:prstClr val="black"/>
                </a:solidFill>
                <a:latin typeface="Calibri"/>
              </a:rPr>
              <a:t>végétation</a:t>
            </a:r>
            <a:r>
              <a:rPr lang="en-US" altLang="en-US" sz="1600" dirty="0" smtClean="0">
                <a:solidFill>
                  <a:prstClr val="black"/>
                </a:solidFill>
                <a:latin typeface="Calibri"/>
              </a:rPr>
              <a:t> </a:t>
            </a:r>
            <a:r>
              <a:rPr lang="en-US" altLang="en-US" sz="1600" dirty="0" err="1" smtClean="0">
                <a:solidFill>
                  <a:prstClr val="black"/>
                </a:solidFill>
                <a:latin typeface="Calibri"/>
              </a:rPr>
              <a:t>différente</a:t>
            </a:r>
            <a:r>
              <a:rPr lang="en-US" altLang="en-US" sz="1600" dirty="0" smtClean="0">
                <a:solidFill>
                  <a:prstClr val="black"/>
                </a:solidFill>
                <a:latin typeface="Calibri"/>
              </a:rPr>
              <a:t> (</a:t>
            </a:r>
            <a:r>
              <a:rPr lang="en-US" altLang="en-US" sz="1600" dirty="0" err="1" smtClean="0">
                <a:solidFill>
                  <a:prstClr val="black"/>
                </a:solidFill>
                <a:latin typeface="Calibri"/>
              </a:rPr>
              <a:t>arbres</a:t>
            </a:r>
            <a:r>
              <a:rPr lang="en-US" altLang="en-US" sz="1600" dirty="0" smtClean="0">
                <a:solidFill>
                  <a:prstClr val="black"/>
                </a:solidFill>
                <a:latin typeface="Calibri"/>
              </a:rPr>
              <a:t>, </a:t>
            </a:r>
            <a:r>
              <a:rPr lang="en-US" altLang="en-US" sz="1600" dirty="0" err="1" smtClean="0">
                <a:solidFill>
                  <a:prstClr val="black"/>
                </a:solidFill>
                <a:latin typeface="Calibri"/>
              </a:rPr>
              <a:t>broussailles</a:t>
            </a:r>
            <a:r>
              <a:rPr lang="en-US" altLang="en-US" sz="1600" dirty="0" smtClean="0">
                <a:solidFill>
                  <a:prstClr val="black"/>
                </a:solidFill>
                <a:latin typeface="Calibri"/>
              </a:rPr>
              <a:t>…)</a:t>
            </a:r>
            <a:endParaRPr kumimoji="0" lang="en-GB" altLang="en-US" sz="1600" b="0" i="0" u="none" strike="noStrike" kern="1200" cap="none" spc="0" normalizeH="0" baseline="0" noProof="0" dirty="0">
              <a:ln>
                <a:noFill/>
              </a:ln>
              <a:solidFill>
                <a:prstClr val="black"/>
              </a:solidFill>
              <a:effectLst/>
              <a:uLnTx/>
              <a:uFillTx/>
              <a:latin typeface="Calibri"/>
            </a:endParaRPr>
          </a:p>
        </p:txBody>
      </p:sp>
      <p:sp>
        <p:nvSpPr>
          <p:cNvPr id="102" name="Rectangle 4">
            <a:extLst>
              <a:ext uri="{FF2B5EF4-FFF2-40B4-BE49-F238E27FC236}">
                <a16:creationId xmlns:a16="http://schemas.microsoft.com/office/drawing/2014/main" id="{898EF43F-43AA-43CF-8C00-A1BF60896C5D}"/>
              </a:ext>
            </a:extLst>
          </p:cNvPr>
          <p:cNvSpPr>
            <a:spLocks/>
          </p:cNvSpPr>
          <p:nvPr/>
        </p:nvSpPr>
        <p:spPr bwMode="auto">
          <a:xfrm>
            <a:off x="3283513" y="3769172"/>
            <a:ext cx="5187950" cy="673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Combinaison d'une</a:t>
            </a:r>
            <a:r>
              <a:rPr kumimoji="0" lang="en-US"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US" altLang="en-US" sz="16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espèce</a:t>
            </a:r>
            <a:r>
              <a:rPr kumimoji="0" lang="en-US"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kumimoji="0" lang="en-US"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très</a:t>
            </a:r>
            <a:r>
              <a:rPr kumimoji="0" lang="en-US"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sélective</a:t>
            </a:r>
            <a:r>
              <a:rPr kumimoji="0" lang="en-US"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au </a:t>
            </a:r>
            <a:r>
              <a:rPr kumimoji="0" lang="en-US" altLang="en-US" sz="16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pâturage</a:t>
            </a:r>
            <a:r>
              <a:rPr kumimoji="0" lang="en-US" altLang="en-US" sz="16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avec </a:t>
            </a:r>
            <a:r>
              <a:rPr kumimoji="0" lang="en-US" altLang="en-US" sz="16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une</a:t>
            </a:r>
            <a:r>
              <a:rPr kumimoji="0" lang="en-US" altLang="en-US" sz="16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16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moins</a:t>
            </a:r>
            <a:r>
              <a:rPr kumimoji="0" lang="en-US" altLang="en-US" sz="16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1600" b="0" i="0" u="none" strike="noStrike" kern="1200" cap="none" spc="0" normalizeH="0" noProof="0" dirty="0" err="1" smtClean="0">
                <a:ln>
                  <a:noFill/>
                </a:ln>
                <a:solidFill>
                  <a:prstClr val="black"/>
                </a:solidFill>
                <a:effectLst/>
                <a:uLnTx/>
                <a:uFillTx/>
                <a:latin typeface="Calibri"/>
                <a:ea typeface="ＭＳ Ｐゴシック" panose="020B0600070205080204" pitchFamily="34" charset="-128"/>
                <a:cs typeface="+mn-cs"/>
              </a:rPr>
              <a:t>sélective</a:t>
            </a:r>
            <a:r>
              <a:rPr kumimoji="0" lang="en-US" altLang="en-US" sz="16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Réduction de la pression des parasites.</a:t>
            </a:r>
            <a:endPar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3" name="Rectangle 4">
            <a:extLst>
              <a:ext uri="{FF2B5EF4-FFF2-40B4-BE49-F238E27FC236}">
                <a16:creationId xmlns:a16="http://schemas.microsoft.com/office/drawing/2014/main" id="{1F03069D-7891-4D88-8F14-847D52C5960B}"/>
              </a:ext>
            </a:extLst>
          </p:cNvPr>
          <p:cNvSpPr>
            <a:spLocks/>
          </p:cNvSpPr>
          <p:nvPr/>
        </p:nvSpPr>
        <p:spPr bwMode="auto">
          <a:xfrm>
            <a:off x="3283513" y="4595193"/>
            <a:ext cx="5187950" cy="93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Bonne tolérance entre espèces,</a:t>
            </a:r>
            <a:r>
              <a:rPr kumimoji="0" lang="en-US"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mais augmentation de la pression parasitaire (mêmes vers gastro-intestinaux pour les deux espèces).</a:t>
            </a:r>
            <a:endPar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4" name="Rectangle 4">
            <a:extLst>
              <a:ext uri="{FF2B5EF4-FFF2-40B4-BE49-F238E27FC236}">
                <a16:creationId xmlns:a16="http://schemas.microsoft.com/office/drawing/2014/main" id="{B77B15A1-CEE9-4D56-B730-18E070E83772}"/>
              </a:ext>
            </a:extLst>
          </p:cNvPr>
          <p:cNvSpPr>
            <a:spLocks/>
          </p:cNvSpPr>
          <p:nvPr/>
        </p:nvSpPr>
        <p:spPr bwMode="auto">
          <a:xfrm>
            <a:off x="3488506" y="5527658"/>
            <a:ext cx="51879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75" indent="-3175">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175" marR="0" lvl="0" indent="-3175"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None/>
              <a:tabLst/>
              <a:defRPr/>
            </a:pPr>
            <a:r>
              <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Combinaison de différents comportements de pâturage</a:t>
            </a:r>
            <a:r>
              <a:rPr kumimoji="0" lang="en-US"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Réduction de la pression des parasites.</a:t>
            </a:r>
            <a:endParaRPr kumimoji="0" lang="en-GB"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05" name="Text Box 5">
            <a:extLst>
              <a:ext uri="{FF2B5EF4-FFF2-40B4-BE49-F238E27FC236}">
                <a16:creationId xmlns:a16="http://schemas.microsoft.com/office/drawing/2014/main" id="{1A2D9F72-55B9-4220-BF90-6DEF4773D245}"/>
              </a:ext>
            </a:extLst>
          </p:cNvPr>
          <p:cNvSpPr txBox="1">
            <a:spLocks noChangeArrowheads="1"/>
          </p:cNvSpPr>
          <p:nvPr/>
        </p:nvSpPr>
        <p:spPr bwMode="auto">
          <a:xfrm>
            <a:off x="438070" y="6415638"/>
            <a:ext cx="25003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Schneider et al. 2015</a:t>
            </a:r>
          </a:p>
        </p:txBody>
      </p:sp>
      <p:pic>
        <p:nvPicPr>
          <p:cNvPr id="3" name="Grafik 2">
            <a:extLst>
              <a:ext uri="{FF2B5EF4-FFF2-40B4-BE49-F238E27FC236}">
                <a16:creationId xmlns:a16="http://schemas.microsoft.com/office/drawing/2014/main" id="{0BD43BF5-7AD2-4241-A2EB-3B3836D605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0874" y="2489442"/>
            <a:ext cx="2765225" cy="3675862"/>
          </a:xfrm>
          <a:prstGeom prst="rect">
            <a:avLst/>
          </a:prstGeom>
        </p:spPr>
      </p:pic>
    </p:spTree>
    <p:extLst>
      <p:ext uri="{BB962C8B-B14F-4D97-AF65-F5344CB8AC3E}">
        <p14:creationId xmlns:p14="http://schemas.microsoft.com/office/powerpoint/2010/main" val="870912317"/>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d'estimation de la production fourragère sur les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pâtures</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251520" y="1316765"/>
            <a:ext cx="6192688" cy="4632515"/>
          </a:xfrm>
        </p:spPr>
        <p:txBody>
          <a:bodyPr/>
          <a:lstStyle/>
          <a:p>
            <a:r>
              <a:rPr lang="en-US" sz="1600" dirty="0" smtClean="0"/>
              <a:t>Les </a:t>
            </a:r>
            <a:r>
              <a:rPr lang="en-US" sz="1600" dirty="0" err="1" smtClean="0"/>
              <a:t>quantités</a:t>
            </a:r>
            <a:r>
              <a:rPr lang="en-US" sz="1600" dirty="0" smtClean="0"/>
              <a:t> </a:t>
            </a:r>
            <a:r>
              <a:rPr lang="en-US" sz="1600" dirty="0" err="1" smtClean="0"/>
              <a:t>ingérées</a:t>
            </a:r>
            <a:r>
              <a:rPr lang="en-US" sz="1600" dirty="0" smtClean="0"/>
              <a:t> </a:t>
            </a:r>
            <a:r>
              <a:rPr lang="en-US" sz="1600" dirty="0"/>
              <a:t>peuvent </a:t>
            </a:r>
            <a:r>
              <a:rPr lang="en-US" sz="1600" dirty="0" err="1"/>
              <a:t>être</a:t>
            </a:r>
            <a:r>
              <a:rPr lang="en-US" sz="1600" dirty="0"/>
              <a:t> </a:t>
            </a:r>
            <a:r>
              <a:rPr lang="en-US" sz="1600" dirty="0" err="1" smtClean="0"/>
              <a:t>estimées</a:t>
            </a:r>
            <a:r>
              <a:rPr lang="en-US" sz="1600" dirty="0" smtClean="0"/>
              <a:t> </a:t>
            </a:r>
            <a:r>
              <a:rPr lang="en-US" sz="1600" dirty="0"/>
              <a:t>par des cages d'exclusion : les </a:t>
            </a:r>
            <a:r>
              <a:rPr lang="en-US" sz="1600" dirty="0" err="1"/>
              <a:t>animaux</a:t>
            </a:r>
            <a:r>
              <a:rPr lang="en-US" sz="1600" dirty="0"/>
              <a:t> </a:t>
            </a:r>
            <a:r>
              <a:rPr lang="en-US" sz="1600" dirty="0" smtClean="0"/>
              <a:t>ne </a:t>
            </a:r>
            <a:r>
              <a:rPr lang="en-US" sz="1600" dirty="0" err="1" smtClean="0"/>
              <a:t>peuvent</a:t>
            </a:r>
            <a:r>
              <a:rPr lang="en-US" sz="1600" dirty="0" smtClean="0"/>
              <a:t> pas </a:t>
            </a:r>
            <a:r>
              <a:rPr lang="en-US" sz="1600" dirty="0" err="1" smtClean="0"/>
              <a:t>pâturer</a:t>
            </a:r>
            <a:r>
              <a:rPr lang="en-US" sz="1600" dirty="0" smtClean="0"/>
              <a:t> </a:t>
            </a:r>
            <a:r>
              <a:rPr lang="en-US" sz="1600" dirty="0" err="1" smtClean="0"/>
              <a:t>dans</a:t>
            </a:r>
            <a:r>
              <a:rPr lang="en-US" sz="1600" dirty="0" smtClean="0"/>
              <a:t> </a:t>
            </a:r>
            <a:r>
              <a:rPr lang="en-US" sz="1600" dirty="0"/>
              <a:t>certaines zones (1 à 4 m²). </a:t>
            </a:r>
            <a:r>
              <a:rPr lang="en-US" sz="1600" dirty="0" smtClean="0"/>
              <a:t>A </a:t>
            </a:r>
            <a:r>
              <a:rPr lang="en-US" sz="1600" dirty="0"/>
              <a:t>la fin de la </a:t>
            </a:r>
            <a:r>
              <a:rPr lang="en-US" sz="1600" dirty="0" err="1"/>
              <a:t>période</a:t>
            </a:r>
            <a:r>
              <a:rPr lang="en-US" sz="1600" dirty="0"/>
              <a:t> de </a:t>
            </a:r>
            <a:r>
              <a:rPr lang="en-US" sz="1600" dirty="0" err="1" smtClean="0"/>
              <a:t>pâturage</a:t>
            </a:r>
            <a:r>
              <a:rPr lang="en-US" sz="1600" dirty="0" smtClean="0"/>
              <a:t>, la </a:t>
            </a:r>
            <a:r>
              <a:rPr lang="en-US" sz="1600" dirty="0"/>
              <a:t>production de biomasse est mesurée dans les cages </a:t>
            </a:r>
            <a:r>
              <a:rPr lang="en-US" sz="1600" dirty="0" err="1"/>
              <a:t>d'exclusion</a:t>
            </a:r>
            <a:r>
              <a:rPr lang="en-US" sz="1600" dirty="0"/>
              <a:t> </a:t>
            </a:r>
            <a:r>
              <a:rPr lang="en-US" sz="1600" dirty="0" smtClean="0"/>
              <a:t>et </a:t>
            </a:r>
            <a:r>
              <a:rPr lang="en-US" sz="1600" dirty="0" err="1" smtClean="0"/>
              <a:t>l’herbe</a:t>
            </a:r>
            <a:r>
              <a:rPr lang="en-US" sz="1600" dirty="0" smtClean="0"/>
              <a:t> </a:t>
            </a:r>
            <a:r>
              <a:rPr lang="en-US" sz="1600" dirty="0" err="1" smtClean="0"/>
              <a:t>résiduelle</a:t>
            </a:r>
            <a:r>
              <a:rPr lang="en-US" sz="1600" dirty="0" smtClean="0"/>
              <a:t> y </a:t>
            </a:r>
            <a:r>
              <a:rPr lang="en-US" sz="1600" dirty="0" err="1" smtClean="0"/>
              <a:t>est</a:t>
            </a:r>
            <a:r>
              <a:rPr lang="en-US" sz="1600" dirty="0" smtClean="0"/>
              <a:t> </a:t>
            </a:r>
            <a:r>
              <a:rPr lang="en-US" sz="1600" dirty="0" err="1" smtClean="0"/>
              <a:t>soustrait</a:t>
            </a:r>
            <a:r>
              <a:rPr lang="en-US" sz="1600" dirty="0" smtClean="0"/>
              <a:t>.</a:t>
            </a:r>
            <a:endParaRPr lang="en-US" sz="1600" dirty="0"/>
          </a:p>
          <a:p>
            <a:endParaRPr lang="en-US" sz="1000" dirty="0"/>
          </a:p>
          <a:p>
            <a:r>
              <a:rPr lang="en-US" sz="1600" dirty="0"/>
              <a:t>La biomasse disponible à un moment donné est mesurée à l'aide d'un </a:t>
            </a:r>
            <a:r>
              <a:rPr lang="en-US" sz="1600" dirty="0" err="1" smtClean="0"/>
              <a:t>appareil</a:t>
            </a:r>
            <a:r>
              <a:rPr lang="en-US" sz="1600" dirty="0" smtClean="0"/>
              <a:t> de </a:t>
            </a:r>
            <a:r>
              <a:rPr lang="en-US" sz="1600" dirty="0" err="1" smtClean="0"/>
              <a:t>mesure</a:t>
            </a:r>
            <a:r>
              <a:rPr lang="en-US" sz="1600" dirty="0" smtClean="0"/>
              <a:t> </a:t>
            </a:r>
            <a:r>
              <a:rPr lang="en-US" sz="1600" dirty="0" err="1" smtClean="0"/>
              <a:t>spécifique</a:t>
            </a:r>
            <a:r>
              <a:rPr lang="en-US" sz="1600" dirty="0" smtClean="0"/>
              <a:t> : </a:t>
            </a:r>
            <a:r>
              <a:rPr lang="en-US" sz="1600" dirty="0"/>
              <a:t>la hauteur </a:t>
            </a:r>
            <a:r>
              <a:rPr lang="en-US" sz="1600" dirty="0" err="1" smtClean="0"/>
              <a:t>d’herbe</a:t>
            </a:r>
            <a:r>
              <a:rPr lang="en-US" sz="1600" dirty="0" smtClean="0"/>
              <a:t> </a:t>
            </a:r>
            <a:r>
              <a:rPr lang="en-US" sz="1600" dirty="0" err="1" smtClean="0"/>
              <a:t>compressée</a:t>
            </a:r>
            <a:r>
              <a:rPr lang="en-US" sz="1600" dirty="0" smtClean="0"/>
              <a:t> </a:t>
            </a:r>
            <a:r>
              <a:rPr lang="en-US" sz="1600" dirty="0"/>
              <a:t>est mesurée à l'aide d'un dispositif constitué d'un bâton sur lequel une plaque est maintenue à une certaine hauteur par la biomasse végétale. Il est possible d'établir une corrélation entre la hauteur </a:t>
            </a:r>
            <a:r>
              <a:rPr lang="en-US" sz="1600" dirty="0" err="1" smtClean="0"/>
              <a:t>d’herbe</a:t>
            </a:r>
            <a:r>
              <a:rPr lang="en-US" sz="1600" dirty="0" smtClean="0"/>
              <a:t> </a:t>
            </a:r>
            <a:r>
              <a:rPr lang="en-US" sz="1600" dirty="0" err="1" smtClean="0"/>
              <a:t>compressée</a:t>
            </a:r>
            <a:r>
              <a:rPr lang="en-US" sz="1600" dirty="0" smtClean="0"/>
              <a:t> </a:t>
            </a:r>
            <a:r>
              <a:rPr lang="en-US" sz="1600" dirty="0"/>
              <a:t>et la biomasse herbagère. D'autres méthodes plus simples sont également possibles.</a:t>
            </a:r>
          </a:p>
          <a:p>
            <a:endParaRPr lang="en-US" sz="1000" dirty="0"/>
          </a:p>
          <a:p>
            <a:r>
              <a:rPr lang="en-US" sz="1600" dirty="0"/>
              <a:t>La production d'un pâturage pendant la saison de croissance peut être estimée par la méthode Corral-Fenlon : un nombre de parcelles égal à la durée en semaines du cycle de pâturage (généralement 4 semaines) est établi et chaque parcelle est récoltée chaque semaine en séquence. Pour chaque parcelle, on calcule un taux de croissance moyen pour la période comprise entre une coupe et la suivante et on calcule la moyenne des taux de croissance de toutes les parcelles.</a:t>
            </a:r>
          </a:p>
          <a:p>
            <a:endParaRPr lang="de-DE" sz="1600" dirty="0"/>
          </a:p>
        </p:txBody>
      </p:sp>
      <p:pic>
        <p:nvPicPr>
          <p:cNvPr id="5" name="Picture 2" descr="13970">
            <a:extLst>
              <a:ext uri="{FF2B5EF4-FFF2-40B4-BE49-F238E27FC236}">
                <a16:creationId xmlns:a16="http://schemas.microsoft.com/office/drawing/2014/main" id="{FC42003D-9410-474C-B825-E30C969D21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21091" y="2718030"/>
            <a:ext cx="2238288" cy="167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magine 039">
            <a:extLst>
              <a:ext uri="{FF2B5EF4-FFF2-40B4-BE49-F238E27FC236}">
                <a16:creationId xmlns:a16="http://schemas.microsoft.com/office/drawing/2014/main" id="{F9F4224D-7251-4279-A4CB-A3DFEE22C5C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1091" y="1157129"/>
            <a:ext cx="2235113" cy="148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7177">
            <a:extLst>
              <a:ext uri="{FF2B5EF4-FFF2-40B4-BE49-F238E27FC236}">
                <a16:creationId xmlns:a16="http://schemas.microsoft.com/office/drawing/2014/main" id="{8A81D959-079D-44B9-8667-92FA7B4DD7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1091" y="4472582"/>
            <a:ext cx="2262100" cy="16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4">
            <a:extLst>
              <a:ext uri="{FF2B5EF4-FFF2-40B4-BE49-F238E27FC236}">
                <a16:creationId xmlns:a16="http://schemas.microsoft.com/office/drawing/2014/main" id="{FAC6D991-0E1C-4367-A5B9-8B16424FAE62}"/>
              </a:ext>
            </a:extLst>
          </p:cNvPr>
          <p:cNvSpPr txBox="1">
            <a:spLocks noChangeArrowheads="1"/>
          </p:cNvSpPr>
          <p:nvPr/>
        </p:nvSpPr>
        <p:spPr bwMode="auto">
          <a:xfrm>
            <a:off x="467544" y="6453336"/>
            <a:ext cx="1984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 P.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D'Ottavio</a:t>
            </a:r>
            <a:endPar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77595174"/>
      </p:ext>
    </p:extLst>
  </p:cSld>
  <p:clrMapOvr>
    <a:masterClrMapping/>
  </p:clrMapOvr>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pâturage :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continu</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38603"/>
            <a:ext cx="8218488" cy="4632515"/>
          </a:xfrm>
        </p:spPr>
        <p:txBody>
          <a:bodyPr/>
          <a:lstStyle/>
          <a:p>
            <a:r>
              <a:rPr lang="en-US" sz="1800" dirty="0" smtClean="0"/>
              <a:t>Les </a:t>
            </a:r>
            <a:r>
              <a:rPr lang="en-US" sz="1800" dirty="0" err="1" smtClean="0"/>
              <a:t>animaux</a:t>
            </a:r>
            <a:r>
              <a:rPr lang="en-US" sz="1800" dirty="0" smtClean="0"/>
              <a:t> </a:t>
            </a:r>
            <a:r>
              <a:rPr lang="en-US" sz="1800" dirty="0" err="1" smtClean="0"/>
              <a:t>pâturent</a:t>
            </a:r>
            <a:r>
              <a:rPr lang="en-US" sz="1800" dirty="0" smtClean="0"/>
              <a:t> </a:t>
            </a:r>
            <a:r>
              <a:rPr lang="en-US" sz="1800" dirty="0" err="1" smtClean="0"/>
              <a:t>librement</a:t>
            </a:r>
            <a:r>
              <a:rPr lang="en-US" sz="1800" dirty="0" smtClean="0"/>
              <a:t> </a:t>
            </a:r>
            <a:r>
              <a:rPr lang="en-US" sz="1800" dirty="0" err="1" smtClean="0"/>
              <a:t>toute</a:t>
            </a:r>
            <a:r>
              <a:rPr lang="en-US" sz="1800" dirty="0" smtClean="0"/>
              <a:t> la zone</a:t>
            </a:r>
            <a:endParaRPr lang="en-US" sz="1800" dirty="0"/>
          </a:p>
          <a:p>
            <a:r>
              <a:rPr lang="en-US" sz="1800" dirty="0"/>
              <a:t>Sélectivité maximale des herbivores : évitement des espèces peu appétentes, quantité élevée de </a:t>
            </a:r>
            <a:r>
              <a:rPr lang="en-US" sz="1800" dirty="0" err="1"/>
              <a:t>nécromasse</a:t>
            </a:r>
            <a:r>
              <a:rPr lang="en-US" sz="1800" dirty="0"/>
              <a:t> à la fin de la saison de pâturage (faible proportion de fourrage pâturé proposé → coefficient </a:t>
            </a:r>
            <a:r>
              <a:rPr lang="en-US" sz="1800" dirty="0" err="1"/>
              <a:t>d'utilisation</a:t>
            </a:r>
            <a:r>
              <a:rPr lang="en-US" sz="1800" dirty="0"/>
              <a:t> 0,3-0,6), détérioration de la qualité du fourrage pendant la saison de croissance (avance phénologique, les meilleurs endroits sont pâturés en premier</a:t>
            </a:r>
            <a:r>
              <a:rPr lang="en-US" sz="1800" dirty="0" smtClean="0"/>
              <a:t>)</a:t>
            </a:r>
            <a:endParaRPr lang="en-US" sz="1800" dirty="0"/>
          </a:p>
          <a:p>
            <a:r>
              <a:rPr lang="en-US" sz="1800" dirty="0"/>
              <a:t>Moins de </a:t>
            </a:r>
            <a:r>
              <a:rPr lang="en-US" sz="1800" dirty="0" err="1" smtClean="0"/>
              <a:t>frais</a:t>
            </a:r>
            <a:r>
              <a:rPr lang="en-US" sz="1800" dirty="0" smtClean="0"/>
              <a:t> et </a:t>
            </a:r>
            <a:r>
              <a:rPr lang="en-US" sz="1800" dirty="0"/>
              <a:t>de main-</a:t>
            </a:r>
            <a:r>
              <a:rPr lang="en-US" sz="1800" dirty="0" err="1"/>
              <a:t>d'œuvre</a:t>
            </a:r>
            <a:r>
              <a:rPr lang="en-US" sz="1800" dirty="0"/>
              <a:t> nécessaires à l'installation et à l'exploitation</a:t>
            </a:r>
          </a:p>
          <a:p>
            <a:r>
              <a:rPr lang="en-US" sz="1800" dirty="0"/>
              <a:t>Bonne performance des animaux individuels au début de la saison de pâturage, mais productivité par hectare plus faible. Avec l'avancée de la saison, la productivité diminue en raison du surpâturage des zones les plus </a:t>
            </a:r>
            <a:r>
              <a:rPr lang="en-US" sz="1800" dirty="0" err="1" smtClean="0"/>
              <a:t>appétentes</a:t>
            </a:r>
            <a:r>
              <a:rPr lang="en-US" sz="1800" dirty="0" smtClean="0"/>
              <a:t>, </a:t>
            </a:r>
            <a:r>
              <a:rPr lang="en-US" sz="1800" dirty="0"/>
              <a:t>du manque de jeunes herbes à feuilles dans les zones </a:t>
            </a:r>
            <a:r>
              <a:rPr lang="en-US" sz="1800" dirty="0" err="1" smtClean="0"/>
              <a:t>délaissées</a:t>
            </a:r>
            <a:r>
              <a:rPr lang="en-US" sz="1800" dirty="0" smtClean="0"/>
              <a:t> </a:t>
            </a:r>
            <a:r>
              <a:rPr lang="en-US" sz="1800" dirty="0" err="1" smtClean="0"/>
              <a:t>ainsi</a:t>
            </a:r>
            <a:r>
              <a:rPr lang="en-US" sz="1800" dirty="0" smtClean="0"/>
              <a:t> </a:t>
            </a:r>
            <a:r>
              <a:rPr lang="en-US" sz="1800" dirty="0"/>
              <a:t>que d'un besoin accru de rechercher des zones de pâturage adaptées sur de longues distances.</a:t>
            </a:r>
          </a:p>
          <a:p>
            <a:r>
              <a:rPr lang="en-US" sz="1800" dirty="0"/>
              <a:t>Les effets négatifs peuvent être atténués si un éleveur conduit les animaux vers des zones de pâturage ciblées (c'est-à-dire suivant un gradient d'altitude croissant).</a:t>
            </a:r>
          </a:p>
          <a:p>
            <a:r>
              <a:rPr lang="en-US" sz="1800" dirty="0"/>
              <a:t>Nécessité de mesures d'entretien à la fin de la saison pour prévenir la propagation des mauvaises herbes et des arbustes</a:t>
            </a:r>
          </a:p>
          <a:p>
            <a:r>
              <a:rPr lang="en-US" sz="1800" dirty="0"/>
              <a:t>Ne convient pas aux </a:t>
            </a:r>
            <a:r>
              <a:rPr lang="en-US" sz="1800" dirty="0" smtClean="0"/>
              <a:t>exploitations </a:t>
            </a:r>
            <a:r>
              <a:rPr lang="en-US" sz="1800" dirty="0" err="1" smtClean="0"/>
              <a:t>ayant</a:t>
            </a:r>
            <a:r>
              <a:rPr lang="en-US" sz="1800" dirty="0" smtClean="0"/>
              <a:t> un </a:t>
            </a:r>
            <a:r>
              <a:rPr lang="en-US" sz="1800" dirty="0" err="1" smtClean="0"/>
              <a:t>parcellaire</a:t>
            </a:r>
            <a:r>
              <a:rPr lang="en-US" sz="1800" dirty="0" smtClean="0"/>
              <a:t> </a:t>
            </a:r>
            <a:r>
              <a:rPr lang="en-US" sz="1800" dirty="0" err="1" smtClean="0"/>
              <a:t>éclaté</a:t>
            </a:r>
            <a:r>
              <a:rPr lang="en-US" sz="1800" dirty="0" smtClean="0"/>
              <a:t> avec de petites </a:t>
            </a:r>
            <a:r>
              <a:rPr lang="en-US" sz="1800" dirty="0" err="1" smtClean="0"/>
              <a:t>parcelles</a:t>
            </a:r>
            <a:r>
              <a:rPr lang="en-US" sz="1800" dirty="0" smtClean="0"/>
              <a:t>.</a:t>
            </a:r>
            <a:endParaRPr lang="de-DE" sz="1800" dirty="0"/>
          </a:p>
        </p:txBody>
      </p:sp>
      <p:sp>
        <p:nvSpPr>
          <p:cNvPr id="5" name="Text Box 5">
            <a:extLst>
              <a:ext uri="{FF2B5EF4-FFF2-40B4-BE49-F238E27FC236}">
                <a16:creationId xmlns:a16="http://schemas.microsoft.com/office/drawing/2014/main" id="{BC12C0FA-A443-4905-A331-C6D3AEBE3B22}"/>
              </a:ext>
            </a:extLst>
          </p:cNvPr>
          <p:cNvSpPr txBox="1">
            <a:spLocks noChangeArrowheads="1"/>
          </p:cNvSpPr>
          <p:nvPr/>
        </p:nvSpPr>
        <p:spPr bwMode="auto">
          <a:xfrm>
            <a:off x="457968" y="6290156"/>
            <a:ext cx="555419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Frame &amp; Laidlaw 2014 ; Buchgraber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Gindl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2001 ;</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p>
        </p:txBody>
      </p:sp>
    </p:spTree>
    <p:extLst>
      <p:ext uri="{BB962C8B-B14F-4D97-AF65-F5344CB8AC3E}">
        <p14:creationId xmlns:p14="http://schemas.microsoft.com/office/powerpoint/2010/main" val="3834486441"/>
      </p:ext>
    </p:extLst>
  </p:cSld>
  <p:clrMapOvr>
    <a:masterClrMapping/>
  </p:clrMapOvr>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pâturage :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variable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continu</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316765"/>
            <a:ext cx="8218488" cy="4632515"/>
          </a:xfrm>
        </p:spPr>
        <p:txBody>
          <a:bodyPr/>
          <a:lstStyle/>
          <a:p>
            <a:r>
              <a:rPr lang="en-US" sz="1800" dirty="0" err="1"/>
              <a:t>Une</a:t>
            </a:r>
            <a:r>
              <a:rPr lang="en-US" sz="1800" dirty="0"/>
              <a:t> </a:t>
            </a:r>
            <a:r>
              <a:rPr lang="en-US" sz="1800" dirty="0" smtClean="0"/>
              <a:t>hauteur- </a:t>
            </a:r>
            <a:r>
              <a:rPr lang="en-US" sz="1800" dirty="0" err="1" smtClean="0"/>
              <a:t>d’herbe</a:t>
            </a:r>
            <a:r>
              <a:rPr lang="en-US" sz="1800" dirty="0" smtClean="0"/>
              <a:t> </a:t>
            </a:r>
            <a:r>
              <a:rPr lang="en-US" sz="1800" dirty="0" err="1" smtClean="0"/>
              <a:t>cible</a:t>
            </a:r>
            <a:r>
              <a:rPr lang="en-US" sz="1800" dirty="0" smtClean="0"/>
              <a:t> </a:t>
            </a:r>
            <a:r>
              <a:rPr lang="en-US" sz="1800" dirty="0" err="1"/>
              <a:t>moyenne</a:t>
            </a:r>
            <a:r>
              <a:rPr lang="en-US" sz="1800" dirty="0"/>
              <a:t> </a:t>
            </a:r>
            <a:r>
              <a:rPr lang="en-US" sz="1800" dirty="0" err="1" smtClean="0"/>
              <a:t>est</a:t>
            </a:r>
            <a:r>
              <a:rPr lang="en-US" sz="1800" dirty="0" smtClean="0"/>
              <a:t> </a:t>
            </a:r>
            <a:r>
              <a:rPr lang="en-US" sz="1800" dirty="0"/>
              <a:t>fixée et le taux de chargement est ajusté en </a:t>
            </a:r>
            <a:r>
              <a:rPr lang="en-US" sz="1800" dirty="0" err="1"/>
              <a:t>changeant</a:t>
            </a:r>
            <a:r>
              <a:rPr lang="en-US" sz="1800" dirty="0"/>
              <a:t> </a:t>
            </a:r>
            <a:r>
              <a:rPr lang="en-US" sz="1800" dirty="0" smtClean="0"/>
              <a:t>de zone de </a:t>
            </a:r>
            <a:r>
              <a:rPr lang="en-US" sz="1800" dirty="0" err="1" smtClean="0"/>
              <a:t>pâturage</a:t>
            </a:r>
            <a:r>
              <a:rPr lang="en-US" sz="1800" dirty="0" smtClean="0"/>
              <a:t> </a:t>
            </a:r>
            <a:r>
              <a:rPr lang="en-US" sz="1800" dirty="0" err="1" smtClean="0"/>
              <a:t>en</a:t>
            </a:r>
            <a:r>
              <a:rPr lang="en-US" sz="1800" dirty="0" smtClean="0"/>
              <a:t> </a:t>
            </a:r>
            <a:r>
              <a:rPr lang="en-US" sz="1800" dirty="0" err="1" smtClean="0"/>
              <a:t>fonction</a:t>
            </a:r>
            <a:r>
              <a:rPr lang="en-US" sz="1800" dirty="0" smtClean="0"/>
              <a:t> de </a:t>
            </a:r>
            <a:r>
              <a:rPr lang="en-US" sz="1800" dirty="0" err="1" smtClean="0"/>
              <a:t>l'écart</a:t>
            </a:r>
            <a:r>
              <a:rPr lang="en-US" sz="1800" dirty="0" smtClean="0"/>
              <a:t> </a:t>
            </a:r>
            <a:r>
              <a:rPr lang="en-US" sz="1800" dirty="0"/>
              <a:t>par rapport à la </a:t>
            </a:r>
            <a:r>
              <a:rPr lang="en-US" sz="1800" dirty="0" smtClean="0"/>
              <a:t>hauteur-</a:t>
            </a:r>
            <a:r>
              <a:rPr lang="en-US" sz="1800" dirty="0" err="1" smtClean="0"/>
              <a:t>cible</a:t>
            </a:r>
            <a:r>
              <a:rPr lang="en-US" sz="1800" dirty="0"/>
              <a:t>.</a:t>
            </a:r>
          </a:p>
          <a:p>
            <a:r>
              <a:rPr lang="en-US" sz="1800" dirty="0"/>
              <a:t>Une zone de pâturage tampon est utilisée pour ajuster la superficie au </a:t>
            </a:r>
            <a:r>
              <a:rPr lang="en-US" sz="1800" dirty="0" err="1"/>
              <a:t>nombre</a:t>
            </a:r>
            <a:r>
              <a:rPr lang="en-US" sz="1800" dirty="0"/>
              <a:t> </a:t>
            </a:r>
            <a:r>
              <a:rPr lang="en-US" sz="1800" dirty="0" err="1" smtClean="0"/>
              <a:t>d’animaux</a:t>
            </a:r>
            <a:r>
              <a:rPr lang="en-US" sz="1800" dirty="0" smtClean="0"/>
              <a:t>.</a:t>
            </a:r>
            <a:endParaRPr lang="en-US" sz="1800" dirty="0"/>
          </a:p>
          <a:p>
            <a:r>
              <a:rPr lang="en-US" sz="1800" dirty="0"/>
              <a:t> Les zones non </a:t>
            </a:r>
            <a:r>
              <a:rPr lang="en-US" sz="1800" dirty="0" err="1"/>
              <a:t>pâturées</a:t>
            </a:r>
            <a:r>
              <a:rPr lang="en-US" sz="1800" dirty="0"/>
              <a:t> peuvent </a:t>
            </a:r>
            <a:r>
              <a:rPr lang="en-US" sz="1800" dirty="0" err="1"/>
              <a:t>être</a:t>
            </a:r>
            <a:r>
              <a:rPr lang="en-US" sz="1800" dirty="0"/>
              <a:t> </a:t>
            </a:r>
            <a:r>
              <a:rPr lang="en-US" sz="1800" dirty="0" err="1" smtClean="0"/>
              <a:t>fauchées</a:t>
            </a:r>
            <a:r>
              <a:rPr lang="en-US" sz="1800" dirty="0" smtClean="0"/>
              <a:t> au </a:t>
            </a:r>
            <a:r>
              <a:rPr lang="en-US" sz="1800" dirty="0"/>
              <a:t>fur et à mesure que la </a:t>
            </a:r>
            <a:r>
              <a:rPr lang="en-US" sz="1800" dirty="0" err="1"/>
              <a:t>végétation</a:t>
            </a:r>
            <a:r>
              <a:rPr lang="en-US" sz="1800" dirty="0"/>
              <a:t> </a:t>
            </a:r>
            <a:r>
              <a:rPr lang="en-US" sz="1800" dirty="0" smtClean="0"/>
              <a:t>“</a:t>
            </a:r>
            <a:r>
              <a:rPr lang="en-US" sz="1800" dirty="0" err="1" smtClean="0"/>
              <a:t>vieillit</a:t>
            </a:r>
            <a:r>
              <a:rPr lang="en-US" sz="1800" dirty="0" smtClean="0"/>
              <a:t>”.</a:t>
            </a:r>
            <a:endParaRPr lang="en-US" sz="1800" dirty="0"/>
          </a:p>
          <a:p>
            <a:endParaRPr lang="de-DE" sz="1800" dirty="0"/>
          </a:p>
        </p:txBody>
      </p:sp>
      <p:sp>
        <p:nvSpPr>
          <p:cNvPr id="5" name="Rectangle 10">
            <a:extLst>
              <a:ext uri="{FF2B5EF4-FFF2-40B4-BE49-F238E27FC236}">
                <a16:creationId xmlns:a16="http://schemas.microsoft.com/office/drawing/2014/main" id="{AB6D21C8-4468-4F78-BD4B-E51C9189AC69}"/>
              </a:ext>
            </a:extLst>
          </p:cNvPr>
          <p:cNvSpPr>
            <a:spLocks noChangeArrowheads="1"/>
          </p:cNvSpPr>
          <p:nvPr/>
        </p:nvSpPr>
        <p:spPr bwMode="auto">
          <a:xfrm>
            <a:off x="1259632" y="3148506"/>
            <a:ext cx="6161087" cy="2773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13" descr="Zickzack">
            <a:extLst>
              <a:ext uri="{FF2B5EF4-FFF2-40B4-BE49-F238E27FC236}">
                <a16:creationId xmlns:a16="http://schemas.microsoft.com/office/drawing/2014/main" id="{C2B695A4-891B-4C4C-8BFC-85033A847C63}"/>
              </a:ext>
            </a:extLst>
          </p:cNvPr>
          <p:cNvSpPr>
            <a:spLocks noChangeArrowheads="1"/>
          </p:cNvSpPr>
          <p:nvPr/>
        </p:nvSpPr>
        <p:spPr bwMode="auto">
          <a:xfrm>
            <a:off x="1397744" y="4693143"/>
            <a:ext cx="838200" cy="271463"/>
          </a:xfrm>
          <a:prstGeom prst="rect">
            <a:avLst/>
          </a:prstGeom>
          <a:blipFill dpi="0" rotWithShape="0">
            <a:blip r:embed="rId2">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14" descr="Zickzack">
            <a:extLst>
              <a:ext uri="{FF2B5EF4-FFF2-40B4-BE49-F238E27FC236}">
                <a16:creationId xmlns:a16="http://schemas.microsoft.com/office/drawing/2014/main" id="{5ED1CC66-A059-40D5-A9FE-C030C0ACC5D8}"/>
              </a:ext>
            </a:extLst>
          </p:cNvPr>
          <p:cNvSpPr>
            <a:spLocks noChangeArrowheads="1"/>
          </p:cNvSpPr>
          <p:nvPr/>
        </p:nvSpPr>
        <p:spPr bwMode="auto">
          <a:xfrm>
            <a:off x="1397744" y="4966193"/>
            <a:ext cx="838200" cy="269875"/>
          </a:xfrm>
          <a:prstGeom prst="rect">
            <a:avLst/>
          </a:prstGeom>
          <a:blipFill dpi="0" rotWithShape="0">
            <a:blip r:embed="rId3">
              <a:extLst>
                <a:ext uri="{28A0092B-C50C-407E-A947-70E740481C1C}">
                  <a14:useLocalDpi xmlns:a14="http://schemas.microsoft.com/office/drawing/2010/main"/>
                </a:ext>
              </a:extLst>
            </a:blip>
            <a:srcRect/>
            <a:tile tx="0" ty="0" sx="100000" sy="100000" flip="none" algn="tl"/>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15">
            <a:extLst>
              <a:ext uri="{FF2B5EF4-FFF2-40B4-BE49-F238E27FC236}">
                <a16:creationId xmlns:a16="http://schemas.microsoft.com/office/drawing/2014/main" id="{2C1D3229-742D-43AB-A60A-D2B4A7E8DA05}"/>
              </a:ext>
            </a:extLst>
          </p:cNvPr>
          <p:cNvSpPr>
            <a:spLocks noChangeArrowheads="1"/>
          </p:cNvSpPr>
          <p:nvPr/>
        </p:nvSpPr>
        <p:spPr bwMode="auto">
          <a:xfrm>
            <a:off x="1259632" y="4559793"/>
            <a:ext cx="1527175" cy="13652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Line 16">
            <a:extLst>
              <a:ext uri="{FF2B5EF4-FFF2-40B4-BE49-F238E27FC236}">
                <a16:creationId xmlns:a16="http://schemas.microsoft.com/office/drawing/2014/main" id="{4CF4892E-C2B1-426C-A45F-1DADB7038453}"/>
              </a:ext>
            </a:extLst>
          </p:cNvPr>
          <p:cNvSpPr>
            <a:spLocks noChangeShapeType="1"/>
          </p:cNvSpPr>
          <p:nvPr/>
        </p:nvSpPr>
        <p:spPr bwMode="auto">
          <a:xfrm>
            <a:off x="4525119" y="3127868"/>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7">
            <a:extLst>
              <a:ext uri="{FF2B5EF4-FFF2-40B4-BE49-F238E27FC236}">
                <a16:creationId xmlns:a16="http://schemas.microsoft.com/office/drawing/2014/main" id="{6186A8BB-8F8E-41B4-A03F-C5824D409EE3}"/>
              </a:ext>
            </a:extLst>
          </p:cNvPr>
          <p:cNvSpPr>
            <a:spLocks noChangeShapeType="1"/>
          </p:cNvSpPr>
          <p:nvPr/>
        </p:nvSpPr>
        <p:spPr bwMode="auto">
          <a:xfrm>
            <a:off x="6442819" y="3135806"/>
            <a:ext cx="0" cy="2778125"/>
          </a:xfrm>
          <a:prstGeom prst="line">
            <a:avLst/>
          </a:prstGeom>
          <a:noFill/>
          <a:ln w="25400">
            <a:solidFill>
              <a:srgbClr val="CC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 Box 18">
            <a:extLst>
              <a:ext uri="{FF2B5EF4-FFF2-40B4-BE49-F238E27FC236}">
                <a16:creationId xmlns:a16="http://schemas.microsoft.com/office/drawing/2014/main" id="{15DF4934-58B5-4D1D-8197-6B7B7D488B83}"/>
              </a:ext>
            </a:extLst>
          </p:cNvPr>
          <p:cNvSpPr txBox="1">
            <a:spLocks noChangeArrowheads="1"/>
          </p:cNvSpPr>
          <p:nvPr/>
        </p:nvSpPr>
        <p:spPr bwMode="auto">
          <a:xfrm>
            <a:off x="2266550" y="3843831"/>
            <a:ext cx="1516762" cy="30777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de-DE" altLang="de-DE" sz="1400" dirty="0" err="1" smtClean="0">
                <a:solidFill>
                  <a:srgbClr val="CC0000"/>
                </a:solidFill>
              </a:rPr>
              <a:t>pâturage</a:t>
            </a:r>
            <a:r>
              <a:rPr kumimoji="0" lang="de-DE" altLang="de-DE" sz="1400" b="0" i="0" u="none" strike="noStrike" kern="1200" cap="none" spc="0" normalizeH="0" baseline="0" noProof="0" dirty="0" smtClean="0">
                <a:ln>
                  <a:noFill/>
                </a:ln>
                <a:solidFill>
                  <a:srgbClr val="CC0000"/>
                </a:solidFill>
                <a:effectLst/>
                <a:uLnTx/>
                <a:uFillTx/>
              </a:rPr>
              <a:t> </a:t>
            </a:r>
            <a:r>
              <a:rPr kumimoji="0" lang="de-DE" altLang="de-DE" sz="1400" b="0" i="0" u="none" strike="noStrike" kern="1200" cap="none" spc="0" normalizeH="0" baseline="0" noProof="0" dirty="0" err="1" smtClean="0">
                <a:ln>
                  <a:noFill/>
                </a:ln>
                <a:solidFill>
                  <a:srgbClr val="CC0000"/>
                </a:solidFill>
                <a:effectLst/>
                <a:uLnTx/>
                <a:uFillTx/>
              </a:rPr>
              <a:t>continu</a:t>
            </a:r>
            <a:endParaRPr kumimoji="0" lang="de-DE" altLang="de-DE" sz="1400" b="0" i="0" u="none" strike="noStrike" kern="1200" cap="none" spc="0" normalizeH="0" baseline="0" noProof="0" dirty="0">
              <a:ln>
                <a:noFill/>
              </a:ln>
              <a:solidFill>
                <a:srgbClr val="CC0000"/>
              </a:solidFill>
              <a:effectLst/>
              <a:uLnTx/>
              <a:uFillTx/>
            </a:endParaRPr>
          </a:p>
        </p:txBody>
      </p:sp>
      <p:sp>
        <p:nvSpPr>
          <p:cNvPr id="13" name="Text Box 19">
            <a:extLst>
              <a:ext uri="{FF2B5EF4-FFF2-40B4-BE49-F238E27FC236}">
                <a16:creationId xmlns:a16="http://schemas.microsoft.com/office/drawing/2014/main" id="{EDA92EE6-8324-46A0-A1EA-9644139DD1AD}"/>
              </a:ext>
            </a:extLst>
          </p:cNvPr>
          <p:cNvSpPr txBox="1">
            <a:spLocks noChangeArrowheads="1"/>
          </p:cNvSpPr>
          <p:nvPr/>
        </p:nvSpPr>
        <p:spPr bwMode="auto">
          <a:xfrm>
            <a:off x="4726142" y="3883518"/>
            <a:ext cx="1566454"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Couper</a:t>
            </a: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4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une</a:t>
            </a: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4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fois</a:t>
            </a: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r>
            <a:b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avant le </a:t>
            </a:r>
            <a:r>
              <a:rPr kumimoji="0" lang="de-DE" altLang="de-DE" sz="14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pâturage</a:t>
            </a:r>
            <a:endPar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4" name="Text Box 20">
            <a:extLst>
              <a:ext uri="{FF2B5EF4-FFF2-40B4-BE49-F238E27FC236}">
                <a16:creationId xmlns:a16="http://schemas.microsoft.com/office/drawing/2014/main" id="{FB2D53E5-45B7-45E5-858E-2FCAA99774E5}"/>
              </a:ext>
            </a:extLst>
          </p:cNvPr>
          <p:cNvSpPr txBox="1">
            <a:spLocks noChangeArrowheads="1"/>
          </p:cNvSpPr>
          <p:nvPr/>
        </p:nvSpPr>
        <p:spPr bwMode="auto">
          <a:xfrm>
            <a:off x="6447286" y="3832718"/>
            <a:ext cx="973433" cy="9541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Couper</a:t>
            </a: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4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deux</a:t>
            </a: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t>
            </a:r>
            <a:r>
              <a:rPr kumimoji="0" lang="de-DE" altLang="de-DE" sz="1400" b="0" i="0" u="none" strike="noStrike" kern="1200" cap="none" spc="0" normalizeH="0" baseline="0" noProof="0" dirty="0" err="1">
                <a:ln>
                  <a:noFill/>
                </a:ln>
                <a:solidFill>
                  <a:srgbClr val="CC0000"/>
                </a:solidFill>
                <a:effectLst/>
                <a:uLnTx/>
                <a:uFillTx/>
                <a:latin typeface="Arial" panose="020B0604020202020204" pitchFamily="34" charset="0"/>
                <a:ea typeface="ＭＳ Ｐゴシック" panose="020B0600070205080204" pitchFamily="34" charset="-128"/>
                <a:cs typeface="+mn-cs"/>
              </a:rPr>
              <a:t>fois</a:t>
            </a:r>
            <a: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t/>
            </a:r>
            <a:br>
              <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rPr>
            </a:br>
            <a:r>
              <a:rPr kumimoji="0" lang="de-DE" altLang="de-DE" sz="1400" b="0" i="0" u="none" strike="noStrike" kern="1200" cap="none" spc="0" normalizeH="0" baseline="0" noProof="0" dirty="0" smtClean="0">
                <a:ln>
                  <a:noFill/>
                </a:ln>
                <a:solidFill>
                  <a:srgbClr val="CC0000"/>
                </a:solidFill>
                <a:effectLst/>
                <a:uLnTx/>
                <a:uFillTx/>
                <a:latin typeface="Arial" panose="020B0604020202020204" pitchFamily="34" charset="0"/>
                <a:ea typeface="ＭＳ Ｐゴシック" panose="020B0600070205080204" pitchFamily="34" charset="-128"/>
                <a:cs typeface="+mn-cs"/>
              </a:rPr>
              <a:t>avant </a:t>
            </a:r>
            <a:r>
              <a:rPr kumimoji="0" lang="de-DE" altLang="de-DE" sz="1400" b="0" i="0" u="none" strike="noStrike" kern="1200" cap="none" spc="0" normalizeH="0" baseline="0" noProof="0" dirty="0" err="1" smtClean="0">
                <a:ln>
                  <a:noFill/>
                </a:ln>
                <a:solidFill>
                  <a:srgbClr val="CC0000"/>
                </a:solidFill>
                <a:effectLst/>
                <a:uLnTx/>
                <a:uFillTx/>
                <a:latin typeface="Arial" panose="020B0604020202020204" pitchFamily="34" charset="0"/>
                <a:ea typeface="ＭＳ Ｐゴシック" panose="020B0600070205080204" pitchFamily="34" charset="-128"/>
                <a:cs typeface="+mn-cs"/>
              </a:rPr>
              <a:t>pâturage</a:t>
            </a:r>
            <a:endParaRPr kumimoji="0" lang="de-DE" altLang="de-DE" sz="1400" b="0" i="0" u="none" strike="noStrike" kern="1200" cap="none" spc="0" normalizeH="0" baseline="0" noProof="0" dirty="0">
              <a:ln>
                <a:noFill/>
              </a:ln>
              <a:solidFill>
                <a:srgbClr val="CC0000"/>
              </a:solidFill>
              <a:effectLst/>
              <a:uLnTx/>
              <a:uFillTx/>
              <a:latin typeface="Arial" panose="020B0604020202020204" pitchFamily="34" charset="0"/>
              <a:ea typeface="ＭＳ Ｐゴシック" panose="020B0600070205080204" pitchFamily="34" charset="-128"/>
              <a:cs typeface="+mn-cs"/>
            </a:endParaRPr>
          </a:p>
        </p:txBody>
      </p:sp>
      <p:sp>
        <p:nvSpPr>
          <p:cNvPr id="15" name="Text Box 5">
            <a:extLst>
              <a:ext uri="{FF2B5EF4-FFF2-40B4-BE49-F238E27FC236}">
                <a16:creationId xmlns:a16="http://schemas.microsoft.com/office/drawing/2014/main" id="{1E3919D4-3535-4767-84F0-11B8BDF182A9}"/>
              </a:ext>
            </a:extLst>
          </p:cNvPr>
          <p:cNvSpPr txBox="1">
            <a:spLocks noChangeArrowheads="1"/>
          </p:cNvSpPr>
          <p:nvPr/>
        </p:nvSpPr>
        <p:spPr bwMode="auto">
          <a:xfrm>
            <a:off x="452388" y="6417440"/>
            <a:ext cx="46688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Cadre et Laidlaw 2014, Schmid et Kessler 2015</a:t>
            </a:r>
          </a:p>
        </p:txBody>
      </p:sp>
    </p:spTree>
    <p:extLst>
      <p:ext uri="{BB962C8B-B14F-4D97-AF65-F5344CB8AC3E}">
        <p14:creationId xmlns:p14="http://schemas.microsoft.com/office/powerpoint/2010/main" val="4093709991"/>
      </p:ext>
    </p:extLst>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mesure de la hauteur des broussailles </a:t>
            </a:r>
          </a:p>
        </p:txBody>
      </p:sp>
      <p:sp>
        <p:nvSpPr>
          <p:cNvPr id="9" name="Text Box 22">
            <a:extLst>
              <a:ext uri="{FF2B5EF4-FFF2-40B4-BE49-F238E27FC236}">
                <a16:creationId xmlns:a16="http://schemas.microsoft.com/office/drawing/2014/main" id="{C45A3475-3680-4B13-B5E9-A41AB01B75AF}"/>
              </a:ext>
            </a:extLst>
          </p:cNvPr>
          <p:cNvSpPr txBox="1">
            <a:spLocks noChangeArrowheads="1"/>
          </p:cNvSpPr>
          <p:nvPr/>
        </p:nvSpPr>
        <p:spPr bwMode="auto">
          <a:xfrm>
            <a:off x="215900" y="5211944"/>
            <a:ext cx="2679277"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Bâton gradué</a:t>
            </a:r>
            <a:b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herbe</a:t>
            </a: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non comprimée)</a:t>
            </a:r>
          </a:p>
        </p:txBody>
      </p:sp>
      <p:sp>
        <p:nvSpPr>
          <p:cNvPr id="10" name="Text Box 23">
            <a:extLst>
              <a:ext uri="{FF2B5EF4-FFF2-40B4-BE49-F238E27FC236}">
                <a16:creationId xmlns:a16="http://schemas.microsoft.com/office/drawing/2014/main" id="{3F8B84E4-9390-4B84-B44F-5E72AB07E7FF}"/>
              </a:ext>
            </a:extLst>
          </p:cNvPr>
          <p:cNvSpPr txBox="1">
            <a:spLocks noChangeArrowheads="1"/>
          </p:cNvSpPr>
          <p:nvPr/>
        </p:nvSpPr>
        <p:spPr bwMode="auto">
          <a:xfrm>
            <a:off x="3182937" y="5165906"/>
            <a:ext cx="2652867" cy="107721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Méthode</a:t>
            </a:r>
            <a:r>
              <a:rPr kumimoji="0" lang="en-GB" altLang="de-DE" sz="1600" b="0" i="0" u="none" strike="noStrike" kern="1200" cap="none" spc="0" normalizeH="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du </a:t>
            </a: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couvercle</a:t>
            </a: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plastique</a:t>
            </a: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r>
            <a:b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herbe</a:t>
            </a: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lang="en-GB" altLang="de-DE" sz="1600" dirty="0" err="1" smtClean="0">
                <a:solidFill>
                  <a:prstClr val="black"/>
                </a:solidFill>
                <a:latin typeface="Calibri" panose="020F0502020204030204" pitchFamily="34" charset="0"/>
                <a:cs typeface="Arial" panose="020B0604020202020204" pitchFamily="34" charset="0"/>
              </a:rPr>
              <a:t>légèrement</a:t>
            </a:r>
            <a:r>
              <a:rPr lang="en-GB" altLang="de-DE" sz="1600" dirty="0" smtClean="0">
                <a:solidFill>
                  <a:prstClr val="black"/>
                </a:solidFill>
                <a:latin typeface="Calibri" panose="020F0502020204030204" pitchFamily="34" charset="0"/>
                <a:cs typeface="Arial" panose="020B0604020202020204" pitchFamily="34" charset="0"/>
              </a:rPr>
              <a:t> </a:t>
            </a:r>
            <a:r>
              <a:rPr lang="en-GB" altLang="de-DE" sz="1600" dirty="0" err="1" smtClean="0">
                <a:solidFill>
                  <a:prstClr val="black"/>
                </a:solidFill>
                <a:latin typeface="Calibri" panose="020F0502020204030204" pitchFamily="34" charset="0"/>
                <a:cs typeface="Arial" panose="020B0604020202020204" pitchFamily="34" charset="0"/>
              </a:rPr>
              <a:t>comprimée</a:t>
            </a: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p>
        </p:txBody>
      </p:sp>
      <p:sp>
        <p:nvSpPr>
          <p:cNvPr id="11" name="Text Box 24">
            <a:extLst>
              <a:ext uri="{FF2B5EF4-FFF2-40B4-BE49-F238E27FC236}">
                <a16:creationId xmlns:a16="http://schemas.microsoft.com/office/drawing/2014/main" id="{E23FD2A7-35F8-4FB5-979F-3A1FF608BB33}"/>
              </a:ext>
            </a:extLst>
          </p:cNvPr>
          <p:cNvSpPr txBox="1">
            <a:spLocks noChangeArrowheads="1"/>
          </p:cNvSpPr>
          <p:nvPr/>
        </p:nvSpPr>
        <p:spPr bwMode="auto">
          <a:xfrm>
            <a:off x="6116639" y="5186544"/>
            <a:ext cx="2679276" cy="83099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Compteur à </a:t>
            </a: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“plaque </a:t>
            </a: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montante</a:t>
            </a: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endPar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a:t>
            </a:r>
            <a:r>
              <a:rPr kumimoji="0" lang="en-GB" altLang="de-DE" sz="1600" b="0" i="0" u="none" strike="noStrike" kern="1200" cap="none" spc="0" normalizeH="0" baseline="0" noProof="0" dirty="0" err="1"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herbe</a:t>
            </a:r>
            <a:r>
              <a:rPr kumimoji="0" lang="en-GB" altLang="de-DE" sz="1600" b="0"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 </a:t>
            </a:r>
            <a:r>
              <a:rPr kumimoji="0" lang="en-GB" altLang="de-DE" sz="16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Arial" panose="020B0604020202020204" pitchFamily="34" charset="0"/>
              </a:rPr>
              <a:t>comprimée)</a:t>
            </a:r>
          </a:p>
        </p:txBody>
      </p:sp>
      <p:sp>
        <p:nvSpPr>
          <p:cNvPr id="12" name="Text Box 5">
            <a:extLst>
              <a:ext uri="{FF2B5EF4-FFF2-40B4-BE49-F238E27FC236}">
                <a16:creationId xmlns:a16="http://schemas.microsoft.com/office/drawing/2014/main" id="{39201DCC-9C13-41C1-B54D-AFDC618F97F9}"/>
              </a:ext>
            </a:extLst>
          </p:cNvPr>
          <p:cNvSpPr txBox="1">
            <a:spLocks noChangeArrowheads="1"/>
          </p:cNvSpPr>
          <p:nvPr/>
        </p:nvSpPr>
        <p:spPr bwMode="auto">
          <a:xfrm>
            <a:off x="449545" y="6381328"/>
            <a:ext cx="2992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a:t>
            </a:r>
          </a:p>
        </p:txBody>
      </p:sp>
      <p:pic>
        <p:nvPicPr>
          <p:cNvPr id="13" name="Grafik 10">
            <a:extLst>
              <a:ext uri="{FF2B5EF4-FFF2-40B4-BE49-F238E27FC236}">
                <a16:creationId xmlns:a16="http://schemas.microsoft.com/office/drawing/2014/main" id="{58FCE960-89EB-4FEA-ACFD-2693A16EF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593" y="1157838"/>
            <a:ext cx="2671546"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8">
            <a:extLst>
              <a:ext uri="{FF2B5EF4-FFF2-40B4-BE49-F238E27FC236}">
                <a16:creationId xmlns:a16="http://schemas.microsoft.com/office/drawing/2014/main" id="{C22AC71C-5CCB-4820-9258-21EE0BB03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157838"/>
            <a:ext cx="2684779" cy="394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18746">
            <a:extLst>
              <a:ext uri="{FF2B5EF4-FFF2-40B4-BE49-F238E27FC236}">
                <a16:creationId xmlns:a16="http://schemas.microsoft.com/office/drawing/2014/main" id="{A8E74098-392C-4FAB-B7DC-906BFC8AD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1" y="1151957"/>
            <a:ext cx="2684779" cy="395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a:extLst>
              <a:ext uri="{FF2B5EF4-FFF2-40B4-BE49-F238E27FC236}">
                <a16:creationId xmlns:a16="http://schemas.microsoft.com/office/drawing/2014/main" id="{0CEB632A-1AF6-43F6-8554-B398840743E1}"/>
              </a:ext>
            </a:extLst>
          </p:cNvPr>
          <p:cNvSpPr txBox="1">
            <a:spLocks noChangeArrowheads="1"/>
          </p:cNvSpPr>
          <p:nvPr/>
        </p:nvSpPr>
        <p:spPr bwMode="auto">
          <a:xfrm>
            <a:off x="1490663" y="4356427"/>
            <a:ext cx="438150" cy="641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1</a:t>
            </a:r>
          </a:p>
        </p:txBody>
      </p:sp>
      <p:sp>
        <p:nvSpPr>
          <p:cNvPr id="17" name="Text Box 12">
            <a:extLst>
              <a:ext uri="{FF2B5EF4-FFF2-40B4-BE49-F238E27FC236}">
                <a16:creationId xmlns:a16="http://schemas.microsoft.com/office/drawing/2014/main" id="{22E88ABD-7352-4438-BBC8-E69B966AE4CD}"/>
              </a:ext>
            </a:extLst>
          </p:cNvPr>
          <p:cNvSpPr txBox="1">
            <a:spLocks noChangeArrowheads="1"/>
          </p:cNvSpPr>
          <p:nvPr/>
        </p:nvSpPr>
        <p:spPr bwMode="auto">
          <a:xfrm>
            <a:off x="3897313" y="43881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a:solidFill>
                  <a:schemeClr val="bg1"/>
                </a:solidFill>
              </a:rPr>
              <a:t>x 0,79</a:t>
            </a:r>
          </a:p>
        </p:txBody>
      </p:sp>
      <p:sp>
        <p:nvSpPr>
          <p:cNvPr id="18" name="Text Box 13">
            <a:extLst>
              <a:ext uri="{FF2B5EF4-FFF2-40B4-BE49-F238E27FC236}">
                <a16:creationId xmlns:a16="http://schemas.microsoft.com/office/drawing/2014/main" id="{43107E39-4CE7-4FB2-A46D-B61AD589F0EE}"/>
              </a:ext>
            </a:extLst>
          </p:cNvPr>
          <p:cNvSpPr txBox="1">
            <a:spLocks noChangeArrowheads="1"/>
          </p:cNvSpPr>
          <p:nvPr/>
        </p:nvSpPr>
        <p:spPr bwMode="auto">
          <a:xfrm>
            <a:off x="6794500" y="4375477"/>
            <a:ext cx="1454150" cy="641350"/>
          </a:xfrm>
          <a:prstGeom prst="rect">
            <a:avLst/>
          </a:prstGeom>
          <a:solidFill>
            <a:srgbClr val="003300">
              <a:alpha val="56862"/>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3600" b="1" dirty="0">
                <a:solidFill>
                  <a:schemeClr val="bg1"/>
                </a:solidFill>
              </a:rPr>
              <a:t>x 0,56</a:t>
            </a:r>
          </a:p>
        </p:txBody>
      </p:sp>
    </p:spTree>
    <p:extLst>
      <p:ext uri="{BB962C8B-B14F-4D97-AF65-F5344CB8AC3E}">
        <p14:creationId xmlns:p14="http://schemas.microsoft.com/office/powerpoint/2010/main" val="313696690"/>
      </p:ext>
    </p:extLst>
  </p:cSld>
  <p:clrMapOvr>
    <a:masterClrMapping/>
  </p:clrMapOvr>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pâturage :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raz</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395536" y="1787842"/>
            <a:ext cx="4402064" cy="3312367"/>
          </a:xfrm>
        </p:spPr>
        <p:txBody>
          <a:bodyPr/>
          <a:lstStyle/>
          <a:p>
            <a:r>
              <a:rPr lang="de-DE" dirty="0" err="1"/>
              <a:t>Hauteur</a:t>
            </a:r>
            <a:r>
              <a:rPr lang="de-DE" dirty="0"/>
              <a:t> de </a:t>
            </a:r>
            <a:r>
              <a:rPr lang="de-DE" dirty="0" err="1"/>
              <a:t>croissance</a:t>
            </a:r>
            <a:r>
              <a:rPr lang="de-DE" dirty="0"/>
              <a:t> visée : 6-7 cm au printemps et 7-8 cm en </a:t>
            </a:r>
            <a:r>
              <a:rPr lang="de-DE" dirty="0" err="1"/>
              <a:t>été</a:t>
            </a:r>
            <a:r>
              <a:rPr lang="de-DE" dirty="0"/>
              <a:t> (</a:t>
            </a:r>
            <a:r>
              <a:rPr lang="de-DE" dirty="0" smtClean="0"/>
              <a:t>herbe </a:t>
            </a:r>
            <a:r>
              <a:rPr lang="de-DE" dirty="0"/>
              <a:t>non </a:t>
            </a:r>
            <a:r>
              <a:rPr lang="de-DE" dirty="0" err="1"/>
              <a:t>comprimée</a:t>
            </a:r>
            <a:r>
              <a:rPr lang="de-DE" dirty="0"/>
              <a:t>)</a:t>
            </a:r>
          </a:p>
          <a:p>
            <a:r>
              <a:rPr lang="de-DE" dirty="0" err="1"/>
              <a:t>Pré-requis</a:t>
            </a:r>
            <a:r>
              <a:rPr lang="de-DE" dirty="0"/>
              <a:t> :</a:t>
            </a:r>
          </a:p>
          <a:p>
            <a:pPr lvl="1"/>
            <a:r>
              <a:rPr lang="de-DE" dirty="0"/>
              <a:t> Sites </a:t>
            </a:r>
            <a:r>
              <a:rPr lang="de-DE" dirty="0" err="1"/>
              <a:t>adaptés à</a:t>
            </a:r>
            <a:r>
              <a:rPr lang="de-DE" i="1" dirty="0"/>
              <a:t> Lolium perenne </a:t>
            </a:r>
            <a:r>
              <a:rPr lang="de-DE" dirty="0" err="1"/>
              <a:t>et/ou</a:t>
            </a:r>
            <a:r>
              <a:rPr lang="de-DE" i="1" dirty="0"/>
              <a:t> Poa pratensis </a:t>
            </a:r>
            <a:r>
              <a:rPr lang="de-DE" dirty="0"/>
              <a:t>(</a:t>
            </a:r>
            <a:r>
              <a:rPr lang="de-DE" dirty="0" err="1"/>
              <a:t>prairies denses</a:t>
            </a:r>
            <a:r>
              <a:rPr lang="de-DE" dirty="0"/>
              <a:t>, </a:t>
            </a:r>
            <a:r>
              <a:rPr lang="de-DE" dirty="0" err="1"/>
              <a:t>tolérance au piétinement</a:t>
            </a:r>
            <a:r>
              <a:rPr lang="de-DE" dirty="0"/>
              <a:t> et </a:t>
            </a:r>
            <a:r>
              <a:rPr lang="de-DE" dirty="0" err="1"/>
              <a:t>défoliation</a:t>
            </a:r>
            <a:r>
              <a:rPr lang="de-DE" dirty="0"/>
              <a:t> fréquente)</a:t>
            </a:r>
          </a:p>
          <a:p>
            <a:pPr lvl="1"/>
            <a:r>
              <a:rPr lang="de-DE" dirty="0"/>
              <a:t> </a:t>
            </a:r>
            <a:r>
              <a:rPr lang="de-DE" dirty="0" err="1" smtClean="0"/>
              <a:t>Pâtures</a:t>
            </a:r>
            <a:r>
              <a:rPr lang="de-DE" dirty="0" smtClean="0"/>
              <a:t> </a:t>
            </a:r>
            <a:r>
              <a:rPr lang="de-DE" dirty="0" err="1" smtClean="0"/>
              <a:t>avec</a:t>
            </a:r>
            <a:r>
              <a:rPr lang="de-DE" dirty="0" smtClean="0"/>
              <a:t> </a:t>
            </a:r>
            <a:r>
              <a:rPr lang="de-DE" dirty="0" err="1" smtClean="0"/>
              <a:t>pas</a:t>
            </a:r>
            <a:r>
              <a:rPr lang="de-DE" dirty="0" smtClean="0"/>
              <a:t> </a:t>
            </a:r>
            <a:r>
              <a:rPr lang="de-DE" dirty="0" err="1" smtClean="0"/>
              <a:t>ou</a:t>
            </a:r>
            <a:r>
              <a:rPr lang="de-DE" dirty="0" smtClean="0"/>
              <a:t> </a:t>
            </a:r>
            <a:r>
              <a:rPr lang="de-DE" dirty="0" err="1" smtClean="0"/>
              <a:t>peu</a:t>
            </a:r>
            <a:r>
              <a:rPr lang="de-DE" dirty="0" smtClean="0"/>
              <a:t> de </a:t>
            </a:r>
            <a:r>
              <a:rPr lang="de-DE" dirty="0" err="1" smtClean="0"/>
              <a:t>pente</a:t>
            </a:r>
            <a:endParaRPr lang="de-DE" dirty="0"/>
          </a:p>
          <a:p>
            <a:pPr lvl="1"/>
            <a:r>
              <a:rPr lang="de-DE" dirty="0" smtClean="0"/>
              <a:t>Bonne </a:t>
            </a:r>
            <a:r>
              <a:rPr lang="de-DE" dirty="0" err="1"/>
              <a:t>disponibilité</a:t>
            </a:r>
            <a:r>
              <a:rPr lang="de-DE" dirty="0"/>
              <a:t> en </a:t>
            </a:r>
            <a:r>
              <a:rPr lang="de-DE" dirty="0" err="1"/>
              <a:t>eau</a:t>
            </a:r>
            <a:r>
              <a:rPr lang="de-DE" dirty="0"/>
              <a:t> (</a:t>
            </a:r>
            <a:r>
              <a:rPr lang="de-DE" dirty="0" err="1"/>
              <a:t>capacité</a:t>
            </a:r>
            <a:r>
              <a:rPr lang="de-DE" dirty="0"/>
              <a:t> </a:t>
            </a:r>
            <a:r>
              <a:rPr lang="de-DE" dirty="0" err="1"/>
              <a:t>hydrique</a:t>
            </a:r>
            <a:r>
              <a:rPr lang="de-DE" dirty="0"/>
              <a:t> du </a:t>
            </a:r>
            <a:r>
              <a:rPr lang="de-DE" dirty="0" err="1"/>
              <a:t>sol</a:t>
            </a:r>
            <a:r>
              <a:rPr lang="de-DE" dirty="0"/>
              <a:t>, </a:t>
            </a:r>
            <a:r>
              <a:rPr lang="de-DE" dirty="0" err="1"/>
              <a:t>irrigation</a:t>
            </a:r>
            <a:r>
              <a:rPr lang="de-DE" dirty="0"/>
              <a:t>)</a:t>
            </a:r>
          </a:p>
          <a:p>
            <a:endParaRPr lang="de-DE" dirty="0"/>
          </a:p>
        </p:txBody>
      </p:sp>
      <p:pic>
        <p:nvPicPr>
          <p:cNvPr id="3" name="Grafik 2">
            <a:extLst>
              <a:ext uri="{FF2B5EF4-FFF2-40B4-BE49-F238E27FC236}">
                <a16:creationId xmlns:a16="http://schemas.microsoft.com/office/drawing/2014/main" id="{89DFD8A3-1374-4FCF-94C8-3814B32479D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98472" y="1289924"/>
            <a:ext cx="3863933" cy="4697791"/>
          </a:xfrm>
          <a:prstGeom prst="rect">
            <a:avLst/>
          </a:prstGeom>
        </p:spPr>
      </p:pic>
      <p:sp>
        <p:nvSpPr>
          <p:cNvPr id="6" name="Text Box 5">
            <a:extLst>
              <a:ext uri="{FF2B5EF4-FFF2-40B4-BE49-F238E27FC236}">
                <a16:creationId xmlns:a16="http://schemas.microsoft.com/office/drawing/2014/main" id="{09C60800-A39A-47B4-83FF-2FA1088CA45B}"/>
              </a:ext>
            </a:extLst>
          </p:cNvPr>
          <p:cNvSpPr txBox="1">
            <a:spLocks noChangeArrowheads="1"/>
          </p:cNvSpPr>
          <p:nvPr/>
        </p:nvSpPr>
        <p:spPr bwMode="auto">
          <a:xfrm>
            <a:off x="457968" y="6381328"/>
            <a:ext cx="5187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 Schmid et Kessler, 2015</a:t>
            </a:r>
          </a:p>
        </p:txBody>
      </p:sp>
    </p:spTree>
    <p:extLst>
      <p:ext uri="{BB962C8B-B14F-4D97-AF65-F5344CB8AC3E}">
        <p14:creationId xmlns:p14="http://schemas.microsoft.com/office/powerpoint/2010/main" val="186945457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383078"/>
            <a:ext cx="6801017" cy="1196997"/>
          </a:xfrm>
        </p:spPr>
        <p:txBody>
          <a:bodyPr/>
          <a:lstStyle/>
          <a:p>
            <a:r>
              <a:rPr lang="en-US" sz="2400" dirty="0">
                <a:solidFill>
                  <a:schemeClr val="tx1"/>
                </a:solidFill>
                <a:latin typeface="+mn-lt"/>
              </a:rPr>
              <a:t>En Suède, les </a:t>
            </a:r>
            <a:r>
              <a:rPr lang="en-US" sz="2400" dirty="0" smtClean="0">
                <a:solidFill>
                  <a:schemeClr val="tx1"/>
                </a:solidFill>
                <a:latin typeface="+mn-lt"/>
              </a:rPr>
              <a:t>prairies </a:t>
            </a:r>
            <a:r>
              <a:rPr lang="en-US" sz="2400" dirty="0" err="1" smtClean="0">
                <a:solidFill>
                  <a:schemeClr val="tx1"/>
                </a:solidFill>
                <a:latin typeface="+mn-lt"/>
              </a:rPr>
              <a:t>temporaires</a:t>
            </a:r>
            <a:r>
              <a:rPr lang="en-US" sz="2400" dirty="0" smtClean="0">
                <a:solidFill>
                  <a:schemeClr val="tx1"/>
                </a:solidFill>
                <a:latin typeface="+mn-lt"/>
              </a:rPr>
              <a:t> de </a:t>
            </a:r>
            <a:r>
              <a:rPr lang="en-US" sz="2400" dirty="0" err="1" smtClean="0">
                <a:solidFill>
                  <a:schemeClr val="tx1"/>
                </a:solidFill>
                <a:latin typeface="+mn-lt"/>
              </a:rPr>
              <a:t>courte</a:t>
            </a:r>
            <a:r>
              <a:rPr lang="en-US" sz="2400" dirty="0" smtClean="0">
                <a:solidFill>
                  <a:schemeClr val="tx1"/>
                </a:solidFill>
                <a:latin typeface="+mn-lt"/>
              </a:rPr>
              <a:t> </a:t>
            </a:r>
            <a:r>
              <a:rPr lang="en-US" sz="2400" dirty="0" err="1" smtClean="0">
                <a:solidFill>
                  <a:schemeClr val="tx1"/>
                </a:solidFill>
                <a:latin typeface="+mn-lt"/>
              </a:rPr>
              <a:t>durée</a:t>
            </a:r>
            <a:r>
              <a:rPr lang="en-US" sz="2400" dirty="0" smtClean="0">
                <a:solidFill>
                  <a:schemeClr val="tx1"/>
                </a:solidFill>
                <a:latin typeface="+mn-lt"/>
              </a:rPr>
              <a:t> (2-3 </a:t>
            </a:r>
            <a:r>
              <a:rPr lang="en-US" sz="2400" dirty="0" err="1" smtClean="0">
                <a:solidFill>
                  <a:schemeClr val="tx1"/>
                </a:solidFill>
                <a:latin typeface="+mn-lt"/>
              </a:rPr>
              <a:t>ans</a:t>
            </a:r>
            <a:r>
              <a:rPr lang="en-US" sz="2400" dirty="0" smtClean="0">
                <a:solidFill>
                  <a:schemeClr val="tx1"/>
                </a:solidFill>
                <a:latin typeface="+mn-lt"/>
              </a:rPr>
              <a:t>) </a:t>
            </a:r>
            <a:r>
              <a:rPr lang="en-US" sz="2400" dirty="0" err="1" smtClean="0">
                <a:solidFill>
                  <a:schemeClr val="tx1"/>
                </a:solidFill>
                <a:latin typeface="+mn-lt"/>
              </a:rPr>
              <a:t>sont</a:t>
            </a:r>
            <a:r>
              <a:rPr lang="en-US" sz="2400" dirty="0" smtClean="0">
                <a:solidFill>
                  <a:schemeClr val="tx1"/>
                </a:solidFill>
                <a:latin typeface="+mn-lt"/>
              </a:rPr>
              <a:t> </a:t>
            </a:r>
            <a:r>
              <a:rPr lang="en-US" sz="2400" dirty="0">
                <a:solidFill>
                  <a:schemeClr val="tx1"/>
                </a:solidFill>
                <a:latin typeface="+mn-lt"/>
              </a:rPr>
              <a:t>la </a:t>
            </a:r>
            <a:r>
              <a:rPr lang="en-US" sz="2400" dirty="0" err="1">
                <a:solidFill>
                  <a:schemeClr val="tx1"/>
                </a:solidFill>
                <a:latin typeface="+mn-lt"/>
              </a:rPr>
              <a:t>principale</a:t>
            </a:r>
            <a:r>
              <a:rPr lang="en-US" sz="2400" dirty="0">
                <a:solidFill>
                  <a:schemeClr val="tx1"/>
                </a:solidFill>
                <a:latin typeface="+mn-lt"/>
              </a:rPr>
              <a:t> </a:t>
            </a:r>
            <a:r>
              <a:rPr lang="en-US" sz="2400" dirty="0" smtClean="0">
                <a:solidFill>
                  <a:schemeClr val="tx1"/>
                </a:solidFill>
                <a:latin typeface="+mn-lt"/>
              </a:rPr>
              <a:t>source de </a:t>
            </a:r>
            <a:r>
              <a:rPr lang="en-US" sz="2400" dirty="0" err="1" smtClean="0">
                <a:solidFill>
                  <a:schemeClr val="tx1"/>
                </a:solidFill>
                <a:latin typeface="+mn-lt"/>
              </a:rPr>
              <a:t>fourrage</a:t>
            </a:r>
            <a:r>
              <a:rPr lang="en-US" sz="2400" dirty="0" smtClean="0">
                <a:solidFill>
                  <a:schemeClr val="tx1"/>
                </a:solidFill>
                <a:latin typeface="+mn-lt"/>
              </a:rPr>
              <a:t>, contrairement aux prairies </a:t>
            </a:r>
            <a:r>
              <a:rPr lang="en-US" sz="2400" dirty="0" err="1" smtClean="0">
                <a:solidFill>
                  <a:schemeClr val="tx1"/>
                </a:solidFill>
                <a:latin typeface="+mn-lt"/>
              </a:rPr>
              <a:t>permanentes</a:t>
            </a:r>
            <a:r>
              <a:rPr lang="en-US" sz="2400" dirty="0" smtClean="0">
                <a:solidFill>
                  <a:schemeClr val="tx1"/>
                </a:solidFill>
                <a:latin typeface="+mn-lt"/>
              </a:rPr>
              <a:t> </a:t>
            </a:r>
            <a:r>
              <a:rPr lang="en-US" sz="2400" dirty="0">
                <a:solidFill>
                  <a:schemeClr val="tx1"/>
                </a:solidFill>
                <a:latin typeface="+mn-lt"/>
              </a:rPr>
              <a:t>d</a:t>
            </a:r>
            <a:r>
              <a:rPr lang="en-US" sz="2400" dirty="0" smtClean="0">
                <a:solidFill>
                  <a:schemeClr val="tx1"/>
                </a:solidFill>
                <a:latin typeface="+mn-lt"/>
              </a:rPr>
              <a:t>u </a:t>
            </a:r>
            <a:r>
              <a:rPr lang="en-US" sz="2400" dirty="0" err="1">
                <a:solidFill>
                  <a:schemeClr val="tx1"/>
                </a:solidFill>
                <a:latin typeface="+mn-lt"/>
              </a:rPr>
              <a:t>sud</a:t>
            </a:r>
            <a:r>
              <a:rPr lang="en-US" sz="2400" dirty="0">
                <a:solidFill>
                  <a:schemeClr val="tx1"/>
                </a:solidFill>
                <a:latin typeface="+mn-lt"/>
              </a:rPr>
              <a:t> </a:t>
            </a:r>
            <a:r>
              <a:rPr lang="en-US" sz="2400" dirty="0" smtClean="0">
                <a:solidFill>
                  <a:schemeClr val="tx1"/>
                </a:solidFill>
                <a:latin typeface="+mn-lt"/>
              </a:rPr>
              <a:t>de </a:t>
            </a:r>
            <a:r>
              <a:rPr lang="en-US" sz="2400" dirty="0" err="1" smtClean="0">
                <a:solidFill>
                  <a:schemeClr val="tx1"/>
                </a:solidFill>
                <a:latin typeface="+mn-lt"/>
              </a:rPr>
              <a:t>l’Europe</a:t>
            </a:r>
            <a:r>
              <a:rPr lang="en-US" sz="2400" dirty="0">
                <a:solidFill>
                  <a:schemeClr val="tx1"/>
                </a:solidFill>
                <a:latin typeface="+mn-lt"/>
              </a:rPr>
              <a:t>.</a:t>
            </a:r>
            <a:endParaRPr lang="es-ES" sz="2400" dirty="0">
              <a:solidFill>
                <a:schemeClr val="tx1"/>
              </a:solidFill>
              <a:latin typeface="+mn-lt"/>
            </a:endParaRPr>
          </a:p>
        </p:txBody>
      </p:sp>
      <p:sp>
        <p:nvSpPr>
          <p:cNvPr id="3" name="Rectangle 7"/>
          <p:cNvSpPr>
            <a:spLocks noChangeArrowheads="1"/>
          </p:cNvSpPr>
          <p:nvPr/>
        </p:nvSpPr>
        <p:spPr bwMode="auto">
          <a:xfrm>
            <a:off x="611186" y="1860053"/>
            <a:ext cx="785855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Le mélange traditionnel pour le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foin et l'ensilage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est le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trèfle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violet, la fléole des prés et la fétuque des prés.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Le mélange traditionnel pour le </a:t>
            </a:r>
            <a:r>
              <a:rPr kumimoji="0" lang="en-US" altLang="sv-SE" sz="2000" b="1"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pâturage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est le trèfle blanc, la fétuque des prés, le ray-grass </a:t>
            </a:r>
            <a:r>
              <a:rPr lang="en-US" altLang="sv-SE" sz="2000" dirty="0" err="1" smtClean="0">
                <a:solidFill>
                  <a:prstClr val="black"/>
                </a:solidFill>
                <a:latin typeface="Calibri"/>
              </a:rPr>
              <a:t>anglais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et le pâturin des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prés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p>
        </p:txBody>
      </p:sp>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794864"/>
            <a:ext cx="4102377" cy="3076783"/>
          </a:xfrm>
          <a:prstGeom prst="rect">
            <a:avLst/>
          </a:prstGeom>
        </p:spPr>
      </p:pic>
      <p:pic>
        <p:nvPicPr>
          <p:cNvPr id="8" name="Bildobjekt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9818" y="3794864"/>
            <a:ext cx="4084181" cy="3063136"/>
          </a:xfrm>
          <a:prstGeom prst="rect">
            <a:avLst/>
          </a:prstGeom>
        </p:spPr>
      </p:pic>
      <p:sp>
        <p:nvSpPr>
          <p:cNvPr id="9" name="textruta 8"/>
          <p:cNvSpPr txBox="1"/>
          <p:nvPr/>
        </p:nvSpPr>
        <p:spPr>
          <a:xfrm>
            <a:off x="7245316" y="6626805"/>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88253" y="661315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09283776"/>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pâturage :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raz</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ectangle 6">
            <a:extLst>
              <a:ext uri="{FF2B5EF4-FFF2-40B4-BE49-F238E27FC236}">
                <a16:creationId xmlns:a16="http://schemas.microsoft.com/office/drawing/2014/main" id="{5FEEFD9B-7705-4036-9CDA-8EB0EEDB9DD7}"/>
              </a:ext>
            </a:extLst>
          </p:cNvPr>
          <p:cNvSpPr>
            <a:spLocks noChangeArrowheads="1"/>
          </p:cNvSpPr>
          <p:nvPr/>
        </p:nvSpPr>
        <p:spPr bwMode="auto">
          <a:xfrm>
            <a:off x="2473325" y="1273175"/>
            <a:ext cx="259397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UGB/ha</a:t>
            </a:r>
          </a:p>
        </p:txBody>
      </p:sp>
      <p:sp>
        <p:nvSpPr>
          <p:cNvPr id="6" name="Rectangle 9">
            <a:extLst>
              <a:ext uri="{FF2B5EF4-FFF2-40B4-BE49-F238E27FC236}">
                <a16:creationId xmlns:a16="http://schemas.microsoft.com/office/drawing/2014/main" id="{FD54BCE4-A42C-43E8-BE14-043A8918E370}"/>
              </a:ext>
            </a:extLst>
          </p:cNvPr>
          <p:cNvSpPr>
            <a:spLocks noChangeArrowheads="1"/>
          </p:cNvSpPr>
          <p:nvPr/>
        </p:nvSpPr>
        <p:spPr bwMode="auto">
          <a:xfrm>
            <a:off x="2465388" y="2478088"/>
            <a:ext cx="855662"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4-7</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UGB/ha</a:t>
            </a:r>
          </a:p>
        </p:txBody>
      </p:sp>
      <p:sp>
        <p:nvSpPr>
          <p:cNvPr id="8" name="Rectangle 11">
            <a:extLst>
              <a:ext uri="{FF2B5EF4-FFF2-40B4-BE49-F238E27FC236}">
                <a16:creationId xmlns:a16="http://schemas.microsoft.com/office/drawing/2014/main" id="{CABE4563-0077-4733-914B-A484FD84E37C}"/>
              </a:ext>
            </a:extLst>
          </p:cNvPr>
          <p:cNvSpPr>
            <a:spLocks noChangeArrowheads="1"/>
          </p:cNvSpPr>
          <p:nvPr/>
        </p:nvSpPr>
        <p:spPr bwMode="auto">
          <a:xfrm>
            <a:off x="3321050" y="2478088"/>
            <a:ext cx="1746250" cy="1093787"/>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Faucher</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Rectangle 13">
            <a:extLst>
              <a:ext uri="{FF2B5EF4-FFF2-40B4-BE49-F238E27FC236}">
                <a16:creationId xmlns:a16="http://schemas.microsoft.com/office/drawing/2014/main" id="{E1991DE0-19D1-4C0A-B4EE-8D09410629BA}"/>
              </a:ext>
            </a:extLst>
          </p:cNvPr>
          <p:cNvSpPr>
            <a:spLocks noChangeArrowheads="1"/>
          </p:cNvSpPr>
          <p:nvPr/>
        </p:nvSpPr>
        <p:spPr bwMode="auto">
          <a:xfrm>
            <a:off x="2473325" y="3657600"/>
            <a:ext cx="1558925" cy="1093788"/>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3-5</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UGB/ha</a:t>
            </a:r>
          </a:p>
        </p:txBody>
      </p:sp>
      <p:sp>
        <p:nvSpPr>
          <p:cNvPr id="10" name="Rectangle 14">
            <a:extLst>
              <a:ext uri="{FF2B5EF4-FFF2-40B4-BE49-F238E27FC236}">
                <a16:creationId xmlns:a16="http://schemas.microsoft.com/office/drawing/2014/main" id="{2DA0B392-0B7C-4501-8C37-63CECD914791}"/>
              </a:ext>
            </a:extLst>
          </p:cNvPr>
          <p:cNvSpPr>
            <a:spLocks noChangeArrowheads="1"/>
          </p:cNvSpPr>
          <p:nvPr/>
        </p:nvSpPr>
        <p:spPr bwMode="auto">
          <a:xfrm>
            <a:off x="4032250" y="3657600"/>
            <a:ext cx="1035050" cy="1093788"/>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Faucher</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1" name="Rectangle 15">
            <a:extLst>
              <a:ext uri="{FF2B5EF4-FFF2-40B4-BE49-F238E27FC236}">
                <a16:creationId xmlns:a16="http://schemas.microsoft.com/office/drawing/2014/main" id="{A3EBC6E9-D287-4989-BF01-8DA2A8C08D54}"/>
              </a:ext>
            </a:extLst>
          </p:cNvPr>
          <p:cNvSpPr>
            <a:spLocks noChangeArrowheads="1"/>
          </p:cNvSpPr>
          <p:nvPr/>
        </p:nvSpPr>
        <p:spPr bwMode="auto">
          <a:xfrm>
            <a:off x="2465388" y="4837113"/>
            <a:ext cx="2593975" cy="1093787"/>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2</a:t>
            </a:r>
            <a:b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UGB/ha</a:t>
            </a:r>
          </a:p>
        </p:txBody>
      </p:sp>
      <p:sp>
        <p:nvSpPr>
          <p:cNvPr id="12" name="Freeform 16">
            <a:extLst>
              <a:ext uri="{FF2B5EF4-FFF2-40B4-BE49-F238E27FC236}">
                <a16:creationId xmlns:a16="http://schemas.microsoft.com/office/drawing/2014/main" id="{310EC82C-86A3-45D3-9168-D0A42CEDD6F1}"/>
              </a:ext>
            </a:extLst>
          </p:cNvPr>
          <p:cNvSpPr>
            <a:spLocks/>
          </p:cNvSpPr>
          <p:nvPr/>
        </p:nvSpPr>
        <p:spPr bwMode="auto">
          <a:xfrm>
            <a:off x="5186363" y="145097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7">
            <a:extLst>
              <a:ext uri="{FF2B5EF4-FFF2-40B4-BE49-F238E27FC236}">
                <a16:creationId xmlns:a16="http://schemas.microsoft.com/office/drawing/2014/main" id="{46A4ED20-5BDF-4A49-802A-2CF8FC3E250C}"/>
              </a:ext>
            </a:extLst>
          </p:cNvPr>
          <p:cNvSpPr>
            <a:spLocks/>
          </p:cNvSpPr>
          <p:nvPr/>
        </p:nvSpPr>
        <p:spPr bwMode="auto">
          <a:xfrm>
            <a:off x="5192713" y="264160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8">
            <a:extLst>
              <a:ext uri="{FF2B5EF4-FFF2-40B4-BE49-F238E27FC236}">
                <a16:creationId xmlns:a16="http://schemas.microsoft.com/office/drawing/2014/main" id="{93483F13-0A4C-4530-AB5F-99A33059C26C}"/>
              </a:ext>
            </a:extLst>
          </p:cNvPr>
          <p:cNvSpPr>
            <a:spLocks/>
          </p:cNvSpPr>
          <p:nvPr/>
        </p:nvSpPr>
        <p:spPr bwMode="auto">
          <a:xfrm>
            <a:off x="5199063" y="3832225"/>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9">
            <a:extLst>
              <a:ext uri="{FF2B5EF4-FFF2-40B4-BE49-F238E27FC236}">
                <a16:creationId xmlns:a16="http://schemas.microsoft.com/office/drawing/2014/main" id="{3810A2FE-48E2-419E-B48E-755A7E1067E8}"/>
              </a:ext>
            </a:extLst>
          </p:cNvPr>
          <p:cNvSpPr>
            <a:spLocks/>
          </p:cNvSpPr>
          <p:nvPr/>
        </p:nvSpPr>
        <p:spPr bwMode="auto">
          <a:xfrm>
            <a:off x="5205413" y="5022850"/>
            <a:ext cx="1889125" cy="782638"/>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 Box 20">
            <a:extLst>
              <a:ext uri="{FF2B5EF4-FFF2-40B4-BE49-F238E27FC236}">
                <a16:creationId xmlns:a16="http://schemas.microsoft.com/office/drawing/2014/main" id="{B97D88A1-B8FB-4558-B612-00DCAE0781DB}"/>
              </a:ext>
            </a:extLst>
          </p:cNvPr>
          <p:cNvSpPr txBox="1">
            <a:spLocks noChangeArrowheads="1"/>
          </p:cNvSpPr>
          <p:nvPr/>
        </p:nvSpPr>
        <p:spPr bwMode="auto">
          <a:xfrm>
            <a:off x="1016000" y="1543050"/>
            <a:ext cx="73930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Printemps</a:t>
            </a:r>
          </a:p>
        </p:txBody>
      </p:sp>
      <p:sp>
        <p:nvSpPr>
          <p:cNvPr id="17" name="Text Box 21">
            <a:extLst>
              <a:ext uri="{FF2B5EF4-FFF2-40B4-BE49-F238E27FC236}">
                <a16:creationId xmlns:a16="http://schemas.microsoft.com/office/drawing/2014/main" id="{24E63F9D-62BD-4516-9D0E-C93D8776377B}"/>
              </a:ext>
            </a:extLst>
          </p:cNvPr>
          <p:cNvSpPr txBox="1">
            <a:spLocks noChangeArrowheads="1"/>
          </p:cNvSpPr>
          <p:nvPr/>
        </p:nvSpPr>
        <p:spPr bwMode="auto">
          <a:xfrm>
            <a:off x="1016000" y="3978275"/>
            <a:ext cx="981359"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Été </a:t>
            </a:r>
          </a:p>
        </p:txBody>
      </p:sp>
      <p:sp>
        <p:nvSpPr>
          <p:cNvPr id="18" name="Text Box 22">
            <a:extLst>
              <a:ext uri="{FF2B5EF4-FFF2-40B4-BE49-F238E27FC236}">
                <a16:creationId xmlns:a16="http://schemas.microsoft.com/office/drawing/2014/main" id="{F1B37FCC-5EF2-4C3F-9483-7F1DDE8F5F75}"/>
              </a:ext>
            </a:extLst>
          </p:cNvPr>
          <p:cNvSpPr txBox="1">
            <a:spLocks noChangeArrowheads="1"/>
          </p:cNvSpPr>
          <p:nvPr/>
        </p:nvSpPr>
        <p:spPr bwMode="auto">
          <a:xfrm>
            <a:off x="1016000" y="5021263"/>
            <a:ext cx="1240724" cy="61555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Fin de </a:t>
            </a:r>
            <a:r>
              <a:rPr kumimoji="0" lang="de-DE" altLang="de-DE"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l'été</a:t>
            </a: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a:t>
            </a:r>
            <a:b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b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automne</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Oval 23">
            <a:extLst>
              <a:ext uri="{FF2B5EF4-FFF2-40B4-BE49-F238E27FC236}">
                <a16:creationId xmlns:a16="http://schemas.microsoft.com/office/drawing/2014/main" id="{1506B790-F841-4F58-8496-9D4EA7D90783}"/>
              </a:ext>
            </a:extLst>
          </p:cNvPr>
          <p:cNvSpPr>
            <a:spLocks noChangeArrowheads="1"/>
          </p:cNvSpPr>
          <p:nvPr/>
        </p:nvSpPr>
        <p:spPr bwMode="auto">
          <a:xfrm>
            <a:off x="5219700" y="171450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0" name="Oval 24">
            <a:extLst>
              <a:ext uri="{FF2B5EF4-FFF2-40B4-BE49-F238E27FC236}">
                <a16:creationId xmlns:a16="http://schemas.microsoft.com/office/drawing/2014/main" id="{15E9F222-6CC2-4852-B153-98D464B683E9}"/>
              </a:ext>
            </a:extLst>
          </p:cNvPr>
          <p:cNvSpPr>
            <a:spLocks noChangeArrowheads="1"/>
          </p:cNvSpPr>
          <p:nvPr/>
        </p:nvSpPr>
        <p:spPr bwMode="auto">
          <a:xfrm>
            <a:off x="5564188" y="25447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1" name="Oval 25">
            <a:extLst>
              <a:ext uri="{FF2B5EF4-FFF2-40B4-BE49-F238E27FC236}">
                <a16:creationId xmlns:a16="http://schemas.microsoft.com/office/drawing/2014/main" id="{EF0A77BA-B3B4-4489-BC2D-142EFAE1FD03}"/>
              </a:ext>
            </a:extLst>
          </p:cNvPr>
          <p:cNvSpPr>
            <a:spLocks noChangeArrowheads="1"/>
          </p:cNvSpPr>
          <p:nvPr/>
        </p:nvSpPr>
        <p:spPr bwMode="auto">
          <a:xfrm>
            <a:off x="6037263" y="3832225"/>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2" name="Oval 26">
            <a:extLst>
              <a:ext uri="{FF2B5EF4-FFF2-40B4-BE49-F238E27FC236}">
                <a16:creationId xmlns:a16="http://schemas.microsoft.com/office/drawing/2014/main" id="{252AED57-131F-4B8B-9230-B6AF79EC84C2}"/>
              </a:ext>
            </a:extLst>
          </p:cNvPr>
          <p:cNvSpPr>
            <a:spLocks noChangeArrowheads="1"/>
          </p:cNvSpPr>
          <p:nvPr/>
        </p:nvSpPr>
        <p:spPr bwMode="auto">
          <a:xfrm>
            <a:off x="6553200" y="526256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23" name="Text Box 27">
            <a:extLst>
              <a:ext uri="{FF2B5EF4-FFF2-40B4-BE49-F238E27FC236}">
                <a16:creationId xmlns:a16="http://schemas.microsoft.com/office/drawing/2014/main" id="{5E95998A-603C-4391-BCA6-FB5B78D12156}"/>
              </a:ext>
            </a:extLst>
          </p:cNvPr>
          <p:cNvSpPr txBox="1">
            <a:spLocks noChangeArrowheads="1"/>
          </p:cNvSpPr>
          <p:nvPr/>
        </p:nvSpPr>
        <p:spPr bwMode="auto">
          <a:xfrm>
            <a:off x="1049338" y="2444750"/>
            <a:ext cx="1254024" cy="113877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semaines</a:t>
            </a:r>
            <a:r>
              <a:rPr lang="de-DE" altLang="de-DE" dirty="0">
                <a:solidFill>
                  <a:prstClr val="black"/>
                </a:solidFill>
                <a:latin typeface="Calibri"/>
              </a:rPr>
              <a:t> </a:t>
            </a:r>
            <a:r>
              <a:rPr lang="de-DE" altLang="de-DE" dirty="0" smtClean="0">
                <a:solidFill>
                  <a:prstClr val="black"/>
                </a:solidFill>
                <a:latin typeface="Calibri"/>
              </a:rPr>
              <a:t>a</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vant</a:t>
            </a:r>
            <a:r>
              <a:rPr kumimoji="0" lang="de-DE" altLang="de-DE"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mn-cs"/>
              </a:rPr>
              <a:t> la </a:t>
            </a:r>
            <a:r>
              <a:rPr kumimoji="0" lang="de-DE" altLang="de-DE"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mn-cs"/>
              </a:rPr>
              <a:t>première</a:t>
            </a:r>
            <a:r>
              <a:rPr kumimoji="0" lang="de-DE" altLang="de-DE"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mn-cs"/>
              </a:rPr>
              <a:t> fauche</a:t>
            </a:r>
            <a:endParaRPr kumimoji="0" lang="de-DE" altLang="de-DE"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4" name="Line 28">
            <a:extLst>
              <a:ext uri="{FF2B5EF4-FFF2-40B4-BE49-F238E27FC236}">
                <a16:creationId xmlns:a16="http://schemas.microsoft.com/office/drawing/2014/main" id="{5CD21014-2742-4AA2-A936-7E949562700E}"/>
              </a:ext>
            </a:extLst>
          </p:cNvPr>
          <p:cNvSpPr>
            <a:spLocks noChangeShapeType="1"/>
          </p:cNvSpPr>
          <p:nvPr/>
        </p:nvSpPr>
        <p:spPr bwMode="auto">
          <a:xfrm>
            <a:off x="5448300" y="1182834"/>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 Box 29">
            <a:extLst>
              <a:ext uri="{FF2B5EF4-FFF2-40B4-BE49-F238E27FC236}">
                <a16:creationId xmlns:a16="http://schemas.microsoft.com/office/drawing/2014/main" id="{52E18E7C-CE54-4A4A-80D5-42BAE23294B6}"/>
              </a:ext>
            </a:extLst>
          </p:cNvPr>
          <p:cNvSpPr txBox="1">
            <a:spLocks noChangeArrowheads="1"/>
          </p:cNvSpPr>
          <p:nvPr/>
        </p:nvSpPr>
        <p:spPr bwMode="auto">
          <a:xfrm>
            <a:off x="6553200" y="998684"/>
            <a:ext cx="2347630"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rPr>
              <a:t>Taux de croissance (kg/ha/jour)</a:t>
            </a:r>
          </a:p>
        </p:txBody>
      </p:sp>
      <p:sp>
        <p:nvSpPr>
          <p:cNvPr id="26" name="Text Box 30">
            <a:extLst>
              <a:ext uri="{FF2B5EF4-FFF2-40B4-BE49-F238E27FC236}">
                <a16:creationId xmlns:a16="http://schemas.microsoft.com/office/drawing/2014/main" id="{65666108-019B-4899-A8BB-E87608E14A30}"/>
              </a:ext>
            </a:extLst>
          </p:cNvPr>
          <p:cNvSpPr txBox="1">
            <a:spLocks noChangeArrowheads="1"/>
          </p:cNvSpPr>
          <p:nvPr/>
        </p:nvSpPr>
        <p:spPr bwMode="auto">
          <a:xfrm>
            <a:off x="1198214" y="920308"/>
            <a:ext cx="824265" cy="3539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7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Saison</a:t>
            </a:r>
          </a:p>
        </p:txBody>
      </p:sp>
      <p:sp>
        <p:nvSpPr>
          <p:cNvPr id="27" name="Text Box 5">
            <a:extLst>
              <a:ext uri="{FF2B5EF4-FFF2-40B4-BE49-F238E27FC236}">
                <a16:creationId xmlns:a16="http://schemas.microsoft.com/office/drawing/2014/main" id="{0B7ACDA6-F2F4-4FBB-A2C9-B9BD479FC1BD}"/>
              </a:ext>
            </a:extLst>
          </p:cNvPr>
          <p:cNvSpPr txBox="1">
            <a:spLocks noChangeArrowheads="1"/>
          </p:cNvSpPr>
          <p:nvPr/>
        </p:nvSpPr>
        <p:spPr bwMode="auto">
          <a:xfrm>
            <a:off x="453668" y="6365913"/>
            <a:ext cx="35004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35096970"/>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proteinyield_utilisation_systems1">
            <a:extLst>
              <a:ext uri="{FF2B5EF4-FFF2-40B4-BE49-F238E27FC236}">
                <a16:creationId xmlns:a16="http://schemas.microsoft.com/office/drawing/2014/main" id="{BB024C96-0EE0-412A-8A6A-AFDD2EA8FF6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12308" y="1169547"/>
            <a:ext cx="3767337" cy="45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pâturage :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raz</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endParaRPr lang="de-DE" dirty="0"/>
          </a:p>
        </p:txBody>
      </p:sp>
      <p:pic>
        <p:nvPicPr>
          <p:cNvPr id="5" name="Picture 6" descr="yield_utilisation_systems1">
            <a:extLst>
              <a:ext uri="{FF2B5EF4-FFF2-40B4-BE49-F238E27FC236}">
                <a16:creationId xmlns:a16="http://schemas.microsoft.com/office/drawing/2014/main" id="{2E673FC5-42CC-4508-93B4-F5EAD98AAB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l="2336"/>
          <a:stretch>
            <a:fillRect/>
          </a:stretch>
        </p:blipFill>
        <p:spPr bwMode="auto">
          <a:xfrm>
            <a:off x="151333" y="1151231"/>
            <a:ext cx="4852206" cy="452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a:extLst>
              <a:ext uri="{FF2B5EF4-FFF2-40B4-BE49-F238E27FC236}">
                <a16:creationId xmlns:a16="http://schemas.microsoft.com/office/drawing/2014/main" id="{4D870B18-9C78-45F4-B9FA-4433959F2D0F}"/>
              </a:ext>
            </a:extLst>
          </p:cNvPr>
          <p:cNvSpPr txBox="1">
            <a:spLocks noChangeArrowheads="1"/>
          </p:cNvSpPr>
          <p:nvPr/>
        </p:nvSpPr>
        <p:spPr bwMode="auto">
          <a:xfrm>
            <a:off x="151333" y="5675313"/>
            <a:ext cx="8728311"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lvl="0" algn="ctr" defTabSz="914400">
              <a:spcBef>
                <a:spcPct val="0"/>
              </a:spcBef>
              <a:buNone/>
              <a:defRPr/>
            </a:pPr>
            <a:r>
              <a:rPr kumimoji="0" lang="en-GB" altLang="de-DE"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Les valeurs documentaires du rendement ont </a:t>
            </a:r>
            <a:r>
              <a:rPr kumimoji="0" lang="en-GB" altLang="de-DE" sz="14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mn-cs"/>
              </a:rPr>
              <a:t>été</a:t>
            </a:r>
            <a:r>
              <a:rPr kumimoji="0" lang="en-GB" altLang="de-DE"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 </a:t>
            </a:r>
            <a:r>
              <a:rPr lang="en-GB" altLang="de-DE" sz="1400" dirty="0" err="1" smtClean="0">
                <a:solidFill>
                  <a:prstClr val="black"/>
                </a:solidFill>
                <a:latin typeface="Calibri"/>
              </a:rPr>
              <a:t>utilisés</a:t>
            </a:r>
            <a:r>
              <a:rPr lang="en-GB" altLang="de-DE" sz="1400" dirty="0" smtClean="0">
                <a:solidFill>
                  <a:prstClr val="black"/>
                </a:solidFill>
                <a:latin typeface="Calibri"/>
              </a:rPr>
              <a:t> </a:t>
            </a:r>
            <a:r>
              <a:rPr kumimoji="0" lang="en-GB" altLang="de-DE" sz="14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en supposant que les pertes de récolte et d'alimentation représentent 20 % du rendement total et que la première coupe représente 37 % de la récolte annuelle.</a:t>
            </a:r>
          </a:p>
        </p:txBody>
      </p:sp>
      <p:sp>
        <p:nvSpPr>
          <p:cNvPr id="9" name="Text Box 5">
            <a:extLst>
              <a:ext uri="{FF2B5EF4-FFF2-40B4-BE49-F238E27FC236}">
                <a16:creationId xmlns:a16="http://schemas.microsoft.com/office/drawing/2014/main" id="{78C94CD9-A7F7-40FB-BFE5-2B6C01B15B54}"/>
              </a:ext>
            </a:extLst>
          </p:cNvPr>
          <p:cNvSpPr txBox="1">
            <a:spLocks noChangeArrowheads="1"/>
          </p:cNvSpPr>
          <p:nvPr/>
        </p:nvSpPr>
        <p:spPr bwMode="auto">
          <a:xfrm>
            <a:off x="151333" y="6384315"/>
            <a:ext cx="36369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2302395557"/>
      </p:ext>
    </p:extLst>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Méthodes de pâturage :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pâturage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tournant</a:t>
            </a: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a:xfrm>
            <a:off x="457968" y="1052736"/>
            <a:ext cx="8218488" cy="4632515"/>
          </a:xfrm>
        </p:spPr>
        <p:txBody>
          <a:bodyPr/>
          <a:lstStyle/>
          <a:p>
            <a:r>
              <a:rPr lang="en-US" sz="1600" dirty="0" err="1" smtClean="0"/>
              <a:t>Pâturage</a:t>
            </a:r>
            <a:r>
              <a:rPr lang="en-US" sz="1600" dirty="0" smtClean="0"/>
              <a:t> </a:t>
            </a:r>
            <a:r>
              <a:rPr lang="en-US" sz="1600" dirty="0" err="1" smtClean="0"/>
              <a:t>tournant</a:t>
            </a:r>
            <a:r>
              <a:rPr lang="en-US" sz="1600" dirty="0" smtClean="0"/>
              <a:t> : la zone </a:t>
            </a:r>
            <a:r>
              <a:rPr lang="en-US" sz="1600" dirty="0"/>
              <a:t>est divisée en une série de </a:t>
            </a:r>
            <a:r>
              <a:rPr lang="en-US" sz="1600" dirty="0" smtClean="0"/>
              <a:t>paddocks </a:t>
            </a:r>
            <a:r>
              <a:rPr lang="en-US" sz="1600" dirty="0"/>
              <a:t>qui </a:t>
            </a:r>
            <a:r>
              <a:rPr lang="en-US" sz="1600" dirty="0" err="1"/>
              <a:t>sont</a:t>
            </a:r>
            <a:r>
              <a:rPr lang="en-US" sz="1600" dirty="0"/>
              <a:t> </a:t>
            </a:r>
            <a:r>
              <a:rPr lang="en-US" sz="1600" dirty="0" err="1" smtClean="0"/>
              <a:t>pâturés</a:t>
            </a:r>
            <a:r>
              <a:rPr lang="en-US" sz="1600" dirty="0"/>
              <a:t> </a:t>
            </a:r>
            <a:r>
              <a:rPr lang="en-US" sz="1600" dirty="0" smtClean="0"/>
              <a:t>les </a:t>
            </a:r>
            <a:r>
              <a:rPr lang="en-US" sz="1600" dirty="0" err="1" smtClean="0"/>
              <a:t>uns</a:t>
            </a:r>
            <a:r>
              <a:rPr lang="en-US" sz="1600" dirty="0" smtClean="0"/>
              <a:t> après les </a:t>
            </a:r>
            <a:r>
              <a:rPr lang="en-US" sz="1600" dirty="0" err="1" smtClean="0"/>
              <a:t>autres</a:t>
            </a:r>
            <a:r>
              <a:rPr lang="en-US" sz="1600" dirty="0" smtClean="0"/>
              <a:t>, </a:t>
            </a:r>
            <a:r>
              <a:rPr lang="en-US" sz="1600" dirty="0"/>
              <a:t>chaque utilisation étant suivie d'une période de repos. La durée totale du pâturage plus la période de repos s'appelle le cycle de rotation.</a:t>
            </a:r>
          </a:p>
          <a:p>
            <a:r>
              <a:rPr lang="en-US" sz="1600" dirty="0"/>
              <a:t>Les </a:t>
            </a:r>
            <a:r>
              <a:rPr lang="en-US" sz="1600" dirty="0" smtClean="0"/>
              <a:t>paddocks </a:t>
            </a:r>
            <a:r>
              <a:rPr lang="en-US" sz="1600" dirty="0" err="1" smtClean="0"/>
              <a:t>sont</a:t>
            </a:r>
            <a:r>
              <a:rPr lang="en-US" sz="1600" dirty="0" smtClean="0"/>
              <a:t> </a:t>
            </a:r>
            <a:r>
              <a:rPr lang="en-US" sz="1600" dirty="0"/>
              <a:t>habituellement pâturés pendant 2 à 6 </a:t>
            </a:r>
            <a:r>
              <a:rPr lang="en-US" sz="1600" dirty="0" err="1"/>
              <a:t>jours</a:t>
            </a:r>
            <a:r>
              <a:rPr lang="en-US" sz="1600" dirty="0"/>
              <a:t> </a:t>
            </a:r>
            <a:r>
              <a:rPr lang="en-US" sz="1600" dirty="0" smtClean="0"/>
              <a:t>pour les </a:t>
            </a:r>
            <a:r>
              <a:rPr lang="en-US" sz="1600" dirty="0" err="1" smtClean="0"/>
              <a:t>vaches</a:t>
            </a:r>
            <a:r>
              <a:rPr lang="en-US" sz="1600" dirty="0" smtClean="0"/>
              <a:t> </a:t>
            </a:r>
            <a:r>
              <a:rPr lang="en-US" sz="1600" dirty="0" err="1" smtClean="0"/>
              <a:t>laitières</a:t>
            </a:r>
            <a:r>
              <a:rPr lang="en-US" sz="1600" dirty="0" smtClean="0"/>
              <a:t> </a:t>
            </a:r>
            <a:r>
              <a:rPr lang="en-US" sz="1600" dirty="0"/>
              <a:t>et pendant 7 à 10 jours dans le cas des </a:t>
            </a:r>
            <a:r>
              <a:rPr lang="en-US" sz="1600" dirty="0" err="1" smtClean="0"/>
              <a:t>vaches</a:t>
            </a:r>
            <a:r>
              <a:rPr lang="en-US" sz="1600" dirty="0" smtClean="0"/>
              <a:t> </a:t>
            </a:r>
            <a:r>
              <a:rPr lang="en-US" sz="1600" dirty="0" err="1" smtClean="0"/>
              <a:t>allaitantes</a:t>
            </a:r>
            <a:r>
              <a:rPr lang="en-US" sz="1600" dirty="0" smtClean="0"/>
              <a:t>, des </a:t>
            </a:r>
            <a:r>
              <a:rPr lang="en-US" sz="1600" dirty="0"/>
              <a:t>chevaux, des moutons, etc.</a:t>
            </a:r>
          </a:p>
          <a:p>
            <a:r>
              <a:rPr lang="en-US" sz="1600" dirty="0" smtClean="0"/>
              <a:t>La hauteur </a:t>
            </a:r>
            <a:r>
              <a:rPr lang="en-US" sz="1600" dirty="0" err="1" smtClean="0"/>
              <a:t>d’herbe</a:t>
            </a:r>
            <a:r>
              <a:rPr lang="en-US" sz="1600" dirty="0" smtClean="0"/>
              <a:t> </a:t>
            </a:r>
            <a:r>
              <a:rPr lang="en-US" sz="1600" dirty="0" err="1" smtClean="0"/>
              <a:t>cible</a:t>
            </a:r>
            <a:r>
              <a:rPr lang="en-US" sz="1600" dirty="0"/>
              <a:t> </a:t>
            </a:r>
            <a:r>
              <a:rPr lang="en-US" sz="1600" dirty="0" err="1" smtClean="0"/>
              <a:t>en</a:t>
            </a:r>
            <a:r>
              <a:rPr lang="en-US" sz="1600" dirty="0" smtClean="0"/>
              <a:t> sortie </a:t>
            </a:r>
            <a:r>
              <a:rPr lang="en-US" sz="1600" dirty="0" err="1" smtClean="0"/>
              <a:t>est</a:t>
            </a:r>
            <a:r>
              <a:rPr lang="en-US" sz="1600" dirty="0" smtClean="0"/>
              <a:t> de 4-5 cm.</a:t>
            </a:r>
            <a:endParaRPr lang="en-US" sz="1600" dirty="0"/>
          </a:p>
          <a:p>
            <a:r>
              <a:rPr lang="en-US" sz="1600" dirty="0"/>
              <a:t>La performance individuelle de chaque animal est </a:t>
            </a:r>
            <a:r>
              <a:rPr lang="en-US" sz="1600" dirty="0" err="1"/>
              <a:t>supérieure</a:t>
            </a:r>
            <a:r>
              <a:rPr lang="en-US" sz="1600" dirty="0"/>
              <a:t> </a:t>
            </a:r>
            <a:r>
              <a:rPr lang="en-US" sz="1600" dirty="0" err="1" smtClean="0"/>
              <a:t>comparée</a:t>
            </a:r>
            <a:r>
              <a:rPr lang="en-US" sz="1600" dirty="0" smtClean="0"/>
              <a:t> au </a:t>
            </a:r>
            <a:r>
              <a:rPr lang="en-US" sz="1600" dirty="0" err="1" smtClean="0"/>
              <a:t>système</a:t>
            </a:r>
            <a:r>
              <a:rPr lang="en-US" sz="1600" dirty="0" smtClean="0"/>
              <a:t> </a:t>
            </a:r>
            <a:r>
              <a:rPr lang="en-US" sz="1600" dirty="0" err="1" smtClean="0"/>
              <a:t>continu</a:t>
            </a:r>
            <a:r>
              <a:rPr lang="en-US" sz="1600" dirty="0" smtClean="0"/>
              <a:t>.</a:t>
            </a:r>
            <a:endParaRPr lang="en-US" sz="1600" dirty="0"/>
          </a:p>
          <a:p>
            <a:r>
              <a:rPr lang="en-US" sz="1600" dirty="0"/>
              <a:t>Une certaine souplesse dans la gestion est nécessaire pour réagir au </a:t>
            </a:r>
            <a:r>
              <a:rPr lang="en-US" sz="1600" dirty="0" smtClean="0"/>
              <a:t>sous-</a:t>
            </a:r>
            <a:r>
              <a:rPr lang="en-US" sz="1600" dirty="0" err="1" smtClean="0"/>
              <a:t>pâturage</a:t>
            </a:r>
            <a:r>
              <a:rPr lang="en-US" sz="1600" dirty="0" smtClean="0"/>
              <a:t> </a:t>
            </a:r>
            <a:r>
              <a:rPr lang="en-US" sz="1600" dirty="0"/>
              <a:t>au printemps (voir les effets de ce phénomène, comme nous l'avons vu pour le </a:t>
            </a:r>
            <a:r>
              <a:rPr lang="en-US" sz="1600" dirty="0" err="1" smtClean="0"/>
              <a:t>pâturage</a:t>
            </a:r>
            <a:r>
              <a:rPr lang="en-US" sz="1600" dirty="0" smtClean="0"/>
              <a:t> </a:t>
            </a:r>
            <a:r>
              <a:rPr lang="en-US" sz="1600" dirty="0" err="1" smtClean="0"/>
              <a:t>continu</a:t>
            </a:r>
            <a:r>
              <a:rPr lang="en-US" sz="1600" dirty="0"/>
              <a:t>) et au </a:t>
            </a:r>
            <a:r>
              <a:rPr lang="en-US" sz="1600" dirty="0" smtClean="0"/>
              <a:t>sur-</a:t>
            </a:r>
            <a:r>
              <a:rPr lang="en-US" sz="1600" dirty="0" err="1" smtClean="0"/>
              <a:t>pâturage</a:t>
            </a:r>
            <a:r>
              <a:rPr lang="en-US" sz="1600" dirty="0" smtClean="0"/>
              <a:t> </a:t>
            </a:r>
            <a:r>
              <a:rPr lang="en-US" sz="1600" dirty="0"/>
              <a:t>en fin de saison (→ mauvais rendement des animaux). Les actions </a:t>
            </a:r>
            <a:r>
              <a:rPr lang="en-US" sz="1600" dirty="0" err="1" smtClean="0"/>
              <a:t>possibles</a:t>
            </a:r>
            <a:r>
              <a:rPr lang="en-US" sz="1600" dirty="0" smtClean="0"/>
              <a:t> </a:t>
            </a:r>
            <a:r>
              <a:rPr lang="en-US" sz="1600" dirty="0" err="1" smtClean="0"/>
              <a:t>sont</a:t>
            </a:r>
            <a:r>
              <a:rPr lang="en-US" sz="1600" dirty="0" smtClean="0"/>
              <a:t> : la </a:t>
            </a:r>
            <a:r>
              <a:rPr lang="en-US" sz="1600" dirty="0" err="1" smtClean="0"/>
              <a:t>fauche</a:t>
            </a:r>
            <a:r>
              <a:rPr lang="en-US" sz="1600" dirty="0" smtClean="0"/>
              <a:t> </a:t>
            </a:r>
            <a:r>
              <a:rPr lang="en-US" sz="1600" dirty="0" err="1" smtClean="0"/>
              <a:t>puis</a:t>
            </a:r>
            <a:r>
              <a:rPr lang="en-US" sz="1600" dirty="0" smtClean="0"/>
              <a:t> conservation des </a:t>
            </a:r>
            <a:r>
              <a:rPr lang="en-US" sz="1600" dirty="0" err="1" smtClean="0"/>
              <a:t>fourrages</a:t>
            </a:r>
            <a:r>
              <a:rPr lang="en-US" sz="1600" dirty="0" smtClean="0"/>
              <a:t>, </a:t>
            </a:r>
            <a:r>
              <a:rPr lang="en-US" sz="1600" dirty="0" err="1" smtClean="0"/>
              <a:t>accélération</a:t>
            </a:r>
            <a:r>
              <a:rPr lang="en-US" sz="1600" dirty="0" smtClean="0"/>
              <a:t> </a:t>
            </a:r>
            <a:r>
              <a:rPr lang="en-US" sz="1600" dirty="0"/>
              <a:t>de la rotation avec les parcelles laissées de côté pour la </a:t>
            </a:r>
            <a:r>
              <a:rPr lang="en-US" sz="1600" dirty="0" err="1" smtClean="0"/>
              <a:t>fauche</a:t>
            </a:r>
            <a:r>
              <a:rPr lang="en-US" sz="1600" dirty="0" smtClean="0"/>
              <a:t> </a:t>
            </a:r>
            <a:r>
              <a:rPr lang="en-US" sz="1600" dirty="0" err="1" smtClean="0"/>
              <a:t>ou</a:t>
            </a:r>
            <a:r>
              <a:rPr lang="en-US" sz="1600" dirty="0" smtClean="0"/>
              <a:t> faire </a:t>
            </a:r>
            <a:r>
              <a:rPr lang="en-US" sz="1600" dirty="0" err="1" smtClean="0"/>
              <a:t>pâturer</a:t>
            </a:r>
            <a:r>
              <a:rPr lang="en-US" sz="1600" dirty="0" smtClean="0"/>
              <a:t> </a:t>
            </a:r>
            <a:r>
              <a:rPr lang="en-US" sz="1600" dirty="0" err="1" smtClean="0"/>
              <a:t>d’autres</a:t>
            </a:r>
            <a:r>
              <a:rPr lang="en-US" sz="1600" dirty="0" smtClean="0"/>
              <a:t> </a:t>
            </a:r>
            <a:r>
              <a:rPr lang="en-US" sz="1600" dirty="0" err="1" smtClean="0"/>
              <a:t>animaux</a:t>
            </a:r>
            <a:r>
              <a:rPr lang="en-US" sz="1600" dirty="0" smtClean="0"/>
              <a:t> (</a:t>
            </a:r>
            <a:r>
              <a:rPr lang="en-US" sz="1600" dirty="0" err="1" smtClean="0"/>
              <a:t>jeunes</a:t>
            </a:r>
            <a:r>
              <a:rPr lang="en-US" sz="1600" dirty="0" smtClean="0"/>
              <a:t> </a:t>
            </a:r>
            <a:r>
              <a:rPr lang="en-US" sz="1600" dirty="0" err="1" smtClean="0"/>
              <a:t>bovins</a:t>
            </a:r>
            <a:r>
              <a:rPr lang="en-US" sz="1600" dirty="0" smtClean="0"/>
              <a:t> par ex) </a:t>
            </a:r>
            <a:r>
              <a:rPr lang="en-US" sz="1600" dirty="0" err="1" smtClean="0"/>
              <a:t>dans</a:t>
            </a:r>
            <a:r>
              <a:rPr lang="en-US" sz="1600" dirty="0" smtClean="0"/>
              <a:t> </a:t>
            </a:r>
            <a:r>
              <a:rPr lang="en-US" sz="1600" dirty="0"/>
              <a:t>les parcelles pendant la première partie de la saison et de les envoyer ensuite dans les </a:t>
            </a:r>
            <a:r>
              <a:rPr lang="en-US" sz="1600" dirty="0" err="1" smtClean="0"/>
              <a:t>pâtures</a:t>
            </a:r>
            <a:r>
              <a:rPr lang="en-US" sz="1600" dirty="0" smtClean="0"/>
              <a:t> </a:t>
            </a:r>
            <a:r>
              <a:rPr lang="en-US" sz="1600" dirty="0"/>
              <a:t>d'été ; une alimentation tampon peut être nécessaire si l'offre en fourrage est insuffisante (c'est-à-dire en période sèche).</a:t>
            </a:r>
          </a:p>
          <a:p>
            <a:r>
              <a:rPr lang="en-US" sz="1600" dirty="0" err="1" smtClean="0"/>
              <a:t>Gestion</a:t>
            </a:r>
            <a:r>
              <a:rPr lang="en-US" sz="1600" dirty="0" smtClean="0"/>
              <a:t> </a:t>
            </a:r>
            <a:r>
              <a:rPr lang="en-US" sz="1600" dirty="0" err="1" smtClean="0"/>
              <a:t>nécessaire</a:t>
            </a:r>
            <a:r>
              <a:rPr lang="en-US" sz="1600" dirty="0" smtClean="0"/>
              <a:t> (</a:t>
            </a:r>
            <a:r>
              <a:rPr lang="en-US" sz="1600" dirty="0"/>
              <a:t>→ budgétisation de l'herbe, déplacement des animaux vers un nouveau paddock, déplacement des clôtures) et </a:t>
            </a:r>
            <a:r>
              <a:rPr lang="en-US" sz="1600" dirty="0" err="1" smtClean="0"/>
              <a:t>frais</a:t>
            </a:r>
            <a:r>
              <a:rPr lang="en-US" sz="1600" dirty="0" smtClean="0"/>
              <a:t> plus </a:t>
            </a:r>
            <a:r>
              <a:rPr lang="en-US" sz="1600" dirty="0" err="1" smtClean="0"/>
              <a:t>élevés</a:t>
            </a:r>
            <a:r>
              <a:rPr lang="en-US" sz="1600" dirty="0" smtClean="0"/>
              <a:t> (</a:t>
            </a:r>
            <a:r>
              <a:rPr lang="en-US" sz="1600" dirty="0"/>
              <a:t>→ clôtures, allées, conduites </a:t>
            </a:r>
            <a:r>
              <a:rPr lang="en-US" sz="1600" dirty="0" err="1"/>
              <a:t>d'eau</a:t>
            </a:r>
            <a:r>
              <a:rPr lang="en-US" sz="1600" dirty="0" smtClean="0"/>
              <a:t>).</a:t>
            </a:r>
            <a:endParaRPr lang="en-US" sz="1600" dirty="0"/>
          </a:p>
          <a:p>
            <a:endParaRPr lang="de-DE" sz="1600" dirty="0"/>
          </a:p>
        </p:txBody>
      </p:sp>
      <p:sp>
        <p:nvSpPr>
          <p:cNvPr id="5" name="Text Box 5">
            <a:extLst>
              <a:ext uri="{FF2B5EF4-FFF2-40B4-BE49-F238E27FC236}">
                <a16:creationId xmlns:a16="http://schemas.microsoft.com/office/drawing/2014/main" id="{4BA892F4-1E3A-45CB-B157-97B76954AE04}"/>
              </a:ext>
            </a:extLst>
          </p:cNvPr>
          <p:cNvSpPr txBox="1">
            <a:spLocks noChangeArrowheads="1"/>
          </p:cNvSpPr>
          <p:nvPr/>
        </p:nvSpPr>
        <p:spPr bwMode="auto">
          <a:xfrm>
            <a:off x="107504" y="6337593"/>
            <a:ext cx="72728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Frame &amp; Laidlaw 2014 ; Buchgraber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&amp; Gindl</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2001 ;</a:t>
            </a:r>
            <a:b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b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Ziliotto</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2004</a:t>
            </a:r>
          </a:p>
        </p:txBody>
      </p:sp>
    </p:spTree>
    <p:extLst>
      <p:ext uri="{BB962C8B-B14F-4D97-AF65-F5344CB8AC3E}">
        <p14:creationId xmlns:p14="http://schemas.microsoft.com/office/powerpoint/2010/main" val="674919240"/>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Nombre de paddocks en </a:t>
            </a:r>
            <a:r>
              <a:rPr kumimoji="0" lang="en-US" sz="2400" b="0" i="0" u="none" strike="noStrike" kern="1200" cap="none" spc="0" normalizeH="0" baseline="0" noProof="0" dirty="0" err="1">
                <a:ln>
                  <a:noFill/>
                </a:ln>
                <a:solidFill>
                  <a:prstClr val="black"/>
                </a:solidFill>
                <a:effectLst/>
                <a:uLnTx/>
                <a:uFillTx/>
                <a:latin typeface="Calibri"/>
                <a:ea typeface="+mj-ea"/>
                <a:cs typeface="+mj-cs"/>
              </a:rPr>
              <a:t>fonction</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du temps </a:t>
            </a:r>
            <a:r>
              <a:rPr kumimoji="0" lang="en-US" sz="2400" b="0" i="0" u="none" strike="noStrike" kern="1200" cap="none" spc="0" normalizeH="0" baseline="0" noProof="0" dirty="0">
                <a:ln>
                  <a:noFill/>
                </a:ln>
                <a:solidFill>
                  <a:prstClr val="black"/>
                </a:solidFill>
                <a:effectLst/>
                <a:uLnTx/>
                <a:uFillTx/>
                <a:latin typeface="Calibri"/>
                <a:ea typeface="+mj-ea"/>
                <a:cs typeface="+mj-cs"/>
              </a:rPr>
              <a:t>de pâturage (jours/paddock) </a:t>
            </a:r>
          </a:p>
        </p:txBody>
      </p:sp>
      <p:graphicFrame>
        <p:nvGraphicFramePr>
          <p:cNvPr id="5" name="Group 109">
            <a:extLst>
              <a:ext uri="{FF2B5EF4-FFF2-40B4-BE49-F238E27FC236}">
                <a16:creationId xmlns:a16="http://schemas.microsoft.com/office/drawing/2014/main" id="{B04137AC-C494-48C0-B855-532DC6689C7B}"/>
              </a:ext>
            </a:extLst>
          </p:cNvPr>
          <p:cNvGraphicFramePr>
            <a:graphicFrameLocks noGrp="1"/>
          </p:cNvGraphicFramePr>
          <p:nvPr>
            <p:extLst>
              <p:ext uri="{D42A27DB-BD31-4B8C-83A1-F6EECF244321}">
                <p14:modId xmlns:p14="http://schemas.microsoft.com/office/powerpoint/2010/main" val="391737850"/>
              </p:ext>
            </p:extLst>
          </p:nvPr>
        </p:nvGraphicFramePr>
        <p:xfrm>
          <a:off x="1049338" y="1196752"/>
          <a:ext cx="6816725" cy="1611312"/>
        </p:xfrm>
        <a:graphic>
          <a:graphicData uri="http://schemas.openxmlformats.org/drawingml/2006/table">
            <a:tbl>
              <a:tblPr/>
              <a:tblGrid>
                <a:gridCol w="2398712">
                  <a:extLst>
                    <a:ext uri="{9D8B030D-6E8A-4147-A177-3AD203B41FA5}">
                      <a16:colId xmlns:a16="http://schemas.microsoft.com/office/drawing/2014/main" val="2056230167"/>
                    </a:ext>
                  </a:extLst>
                </a:gridCol>
                <a:gridCol w="1566863">
                  <a:extLst>
                    <a:ext uri="{9D8B030D-6E8A-4147-A177-3AD203B41FA5}">
                      <a16:colId xmlns:a16="http://schemas.microsoft.com/office/drawing/2014/main" val="4124881800"/>
                    </a:ext>
                  </a:extLst>
                </a:gridCol>
                <a:gridCol w="1519237">
                  <a:extLst>
                    <a:ext uri="{9D8B030D-6E8A-4147-A177-3AD203B41FA5}">
                      <a16:colId xmlns:a16="http://schemas.microsoft.com/office/drawing/2014/main" val="3958026033"/>
                    </a:ext>
                  </a:extLst>
                </a:gridCol>
                <a:gridCol w="1331913">
                  <a:extLst>
                    <a:ext uri="{9D8B030D-6E8A-4147-A177-3AD203B41FA5}">
                      <a16:colId xmlns:a16="http://schemas.microsoft.com/office/drawing/2014/main" val="1847079314"/>
                    </a:ext>
                  </a:extLst>
                </a:gridCol>
              </a:tblGrid>
              <a:tr h="415974">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Phase</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Temps de pâturage (jours/paddock)</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005433553"/>
                  </a:ext>
                </a:extLst>
              </a:tr>
              <a:tr h="398446">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50756812"/>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Croissance</a:t>
                      </a:r>
                      <a:r>
                        <a:rPr kumimoji="0" lang="en-GB" altLang="de-DE" sz="18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8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principale</a:t>
                      </a:r>
                      <a:endParaRPr kumimoji="0" lang="en-GB" altLang="de-DE"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6-9 </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2-3</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31938500"/>
                  </a:ext>
                </a:extLst>
              </a:tr>
              <a:tr h="398446">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Fin de l'été</a:t>
                      </a:r>
                    </a:p>
                  </a:txBody>
                  <a:tcPr marL="90000" marR="90000" marT="46805" marB="4680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12-16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5-6</a:t>
                      </a:r>
                    </a:p>
                  </a:txBody>
                  <a:tcPr marL="90000" marR="90000" marT="46805" marB="4680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8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3-5</a:t>
                      </a:r>
                    </a:p>
                  </a:txBody>
                  <a:tcPr marL="90000" marR="90000" marT="46805" marB="4680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21727868"/>
                  </a:ext>
                </a:extLst>
              </a:tr>
            </a:tbl>
          </a:graphicData>
        </a:graphic>
      </p:graphicFrame>
      <p:sp>
        <p:nvSpPr>
          <p:cNvPr id="6" name="Titel 1">
            <a:extLst>
              <a:ext uri="{FF2B5EF4-FFF2-40B4-BE49-F238E27FC236}">
                <a16:creationId xmlns:a16="http://schemas.microsoft.com/office/drawing/2014/main" id="{92C7D6CC-FDA2-4420-879E-D9520DDB0AEC}"/>
              </a:ext>
            </a:extLst>
          </p:cNvPr>
          <p:cNvSpPr txBox="1">
            <a:spLocks/>
          </p:cNvSpPr>
          <p:nvPr/>
        </p:nvSpPr>
        <p:spPr>
          <a:xfrm>
            <a:off x="611560" y="2999047"/>
            <a:ext cx="6336704" cy="723641"/>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mj-cs"/>
              </a:rPr>
              <a:t>Taille de l'enclos (ha) en fonction de</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j-ea"/>
                <a:cs typeface="+mj-cs"/>
              </a:rPr>
              <a:t>sur le temps de pâturage (jours par parcelle) </a:t>
            </a:r>
          </a:p>
        </p:txBody>
      </p:sp>
      <p:graphicFrame>
        <p:nvGraphicFramePr>
          <p:cNvPr id="8" name="Group 140">
            <a:extLst>
              <a:ext uri="{FF2B5EF4-FFF2-40B4-BE49-F238E27FC236}">
                <a16:creationId xmlns:a16="http://schemas.microsoft.com/office/drawing/2014/main" id="{044D4A3B-BA89-4301-B933-44B0EF8BF3FD}"/>
              </a:ext>
            </a:extLst>
          </p:cNvPr>
          <p:cNvGraphicFramePr>
            <a:graphicFrameLocks noGrp="1"/>
          </p:cNvGraphicFramePr>
          <p:nvPr>
            <p:extLst>
              <p:ext uri="{D42A27DB-BD31-4B8C-83A1-F6EECF244321}">
                <p14:modId xmlns:p14="http://schemas.microsoft.com/office/powerpoint/2010/main" val="2941088662"/>
              </p:ext>
            </p:extLst>
          </p:nvPr>
        </p:nvGraphicFramePr>
        <p:xfrm>
          <a:off x="269875" y="3722688"/>
          <a:ext cx="8572500" cy="2420935"/>
        </p:xfrm>
        <a:graphic>
          <a:graphicData uri="http://schemas.openxmlformats.org/drawingml/2006/table">
            <a:tbl>
              <a:tblPr/>
              <a:tblGrid>
                <a:gridCol w="4021138">
                  <a:extLst>
                    <a:ext uri="{9D8B030D-6E8A-4147-A177-3AD203B41FA5}">
                      <a16:colId xmlns:a16="http://schemas.microsoft.com/office/drawing/2014/main" val="2583036955"/>
                    </a:ext>
                  </a:extLst>
                </a:gridCol>
                <a:gridCol w="1582737">
                  <a:extLst>
                    <a:ext uri="{9D8B030D-6E8A-4147-A177-3AD203B41FA5}">
                      <a16:colId xmlns:a16="http://schemas.microsoft.com/office/drawing/2014/main" val="3286394716"/>
                    </a:ext>
                  </a:extLst>
                </a:gridCol>
                <a:gridCol w="1484313">
                  <a:extLst>
                    <a:ext uri="{9D8B030D-6E8A-4147-A177-3AD203B41FA5}">
                      <a16:colId xmlns:a16="http://schemas.microsoft.com/office/drawing/2014/main" val="784369431"/>
                    </a:ext>
                  </a:extLst>
                </a:gridCol>
                <a:gridCol w="1484312">
                  <a:extLst>
                    <a:ext uri="{9D8B030D-6E8A-4147-A177-3AD203B41FA5}">
                      <a16:colId xmlns:a16="http://schemas.microsoft.com/office/drawing/2014/main" val="1202535905"/>
                    </a:ext>
                  </a:extLst>
                </a:gridCol>
              </a:tblGrid>
              <a:tr h="428680">
                <a:tc rowSpan="2">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Animaux</a:t>
                      </a:r>
                      <a:r>
                        <a:rPr kumimoji="0" lang="en-GB" altLang="de-DE"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pâturant</a:t>
                      </a:r>
                      <a:endPar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Temps de pâturage (jours/paddock)</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32825298"/>
                  </a:ext>
                </a:extLst>
              </a:tr>
              <a:tr h="398451">
                <a:tc vMerge="1">
                  <a:txBody>
                    <a:bodyPr/>
                    <a:lstStyle/>
                    <a:p>
                      <a:endParaRPr lang="de-DE"/>
                    </a:p>
                  </a:txBody>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6</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940759758"/>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vaches</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laitières</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journée</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complète</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JC)</a:t>
                      </a:r>
                      <a:endPar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0.5</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60444339"/>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10 vaches laitières - 6 heures</a:t>
                      </a: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0.1-0.2</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488022"/>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vaches</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allaitantes</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err="1">
                          <a:ln>
                            <a:noFill/>
                          </a:ln>
                          <a:solidFill>
                            <a:schemeClr val="tx1"/>
                          </a:solidFill>
                          <a:effectLst/>
                          <a:latin typeface="Arial" panose="020B0604020202020204" pitchFamily="34" charset="0"/>
                          <a:ea typeface="ＭＳ Ｐゴシック" panose="020B0600070205080204" pitchFamily="34" charset="-128"/>
                        </a:rPr>
                        <a:t>taries</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 </a:t>
                      </a:r>
                      <a:r>
                        <a:rPr kumimoji="0" lang="en-GB" altLang="de-DE"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JC</a:t>
                      </a:r>
                      <a:endPar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0.4</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0.7</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05873010"/>
                  </a:ext>
                </a:extLst>
              </a:tr>
              <a:tr h="398451">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10 </a:t>
                      </a:r>
                      <a:r>
                        <a:rPr kumimoji="0" lang="en-GB" altLang="de-DE" sz="1400" b="0" i="0" u="none" strike="noStrike" cap="none" normalizeH="0" baseline="0" dirty="0" err="1" smtClean="0">
                          <a:ln>
                            <a:noFill/>
                          </a:ln>
                          <a:solidFill>
                            <a:schemeClr val="tx1"/>
                          </a:solidFill>
                          <a:effectLst/>
                          <a:latin typeface="Arial" panose="020B0604020202020204" pitchFamily="34" charset="0"/>
                          <a:ea typeface="ＭＳ Ｐゴシック" panose="020B0600070205080204" pitchFamily="34" charset="-128"/>
                        </a:rPr>
                        <a:t>boeufs</a:t>
                      </a:r>
                      <a:r>
                        <a:rPr kumimoji="0" lang="en-GB" altLang="de-DE"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 (400-500 </a:t>
                      </a: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kg) - </a:t>
                      </a:r>
                      <a:r>
                        <a:rPr kumimoji="0" lang="en-GB" altLang="de-DE" sz="1400" b="0" i="0" u="none" strike="noStrike" cap="none" normalizeH="0" baseline="0" dirty="0" smtClean="0">
                          <a:ln>
                            <a:noFill/>
                          </a:ln>
                          <a:solidFill>
                            <a:schemeClr val="tx1"/>
                          </a:solidFill>
                          <a:effectLst/>
                          <a:latin typeface="Arial" panose="020B0604020202020204" pitchFamily="34" charset="0"/>
                          <a:ea typeface="ＭＳ Ｐゴシック" panose="020B0600070205080204" pitchFamily="34" charset="-128"/>
                        </a:rPr>
                        <a:t>JC</a:t>
                      </a:r>
                      <a:endPar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90000" marR="90000" marT="46806" marB="4680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a:ln>
                            <a:noFill/>
                          </a:ln>
                          <a:solidFill>
                            <a:schemeClr val="tx1"/>
                          </a:solidFill>
                          <a:effectLst/>
                          <a:latin typeface="Arial" panose="020B0604020202020204" pitchFamily="34" charset="0"/>
                          <a:ea typeface="ＭＳ Ｐゴシック" panose="020B0600070205080204" pitchFamily="34" charset="-128"/>
                        </a:rPr>
                        <a:t>0.3</a:t>
                      </a:r>
                    </a:p>
                  </a:txBody>
                  <a:tcPr marL="90000" marR="90000" marT="46806" marB="4680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1pPr>
                      <a:lvl2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2pPr>
                      <a:lvl3pPr>
                        <a:spcBef>
                          <a:spcPct val="20000"/>
                        </a:spcBef>
                        <a:buFont typeface="Arial" panose="020B0604020202020204" pitchFamily="34" charset="0"/>
                        <a:defRPr sz="1500">
                          <a:solidFill>
                            <a:schemeClr val="tx1"/>
                          </a:solidFill>
                          <a:latin typeface="Arial" panose="020B0604020202020204" pitchFamily="34" charset="0"/>
                          <a:ea typeface="ＭＳ Ｐゴシック" panose="020B0600070205080204" pitchFamily="34" charset="-128"/>
                        </a:defRPr>
                      </a:lvl3pPr>
                      <a:lvl4pPr>
                        <a:spcBef>
                          <a:spcPct val="20000"/>
                        </a:spcBef>
                        <a:buFont typeface="Arial" panose="020B0604020202020204" pitchFamily="34" charset="0"/>
                        <a:defRPr sz="1000">
                          <a:solidFill>
                            <a:schemeClr val="tx1"/>
                          </a:solidFill>
                          <a:latin typeface="Arial" panose="020B0604020202020204" pitchFamily="34" charset="0"/>
                          <a:ea typeface="ＭＳ Ｐゴシック" panose="020B0600070205080204" pitchFamily="34" charset="-128"/>
                        </a:defRPr>
                      </a:lvl4pPr>
                      <a:lvl5pPr>
                        <a:spcBef>
                          <a:spcPct val="20000"/>
                        </a:spcBef>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5pPr>
                      <a:lvl6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6pPr>
                      <a:lvl7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7pPr>
                      <a:lvl8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8pPr>
                      <a:lvl9pPr defTabSz="457200" eaLnBrk="0" fontAlgn="base" hangingPunct="0">
                        <a:spcBef>
                          <a:spcPct val="20000"/>
                        </a:spcBef>
                        <a:spcAft>
                          <a:spcPct val="0"/>
                        </a:spcAft>
                        <a:buFont typeface="Arial" panose="020B0604020202020204" pitchFamily="34" charset="0"/>
                        <a:defRPr sz="9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20000"/>
                        </a:spcBef>
                        <a:spcAft>
                          <a:spcPct val="0"/>
                        </a:spcAft>
                        <a:buClrTx/>
                        <a:buSzTx/>
                        <a:buFont typeface="Arial" panose="020B0604020202020204" pitchFamily="34" charset="0"/>
                        <a:buNone/>
                        <a:tabLst/>
                      </a:pPr>
                      <a:r>
                        <a:rPr kumimoji="0" lang="en-GB" altLang="de-DE"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rPr>
                        <a:t>0.6</a:t>
                      </a:r>
                    </a:p>
                  </a:txBody>
                  <a:tcPr marL="90000" marR="90000" marT="46806" marB="4680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2543558"/>
                  </a:ext>
                </a:extLst>
              </a:tr>
            </a:tbl>
          </a:graphicData>
        </a:graphic>
      </p:graphicFrame>
      <p:sp>
        <p:nvSpPr>
          <p:cNvPr id="9" name="Text Box 5">
            <a:extLst>
              <a:ext uri="{FF2B5EF4-FFF2-40B4-BE49-F238E27FC236}">
                <a16:creationId xmlns:a16="http://schemas.microsoft.com/office/drawing/2014/main" id="{77F27083-A8BC-4A33-853C-D9CF9CA05DDC}"/>
              </a:ext>
            </a:extLst>
          </p:cNvPr>
          <p:cNvSpPr txBox="1">
            <a:spLocks noChangeArrowheads="1"/>
          </p:cNvSpPr>
          <p:nvPr/>
        </p:nvSpPr>
        <p:spPr bwMode="auto">
          <a:xfrm>
            <a:off x="230956" y="6381328"/>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Source : Steinwidder et Starz 2015 (mod.)</a:t>
            </a:r>
          </a:p>
        </p:txBody>
      </p:sp>
    </p:spTree>
    <p:extLst>
      <p:ext uri="{BB962C8B-B14F-4D97-AF65-F5344CB8AC3E}">
        <p14:creationId xmlns:p14="http://schemas.microsoft.com/office/powerpoint/2010/main" val="1438474559"/>
      </p:ext>
    </p:extLst>
  </p:cSld>
  <p:clrMapOvr>
    <a:masterClrMapping/>
  </p:clrMapOvr>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Calibri"/>
                <a:ea typeface="+mj-ea"/>
                <a:cs typeface="+mj-cs"/>
              </a:rPr>
              <a:t>Utilisation des</a:t>
            </a:r>
            <a:r>
              <a:rPr kumimoji="0" lang="en-US" sz="2400" b="0" i="0" u="none" strike="noStrike" kern="1200" cap="none" spc="0" normalizeH="0" baseline="0" noProof="0" dirty="0">
                <a:ln>
                  <a:noFill/>
                </a:ln>
                <a:solidFill>
                  <a:prstClr val="black"/>
                </a:solidFill>
                <a:effectLst/>
                <a:uLnTx/>
                <a:uFillTx/>
                <a:latin typeface="Calibri"/>
                <a:ea typeface="+mj-ea"/>
                <a:cs typeface="+mj-cs"/>
              </a:rPr>
              <a:t> paddocks pendant la saison </a:t>
            </a:r>
          </a:p>
        </p:txBody>
      </p:sp>
      <p:sp>
        <p:nvSpPr>
          <p:cNvPr id="5" name="Rectangle 63">
            <a:extLst>
              <a:ext uri="{FF2B5EF4-FFF2-40B4-BE49-F238E27FC236}">
                <a16:creationId xmlns:a16="http://schemas.microsoft.com/office/drawing/2014/main" id="{7210C432-E8A6-4F14-840B-408A6CE41741}"/>
              </a:ext>
            </a:extLst>
          </p:cNvPr>
          <p:cNvSpPr>
            <a:spLocks noChangeArrowheads="1"/>
          </p:cNvSpPr>
          <p:nvPr/>
        </p:nvSpPr>
        <p:spPr bwMode="auto">
          <a:xfrm>
            <a:off x="3476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 name="Rectangle 71">
            <a:extLst>
              <a:ext uri="{FF2B5EF4-FFF2-40B4-BE49-F238E27FC236}">
                <a16:creationId xmlns:a16="http://schemas.microsoft.com/office/drawing/2014/main" id="{5BA34E34-71BB-430C-9A75-6A6277F0642C}"/>
              </a:ext>
            </a:extLst>
          </p:cNvPr>
          <p:cNvSpPr>
            <a:spLocks noChangeArrowheads="1"/>
          </p:cNvSpPr>
          <p:nvPr/>
        </p:nvSpPr>
        <p:spPr bwMode="auto">
          <a:xfrm>
            <a:off x="105251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8" name="Rectangle 72">
            <a:extLst>
              <a:ext uri="{FF2B5EF4-FFF2-40B4-BE49-F238E27FC236}">
                <a16:creationId xmlns:a16="http://schemas.microsoft.com/office/drawing/2014/main" id="{1CFCC429-4A9C-48CB-9D75-7EE0CEE373B3}"/>
              </a:ext>
            </a:extLst>
          </p:cNvPr>
          <p:cNvSpPr>
            <a:spLocks noChangeArrowheads="1"/>
          </p:cNvSpPr>
          <p:nvPr/>
        </p:nvSpPr>
        <p:spPr bwMode="auto">
          <a:xfrm>
            <a:off x="1757363" y="1947863"/>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9" name="Rectangle 73">
            <a:extLst>
              <a:ext uri="{FF2B5EF4-FFF2-40B4-BE49-F238E27FC236}">
                <a16:creationId xmlns:a16="http://schemas.microsoft.com/office/drawing/2014/main" id="{6B0CF41A-439A-4257-91FB-21AE022FDD42}"/>
              </a:ext>
            </a:extLst>
          </p:cNvPr>
          <p:cNvSpPr>
            <a:spLocks noChangeArrowheads="1"/>
          </p:cNvSpPr>
          <p:nvPr/>
        </p:nvSpPr>
        <p:spPr bwMode="auto">
          <a:xfrm>
            <a:off x="24622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0" name="Rectangle 74">
            <a:extLst>
              <a:ext uri="{FF2B5EF4-FFF2-40B4-BE49-F238E27FC236}">
                <a16:creationId xmlns:a16="http://schemas.microsoft.com/office/drawing/2014/main" id="{E6949FC3-2582-4DA2-9DB2-9B575134FFEC}"/>
              </a:ext>
            </a:extLst>
          </p:cNvPr>
          <p:cNvSpPr>
            <a:spLocks noChangeArrowheads="1"/>
          </p:cNvSpPr>
          <p:nvPr/>
        </p:nvSpPr>
        <p:spPr bwMode="auto">
          <a:xfrm>
            <a:off x="31670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1" name="Rectangle 75">
            <a:extLst>
              <a:ext uri="{FF2B5EF4-FFF2-40B4-BE49-F238E27FC236}">
                <a16:creationId xmlns:a16="http://schemas.microsoft.com/office/drawing/2014/main" id="{8ABD0137-B4A0-4B36-B0CE-EDD37098F910}"/>
              </a:ext>
            </a:extLst>
          </p:cNvPr>
          <p:cNvSpPr>
            <a:spLocks noChangeArrowheads="1"/>
          </p:cNvSpPr>
          <p:nvPr/>
        </p:nvSpPr>
        <p:spPr bwMode="auto">
          <a:xfrm>
            <a:off x="38719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2" name="Rectangle 76">
            <a:extLst>
              <a:ext uri="{FF2B5EF4-FFF2-40B4-BE49-F238E27FC236}">
                <a16:creationId xmlns:a16="http://schemas.microsoft.com/office/drawing/2014/main" id="{4355A98C-0066-43E0-852C-3608F77E8E83}"/>
              </a:ext>
            </a:extLst>
          </p:cNvPr>
          <p:cNvSpPr>
            <a:spLocks noChangeArrowheads="1"/>
          </p:cNvSpPr>
          <p:nvPr/>
        </p:nvSpPr>
        <p:spPr bwMode="auto">
          <a:xfrm>
            <a:off x="457676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3" name="Rectangle 77">
            <a:extLst>
              <a:ext uri="{FF2B5EF4-FFF2-40B4-BE49-F238E27FC236}">
                <a16:creationId xmlns:a16="http://schemas.microsoft.com/office/drawing/2014/main" id="{4FB2BB88-9888-4EBB-A169-AC9C80E5870B}"/>
              </a:ext>
            </a:extLst>
          </p:cNvPr>
          <p:cNvSpPr>
            <a:spLocks noChangeArrowheads="1"/>
          </p:cNvSpPr>
          <p:nvPr/>
        </p:nvSpPr>
        <p:spPr bwMode="auto">
          <a:xfrm>
            <a:off x="5281613" y="1947863"/>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4" name="Rectangle 78">
            <a:extLst>
              <a:ext uri="{FF2B5EF4-FFF2-40B4-BE49-F238E27FC236}">
                <a16:creationId xmlns:a16="http://schemas.microsoft.com/office/drawing/2014/main" id="{99BEA0F9-DB29-4E81-A65B-3C1C7A83AE02}"/>
              </a:ext>
            </a:extLst>
          </p:cNvPr>
          <p:cNvSpPr>
            <a:spLocks noChangeArrowheads="1"/>
          </p:cNvSpPr>
          <p:nvPr/>
        </p:nvSpPr>
        <p:spPr bwMode="auto">
          <a:xfrm>
            <a:off x="3476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5" name="Rectangle 79">
            <a:extLst>
              <a:ext uri="{FF2B5EF4-FFF2-40B4-BE49-F238E27FC236}">
                <a16:creationId xmlns:a16="http://schemas.microsoft.com/office/drawing/2014/main" id="{20C435C4-8757-4D56-82BC-4F59D755D2DA}"/>
              </a:ext>
            </a:extLst>
          </p:cNvPr>
          <p:cNvSpPr>
            <a:spLocks noChangeArrowheads="1"/>
          </p:cNvSpPr>
          <p:nvPr/>
        </p:nvSpPr>
        <p:spPr bwMode="auto">
          <a:xfrm>
            <a:off x="10525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6" name="Rectangle 80">
            <a:extLst>
              <a:ext uri="{FF2B5EF4-FFF2-40B4-BE49-F238E27FC236}">
                <a16:creationId xmlns:a16="http://schemas.microsoft.com/office/drawing/2014/main" id="{224DF0DF-6844-43B9-AC67-BFD2A1638006}"/>
              </a:ext>
            </a:extLst>
          </p:cNvPr>
          <p:cNvSpPr>
            <a:spLocks noChangeArrowheads="1"/>
          </p:cNvSpPr>
          <p:nvPr/>
        </p:nvSpPr>
        <p:spPr bwMode="auto">
          <a:xfrm>
            <a:off x="17573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7" name="Rectangle 81">
            <a:extLst>
              <a:ext uri="{FF2B5EF4-FFF2-40B4-BE49-F238E27FC236}">
                <a16:creationId xmlns:a16="http://schemas.microsoft.com/office/drawing/2014/main" id="{FB38821D-D1A0-48EC-AC41-64D24AD3DCB2}"/>
              </a:ext>
            </a:extLst>
          </p:cNvPr>
          <p:cNvSpPr>
            <a:spLocks noChangeArrowheads="1"/>
          </p:cNvSpPr>
          <p:nvPr/>
        </p:nvSpPr>
        <p:spPr bwMode="auto">
          <a:xfrm>
            <a:off x="24622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8" name="Rectangle 82">
            <a:extLst>
              <a:ext uri="{FF2B5EF4-FFF2-40B4-BE49-F238E27FC236}">
                <a16:creationId xmlns:a16="http://schemas.microsoft.com/office/drawing/2014/main" id="{CF277DC8-C4D2-4576-97F7-F3104E110E06}"/>
              </a:ext>
            </a:extLst>
          </p:cNvPr>
          <p:cNvSpPr>
            <a:spLocks noChangeArrowheads="1"/>
          </p:cNvSpPr>
          <p:nvPr/>
        </p:nvSpPr>
        <p:spPr bwMode="auto">
          <a:xfrm>
            <a:off x="316706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19" name="Rectangle 83">
            <a:extLst>
              <a:ext uri="{FF2B5EF4-FFF2-40B4-BE49-F238E27FC236}">
                <a16:creationId xmlns:a16="http://schemas.microsoft.com/office/drawing/2014/main" id="{7E2B6B4B-3880-467C-AFFB-16147FED08F5}"/>
              </a:ext>
            </a:extLst>
          </p:cNvPr>
          <p:cNvSpPr>
            <a:spLocks noChangeArrowheads="1"/>
          </p:cNvSpPr>
          <p:nvPr/>
        </p:nvSpPr>
        <p:spPr bwMode="auto">
          <a:xfrm>
            <a:off x="3871913" y="3176588"/>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0" name="Rectangle 84">
            <a:extLst>
              <a:ext uri="{FF2B5EF4-FFF2-40B4-BE49-F238E27FC236}">
                <a16:creationId xmlns:a16="http://schemas.microsoft.com/office/drawing/2014/main" id="{6DA820D5-F892-4B5D-BA23-85F73C0819D3}"/>
              </a:ext>
            </a:extLst>
          </p:cNvPr>
          <p:cNvSpPr>
            <a:spLocks noChangeArrowheads="1"/>
          </p:cNvSpPr>
          <p:nvPr/>
        </p:nvSpPr>
        <p:spPr bwMode="auto">
          <a:xfrm>
            <a:off x="457676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1" name="Rectangle 85">
            <a:extLst>
              <a:ext uri="{FF2B5EF4-FFF2-40B4-BE49-F238E27FC236}">
                <a16:creationId xmlns:a16="http://schemas.microsoft.com/office/drawing/2014/main" id="{487A6624-41FB-4105-86E3-95427D82106B}"/>
              </a:ext>
            </a:extLst>
          </p:cNvPr>
          <p:cNvSpPr>
            <a:spLocks noChangeArrowheads="1"/>
          </p:cNvSpPr>
          <p:nvPr/>
        </p:nvSpPr>
        <p:spPr bwMode="auto">
          <a:xfrm>
            <a:off x="5281613" y="3176588"/>
            <a:ext cx="704850" cy="479425"/>
          </a:xfrm>
          <a:prstGeom prst="rect">
            <a:avLst/>
          </a:prstGeom>
          <a:solidFill>
            <a:srgbClr val="FF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2" name="Rectangle 86">
            <a:extLst>
              <a:ext uri="{FF2B5EF4-FFF2-40B4-BE49-F238E27FC236}">
                <a16:creationId xmlns:a16="http://schemas.microsoft.com/office/drawing/2014/main" id="{FBFA05D3-EA19-4E75-9E89-A2CAA702EFD5}"/>
              </a:ext>
            </a:extLst>
          </p:cNvPr>
          <p:cNvSpPr>
            <a:spLocks noChangeArrowheads="1"/>
          </p:cNvSpPr>
          <p:nvPr/>
        </p:nvSpPr>
        <p:spPr bwMode="auto">
          <a:xfrm>
            <a:off x="3476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3" name="Rectangle 87">
            <a:extLst>
              <a:ext uri="{FF2B5EF4-FFF2-40B4-BE49-F238E27FC236}">
                <a16:creationId xmlns:a16="http://schemas.microsoft.com/office/drawing/2014/main" id="{BC730BC7-38BD-445F-8116-F65A73AA8719}"/>
              </a:ext>
            </a:extLst>
          </p:cNvPr>
          <p:cNvSpPr>
            <a:spLocks noChangeArrowheads="1"/>
          </p:cNvSpPr>
          <p:nvPr/>
        </p:nvSpPr>
        <p:spPr bwMode="auto">
          <a:xfrm>
            <a:off x="10525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4" name="Rectangle 88">
            <a:extLst>
              <a:ext uri="{FF2B5EF4-FFF2-40B4-BE49-F238E27FC236}">
                <a16:creationId xmlns:a16="http://schemas.microsoft.com/office/drawing/2014/main" id="{7B321ABC-D61E-453F-9287-347C6C514531}"/>
              </a:ext>
            </a:extLst>
          </p:cNvPr>
          <p:cNvSpPr>
            <a:spLocks noChangeArrowheads="1"/>
          </p:cNvSpPr>
          <p:nvPr/>
        </p:nvSpPr>
        <p:spPr bwMode="auto">
          <a:xfrm>
            <a:off x="17573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5" name="Rectangle 89">
            <a:extLst>
              <a:ext uri="{FF2B5EF4-FFF2-40B4-BE49-F238E27FC236}">
                <a16:creationId xmlns:a16="http://schemas.microsoft.com/office/drawing/2014/main" id="{C58C1C0D-E3A4-44CA-B49F-3A8FFC07A398}"/>
              </a:ext>
            </a:extLst>
          </p:cNvPr>
          <p:cNvSpPr>
            <a:spLocks noChangeArrowheads="1"/>
          </p:cNvSpPr>
          <p:nvPr/>
        </p:nvSpPr>
        <p:spPr bwMode="auto">
          <a:xfrm>
            <a:off x="24622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6" name="Rectangle 90">
            <a:extLst>
              <a:ext uri="{FF2B5EF4-FFF2-40B4-BE49-F238E27FC236}">
                <a16:creationId xmlns:a16="http://schemas.microsoft.com/office/drawing/2014/main" id="{0D829396-D9E9-4571-BDB9-B6AC18DEDAD7}"/>
              </a:ext>
            </a:extLst>
          </p:cNvPr>
          <p:cNvSpPr>
            <a:spLocks noChangeArrowheads="1"/>
          </p:cNvSpPr>
          <p:nvPr/>
        </p:nvSpPr>
        <p:spPr bwMode="auto">
          <a:xfrm>
            <a:off x="31670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7" name="Rectangle 91">
            <a:extLst>
              <a:ext uri="{FF2B5EF4-FFF2-40B4-BE49-F238E27FC236}">
                <a16:creationId xmlns:a16="http://schemas.microsoft.com/office/drawing/2014/main" id="{83BA6759-E2EC-4A42-8527-EA4A69CC806E}"/>
              </a:ext>
            </a:extLst>
          </p:cNvPr>
          <p:cNvSpPr>
            <a:spLocks noChangeArrowheads="1"/>
          </p:cNvSpPr>
          <p:nvPr/>
        </p:nvSpPr>
        <p:spPr bwMode="auto">
          <a:xfrm>
            <a:off x="38719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8" name="Rectangle 92">
            <a:extLst>
              <a:ext uri="{FF2B5EF4-FFF2-40B4-BE49-F238E27FC236}">
                <a16:creationId xmlns:a16="http://schemas.microsoft.com/office/drawing/2014/main" id="{BD99C7E8-87F0-44BF-868E-AA7BE00D6AA7}"/>
              </a:ext>
            </a:extLst>
          </p:cNvPr>
          <p:cNvSpPr>
            <a:spLocks noChangeArrowheads="1"/>
          </p:cNvSpPr>
          <p:nvPr/>
        </p:nvSpPr>
        <p:spPr bwMode="auto">
          <a:xfrm>
            <a:off x="457676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29" name="Rectangle 93">
            <a:extLst>
              <a:ext uri="{FF2B5EF4-FFF2-40B4-BE49-F238E27FC236}">
                <a16:creationId xmlns:a16="http://schemas.microsoft.com/office/drawing/2014/main" id="{9604A82B-CB9C-495C-94F4-A0062930E1A0}"/>
              </a:ext>
            </a:extLst>
          </p:cNvPr>
          <p:cNvSpPr>
            <a:spLocks noChangeArrowheads="1"/>
          </p:cNvSpPr>
          <p:nvPr/>
        </p:nvSpPr>
        <p:spPr bwMode="auto">
          <a:xfrm>
            <a:off x="5281613" y="4448175"/>
            <a:ext cx="704850" cy="479425"/>
          </a:xfrm>
          <a:prstGeom prst="rect">
            <a:avLst/>
          </a:prstGeom>
          <a:solidFill>
            <a:srgbClr val="99CC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0" name="Freeform 95">
            <a:extLst>
              <a:ext uri="{FF2B5EF4-FFF2-40B4-BE49-F238E27FC236}">
                <a16:creationId xmlns:a16="http://schemas.microsoft.com/office/drawing/2014/main" id="{F408C348-D2A2-4E1D-957E-4F8F4A860297}"/>
              </a:ext>
            </a:extLst>
          </p:cNvPr>
          <p:cNvSpPr>
            <a:spLocks/>
          </p:cNvSpPr>
          <p:nvPr/>
        </p:nvSpPr>
        <p:spPr bwMode="auto">
          <a:xfrm>
            <a:off x="6635750" y="185578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96">
            <a:extLst>
              <a:ext uri="{FF2B5EF4-FFF2-40B4-BE49-F238E27FC236}">
                <a16:creationId xmlns:a16="http://schemas.microsoft.com/office/drawing/2014/main" id="{5802196C-B428-4C7E-B29D-482999D15D09}"/>
              </a:ext>
            </a:extLst>
          </p:cNvPr>
          <p:cNvSpPr>
            <a:spLocks/>
          </p:cNvSpPr>
          <p:nvPr/>
        </p:nvSpPr>
        <p:spPr bwMode="auto">
          <a:xfrm>
            <a:off x="6642100" y="3046413"/>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97">
            <a:extLst>
              <a:ext uri="{FF2B5EF4-FFF2-40B4-BE49-F238E27FC236}">
                <a16:creationId xmlns:a16="http://schemas.microsoft.com/office/drawing/2014/main" id="{292D5AC6-2211-4C1E-8035-4E8CE379BF8D}"/>
              </a:ext>
            </a:extLst>
          </p:cNvPr>
          <p:cNvSpPr>
            <a:spLocks/>
          </p:cNvSpPr>
          <p:nvPr/>
        </p:nvSpPr>
        <p:spPr bwMode="auto">
          <a:xfrm>
            <a:off x="6648450" y="4237038"/>
            <a:ext cx="1889125" cy="782637"/>
          </a:xfrm>
          <a:custGeom>
            <a:avLst/>
            <a:gdLst>
              <a:gd name="T0" fmla="*/ 0 w 1190"/>
              <a:gd name="T1" fmla="*/ 2147483646 h 493"/>
              <a:gd name="T2" fmla="*/ 2147483646 w 1190"/>
              <a:gd name="T3" fmla="*/ 2147483646 h 493"/>
              <a:gd name="T4" fmla="*/ 2147483646 w 1190"/>
              <a:gd name="T5" fmla="*/ 2147483646 h 493"/>
              <a:gd name="T6" fmla="*/ 2147483646 w 1190"/>
              <a:gd name="T7" fmla="*/ 2147483646 h 493"/>
              <a:gd name="T8" fmla="*/ 2147483646 w 1190"/>
              <a:gd name="T9" fmla="*/ 2147483646 h 493"/>
              <a:gd name="T10" fmla="*/ 2147483646 w 1190"/>
              <a:gd name="T11" fmla="*/ 2147483646 h 493"/>
              <a:gd name="T12" fmla="*/ 2147483646 w 1190"/>
              <a:gd name="T13" fmla="*/ 2147483646 h 493"/>
              <a:gd name="T14" fmla="*/ 2147483646 w 1190"/>
              <a:gd name="T15" fmla="*/ 2147483646 h 493"/>
              <a:gd name="T16" fmla="*/ 2147483646 w 1190"/>
              <a:gd name="T17" fmla="*/ 2147483646 h 493"/>
              <a:gd name="T18" fmla="*/ 2147483646 w 1190"/>
              <a:gd name="T19" fmla="*/ 2147483646 h 493"/>
              <a:gd name="T20" fmla="*/ 2147483646 w 1190"/>
              <a:gd name="T21" fmla="*/ 2147483646 h 493"/>
              <a:gd name="T22" fmla="*/ 2147483646 w 1190"/>
              <a:gd name="T23" fmla="*/ 2147483646 h 4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0" h="493">
                <a:moveTo>
                  <a:pt x="0" y="474"/>
                </a:moveTo>
                <a:cubicBezTo>
                  <a:pt x="37" y="468"/>
                  <a:pt x="74" y="463"/>
                  <a:pt x="113" y="436"/>
                </a:cubicBezTo>
                <a:cubicBezTo>
                  <a:pt x="152" y="409"/>
                  <a:pt x="214" y="358"/>
                  <a:pt x="236" y="314"/>
                </a:cubicBezTo>
                <a:cubicBezTo>
                  <a:pt x="258" y="270"/>
                  <a:pt x="233" y="222"/>
                  <a:pt x="246" y="172"/>
                </a:cubicBezTo>
                <a:cubicBezTo>
                  <a:pt x="259" y="122"/>
                  <a:pt x="276" y="22"/>
                  <a:pt x="312" y="11"/>
                </a:cubicBezTo>
                <a:cubicBezTo>
                  <a:pt x="348" y="0"/>
                  <a:pt x="422" y="78"/>
                  <a:pt x="463" y="106"/>
                </a:cubicBezTo>
                <a:cubicBezTo>
                  <a:pt x="504" y="134"/>
                  <a:pt x="529" y="172"/>
                  <a:pt x="557" y="181"/>
                </a:cubicBezTo>
                <a:cubicBezTo>
                  <a:pt x="585" y="190"/>
                  <a:pt x="613" y="170"/>
                  <a:pt x="633" y="162"/>
                </a:cubicBezTo>
                <a:cubicBezTo>
                  <a:pt x="653" y="154"/>
                  <a:pt x="649" y="125"/>
                  <a:pt x="680" y="134"/>
                </a:cubicBezTo>
                <a:cubicBezTo>
                  <a:pt x="711" y="143"/>
                  <a:pt x="783" y="177"/>
                  <a:pt x="822" y="219"/>
                </a:cubicBezTo>
                <a:cubicBezTo>
                  <a:pt x="861" y="261"/>
                  <a:pt x="855" y="343"/>
                  <a:pt x="916" y="389"/>
                </a:cubicBezTo>
                <a:cubicBezTo>
                  <a:pt x="977" y="435"/>
                  <a:pt x="1083" y="464"/>
                  <a:pt x="1190" y="493"/>
                </a:cubicBezTo>
              </a:path>
            </a:pathLst>
          </a:custGeom>
          <a:noFill/>
          <a:ln w="25400" cap="flat" cmpd="sng">
            <a:solidFill>
              <a:srgbClr val="CC0000"/>
            </a:solidFill>
            <a:prstDash val="sysDot"/>
            <a:round/>
            <a:headEnd type="none" w="med" len="med"/>
            <a:tailEnd type="none" w="med" len="me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val 99">
            <a:extLst>
              <a:ext uri="{FF2B5EF4-FFF2-40B4-BE49-F238E27FC236}">
                <a16:creationId xmlns:a16="http://schemas.microsoft.com/office/drawing/2014/main" id="{5B91B61A-F364-487E-A4A4-AC91AF50C335}"/>
              </a:ext>
            </a:extLst>
          </p:cNvPr>
          <p:cNvSpPr>
            <a:spLocks noChangeArrowheads="1"/>
          </p:cNvSpPr>
          <p:nvPr/>
        </p:nvSpPr>
        <p:spPr bwMode="auto">
          <a:xfrm>
            <a:off x="7007225" y="17589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4" name="Oval 100">
            <a:extLst>
              <a:ext uri="{FF2B5EF4-FFF2-40B4-BE49-F238E27FC236}">
                <a16:creationId xmlns:a16="http://schemas.microsoft.com/office/drawing/2014/main" id="{80507080-9E87-442E-AFAD-C5065004D2FD}"/>
              </a:ext>
            </a:extLst>
          </p:cNvPr>
          <p:cNvSpPr>
            <a:spLocks noChangeArrowheads="1"/>
          </p:cNvSpPr>
          <p:nvPr/>
        </p:nvSpPr>
        <p:spPr bwMode="auto">
          <a:xfrm>
            <a:off x="7480300" y="3046413"/>
            <a:ext cx="355600" cy="69056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5" name="Oval 101">
            <a:extLst>
              <a:ext uri="{FF2B5EF4-FFF2-40B4-BE49-F238E27FC236}">
                <a16:creationId xmlns:a16="http://schemas.microsoft.com/office/drawing/2014/main" id="{3C3B5797-EAA2-4D7C-A381-FD1DF773A7F2}"/>
              </a:ext>
            </a:extLst>
          </p:cNvPr>
          <p:cNvSpPr>
            <a:spLocks noChangeArrowheads="1"/>
          </p:cNvSpPr>
          <p:nvPr/>
        </p:nvSpPr>
        <p:spPr bwMode="auto">
          <a:xfrm>
            <a:off x="7996238" y="4476750"/>
            <a:ext cx="355600" cy="69056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6" name="Line 102">
            <a:extLst>
              <a:ext uri="{FF2B5EF4-FFF2-40B4-BE49-F238E27FC236}">
                <a16:creationId xmlns:a16="http://schemas.microsoft.com/office/drawing/2014/main" id="{1C62C7DE-04BF-4024-804B-F6B566F5DAD6}"/>
              </a:ext>
            </a:extLst>
          </p:cNvPr>
          <p:cNvSpPr>
            <a:spLocks noChangeShapeType="1"/>
          </p:cNvSpPr>
          <p:nvPr/>
        </p:nvSpPr>
        <p:spPr bwMode="auto">
          <a:xfrm>
            <a:off x="6589713" y="1236886"/>
            <a:ext cx="1095375" cy="0"/>
          </a:xfrm>
          <a:prstGeom prst="line">
            <a:avLst/>
          </a:prstGeom>
          <a:noFill/>
          <a:ln w="25400">
            <a:solidFill>
              <a:srgbClr val="CC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Text Box 103">
            <a:extLst>
              <a:ext uri="{FF2B5EF4-FFF2-40B4-BE49-F238E27FC236}">
                <a16:creationId xmlns:a16="http://schemas.microsoft.com/office/drawing/2014/main" id="{F1970C9E-BA19-4FDA-A20D-88117F859541}"/>
              </a:ext>
            </a:extLst>
          </p:cNvPr>
          <p:cNvSpPr txBox="1">
            <a:spLocks noChangeArrowheads="1"/>
          </p:cNvSpPr>
          <p:nvPr/>
        </p:nvSpPr>
        <p:spPr bwMode="auto">
          <a:xfrm>
            <a:off x="7694613" y="1052736"/>
            <a:ext cx="1498102"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Taux de croissance</a:t>
            </a:r>
            <a:b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de-DE" altLang="de-DE"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(kg/ha/jour)</a:t>
            </a:r>
          </a:p>
        </p:txBody>
      </p:sp>
      <p:sp>
        <p:nvSpPr>
          <p:cNvPr id="38" name="Rectangle 104">
            <a:extLst>
              <a:ext uri="{FF2B5EF4-FFF2-40B4-BE49-F238E27FC236}">
                <a16:creationId xmlns:a16="http://schemas.microsoft.com/office/drawing/2014/main" id="{F49C4825-C982-41AC-AA55-46C82E815BAC}"/>
              </a:ext>
            </a:extLst>
          </p:cNvPr>
          <p:cNvSpPr>
            <a:spLocks noChangeArrowheads="1"/>
          </p:cNvSpPr>
          <p:nvPr/>
        </p:nvSpPr>
        <p:spPr bwMode="auto">
          <a:xfrm>
            <a:off x="347663" y="5443538"/>
            <a:ext cx="704850" cy="479425"/>
          </a:xfrm>
          <a:prstGeom prst="rect">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39" name="Rectangle 105">
            <a:extLst>
              <a:ext uri="{FF2B5EF4-FFF2-40B4-BE49-F238E27FC236}">
                <a16:creationId xmlns:a16="http://schemas.microsoft.com/office/drawing/2014/main" id="{157950D4-30F7-48A0-955F-46A3B094231E}"/>
              </a:ext>
            </a:extLst>
          </p:cNvPr>
          <p:cNvSpPr>
            <a:spLocks noChangeArrowheads="1"/>
          </p:cNvSpPr>
          <p:nvPr/>
        </p:nvSpPr>
        <p:spPr bwMode="auto">
          <a:xfrm>
            <a:off x="1084263" y="5476875"/>
            <a:ext cx="1016000" cy="3968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Pâturage</a:t>
            </a:r>
            <a:endParaRPr kumimoji="0" lang="de-DE" altLang="de-DE" sz="20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0" name="Rectangle 106">
            <a:extLst>
              <a:ext uri="{FF2B5EF4-FFF2-40B4-BE49-F238E27FC236}">
                <a16:creationId xmlns:a16="http://schemas.microsoft.com/office/drawing/2014/main" id="{49859F5B-3A4B-4437-8771-2F84ADFEBA54}"/>
              </a:ext>
            </a:extLst>
          </p:cNvPr>
          <p:cNvSpPr>
            <a:spLocks noChangeArrowheads="1"/>
          </p:cNvSpPr>
          <p:nvPr/>
        </p:nvSpPr>
        <p:spPr bwMode="auto">
          <a:xfrm>
            <a:off x="2430463" y="5427663"/>
            <a:ext cx="704850" cy="479425"/>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e-DE" altLang="de-DE"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1" name="Rectangle 107">
            <a:extLst>
              <a:ext uri="{FF2B5EF4-FFF2-40B4-BE49-F238E27FC236}">
                <a16:creationId xmlns:a16="http://schemas.microsoft.com/office/drawing/2014/main" id="{0306EBBD-8DA7-458B-A0E1-64A3C0159BFE}"/>
              </a:ext>
            </a:extLst>
          </p:cNvPr>
          <p:cNvSpPr>
            <a:spLocks noChangeArrowheads="1"/>
          </p:cNvSpPr>
          <p:nvPr/>
        </p:nvSpPr>
        <p:spPr bwMode="auto">
          <a:xfrm>
            <a:off x="3167063" y="5461000"/>
            <a:ext cx="1040670" cy="40011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err="1" smtClean="0">
                <a:ln>
                  <a:noFill/>
                </a:ln>
                <a:solidFill>
                  <a:prstClr val="black"/>
                </a:solidFill>
                <a:effectLst/>
                <a:uLnTx/>
                <a:uFillTx/>
                <a:latin typeface="Arial" panose="020B0604020202020204" pitchFamily="34" charset="0"/>
                <a:ea typeface="ＭＳ Ｐゴシック" panose="020B0600070205080204" pitchFamily="34" charset="-128"/>
                <a:cs typeface="+mn-cs"/>
              </a:rPr>
              <a:t>Fauche</a:t>
            </a:r>
            <a:endParaRPr kumimoji="0" lang="de-DE" altLang="de-DE" sz="2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42" name="Text Box 5">
            <a:extLst>
              <a:ext uri="{FF2B5EF4-FFF2-40B4-BE49-F238E27FC236}">
                <a16:creationId xmlns:a16="http://schemas.microsoft.com/office/drawing/2014/main" id="{536AD5BC-69F8-4CAC-824D-C4E4A5B6F54A}"/>
              </a:ext>
            </a:extLst>
          </p:cNvPr>
          <p:cNvSpPr txBox="1">
            <a:spLocks noChangeArrowheads="1"/>
          </p:cNvSpPr>
          <p:nvPr/>
        </p:nvSpPr>
        <p:spPr bwMode="auto">
          <a:xfrm>
            <a:off x="205308" y="6419595"/>
            <a:ext cx="35829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Steinwidder</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t>
            </a:r>
            <a:r>
              <a:rPr kumimoji="0" lang="en-GB"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Starz</a:t>
            </a:r>
            <a:r>
              <a:rPr kumimoji="0" lang="en-GB"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2015 (mod.)</a:t>
            </a:r>
          </a:p>
        </p:txBody>
      </p:sp>
    </p:spTree>
    <p:extLst>
      <p:ext uri="{BB962C8B-B14F-4D97-AF65-F5344CB8AC3E}">
        <p14:creationId xmlns:p14="http://schemas.microsoft.com/office/powerpoint/2010/main" val="317573285"/>
      </p:ext>
    </p:extLst>
  </p:cSld>
  <p:clrMapOvr>
    <a:masterClrMapping/>
  </p:clrMapOvr>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190170"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libri"/>
                <a:ea typeface="+mj-ea"/>
                <a:cs typeface="+mj-cs"/>
              </a:rPr>
              <a:t>Temps de pâturage et périodes de repos </a:t>
            </a:r>
            <a:r>
              <a:rPr kumimoji="0" lang="en-US" sz="2300" b="0" i="0" u="none" strike="noStrike" kern="1200" cap="none" spc="0" normalizeH="0" baseline="0" noProof="0" dirty="0" err="1" smtClean="0">
                <a:ln>
                  <a:noFill/>
                </a:ln>
                <a:solidFill>
                  <a:prstClr val="black"/>
                </a:solidFill>
                <a:effectLst/>
                <a:uLnTx/>
                <a:uFillTx/>
                <a:latin typeface="Calibri"/>
                <a:ea typeface="+mj-ea"/>
                <a:cs typeface="+mj-cs"/>
              </a:rPr>
              <a:t>en</a:t>
            </a:r>
            <a:r>
              <a:rPr kumimoji="0" lang="en-US" sz="23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300" b="0" i="0" u="none" strike="noStrike" kern="1200" cap="none" spc="0" normalizeH="0" baseline="0" noProof="0" dirty="0" err="1" smtClean="0">
                <a:ln>
                  <a:noFill/>
                </a:ln>
                <a:solidFill>
                  <a:prstClr val="black"/>
                </a:solidFill>
                <a:effectLst/>
                <a:uLnTx/>
                <a:uFillTx/>
                <a:latin typeface="Calibri"/>
                <a:ea typeface="+mj-ea"/>
                <a:cs typeface="+mj-cs"/>
              </a:rPr>
              <a:t>pâturage</a:t>
            </a:r>
            <a:r>
              <a:rPr kumimoji="0" lang="en-US" sz="23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300" b="0" i="0" u="none" strike="noStrike" kern="1200" cap="none" spc="0" normalizeH="0" baseline="0" noProof="0" dirty="0" err="1" smtClean="0">
                <a:ln>
                  <a:noFill/>
                </a:ln>
                <a:solidFill>
                  <a:prstClr val="black"/>
                </a:solidFill>
                <a:effectLst/>
                <a:uLnTx/>
                <a:uFillTx/>
                <a:latin typeface="Calibri"/>
                <a:ea typeface="+mj-ea"/>
                <a:cs typeface="+mj-cs"/>
              </a:rPr>
              <a:t>tournant</a:t>
            </a:r>
            <a:r>
              <a:rPr kumimoji="0" lang="en-US" sz="23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300" b="0" i="0" u="none" strike="noStrike" kern="1200" cap="none" spc="0" normalizeH="0" baseline="0" noProof="0" dirty="0" err="1" smtClean="0">
                <a:ln>
                  <a:noFill/>
                </a:ln>
                <a:solidFill>
                  <a:prstClr val="black"/>
                </a:solidFill>
                <a:effectLst/>
                <a:uLnTx/>
                <a:uFillTx/>
                <a:latin typeface="Calibri"/>
                <a:ea typeface="+mj-ea"/>
                <a:cs typeface="+mj-cs"/>
              </a:rPr>
              <a:t>d'été</a:t>
            </a:r>
            <a:endParaRPr kumimoji="0" lang="en-US" sz="23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endParaRPr lang="de-DE" dirty="0"/>
          </a:p>
        </p:txBody>
      </p:sp>
      <p:sp>
        <p:nvSpPr>
          <p:cNvPr id="5" name="Rectangle 4">
            <a:extLst>
              <a:ext uri="{FF2B5EF4-FFF2-40B4-BE49-F238E27FC236}">
                <a16:creationId xmlns:a16="http://schemas.microsoft.com/office/drawing/2014/main" id="{A24F7F48-22DD-428B-AF5E-41BAFD401168}"/>
              </a:ext>
            </a:extLst>
          </p:cNvPr>
          <p:cNvSpPr>
            <a:spLocks/>
          </p:cNvSpPr>
          <p:nvPr/>
        </p:nvSpPr>
        <p:spPr bwMode="auto">
          <a:xfrm>
            <a:off x="80963" y="4921250"/>
            <a:ext cx="9063037" cy="14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Une UGB nécessite environ 70 à 120 m²/jour sur des sites favorables (dont la moitié en cas de pâturage partiel), 100-400 m²/jour en alpage d'été, selon le potentiel de rendement du site.</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La durée des périodes de repos augmente avec le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nombre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de paddocks</a:t>
            </a:r>
            <a:r>
              <a:rPr kumimoji="0" lang="en-GB" altLang="en-US" sz="1700" b="0" i="0" u="none" strike="noStrike" kern="1200" cap="none" spc="0" normalizeH="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et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diminue avec le cycle de pâturage (→ phase de la saison de croissance).</a:t>
            </a:r>
          </a:p>
        </p:txBody>
      </p:sp>
      <p:grpSp>
        <p:nvGrpSpPr>
          <p:cNvPr id="6" name="Group 54">
            <a:extLst>
              <a:ext uri="{FF2B5EF4-FFF2-40B4-BE49-F238E27FC236}">
                <a16:creationId xmlns:a16="http://schemas.microsoft.com/office/drawing/2014/main" id="{4C2533A5-F1B4-44DA-B0B2-0C1F9E6ACCE1}"/>
              </a:ext>
            </a:extLst>
          </p:cNvPr>
          <p:cNvGrpSpPr>
            <a:grpSpLocks/>
          </p:cNvGrpSpPr>
          <p:nvPr/>
        </p:nvGrpSpPr>
        <p:grpSpPr bwMode="auto">
          <a:xfrm>
            <a:off x="1430709" y="1124744"/>
            <a:ext cx="6381651" cy="3888432"/>
            <a:chOff x="570" y="217"/>
            <a:chExt cx="4992" cy="3001"/>
          </a:xfrm>
        </p:grpSpPr>
        <p:pic>
          <p:nvPicPr>
            <p:cNvPr id="8" name="Picture 9" descr="Grazing_cycle_Egger_et_al_20031">
              <a:extLst>
                <a:ext uri="{FF2B5EF4-FFF2-40B4-BE49-F238E27FC236}">
                  <a16:creationId xmlns:a16="http://schemas.microsoft.com/office/drawing/2014/main" id="{6AF93163-F701-4DF7-A7D6-0A842ADD7B9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0" y="217"/>
              <a:ext cx="4408" cy="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764BB6D6-FA6C-41D9-A219-45060E2294FE}"/>
                </a:ext>
              </a:extLst>
            </p:cNvPr>
            <p:cNvSpPr txBox="1">
              <a:spLocks noChangeArrowheads="1"/>
            </p:cNvSpPr>
            <p:nvPr/>
          </p:nvSpPr>
          <p:spPr bwMode="auto">
            <a:xfrm>
              <a:off x="1294" y="1598"/>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34</a:t>
              </a:r>
            </a:p>
          </p:txBody>
        </p:sp>
        <p:sp>
          <p:nvSpPr>
            <p:cNvPr id="10" name="Text Box 18">
              <a:extLst>
                <a:ext uri="{FF2B5EF4-FFF2-40B4-BE49-F238E27FC236}">
                  <a16:creationId xmlns:a16="http://schemas.microsoft.com/office/drawing/2014/main" id="{73508D09-9433-4B27-9BC9-5F996527A4E4}"/>
                </a:ext>
              </a:extLst>
            </p:cNvPr>
            <p:cNvSpPr txBox="1">
              <a:spLocks noChangeArrowheads="1"/>
            </p:cNvSpPr>
            <p:nvPr/>
          </p:nvSpPr>
          <p:spPr bwMode="auto">
            <a:xfrm>
              <a:off x="1294" y="1916"/>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11" name="Text Box 19">
              <a:extLst>
                <a:ext uri="{FF2B5EF4-FFF2-40B4-BE49-F238E27FC236}">
                  <a16:creationId xmlns:a16="http://schemas.microsoft.com/office/drawing/2014/main" id="{FCF11DFB-AC71-4329-9B93-3367081E621F}"/>
                </a:ext>
              </a:extLst>
            </p:cNvPr>
            <p:cNvSpPr txBox="1">
              <a:spLocks noChangeArrowheads="1"/>
            </p:cNvSpPr>
            <p:nvPr/>
          </p:nvSpPr>
          <p:spPr bwMode="auto">
            <a:xfrm>
              <a:off x="1271" y="225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2" name="Text Box 20">
              <a:extLst>
                <a:ext uri="{FF2B5EF4-FFF2-40B4-BE49-F238E27FC236}">
                  <a16:creationId xmlns:a16="http://schemas.microsoft.com/office/drawing/2014/main" id="{86636C89-9437-483B-B520-3BF19C3CBF02}"/>
                </a:ext>
              </a:extLst>
            </p:cNvPr>
            <p:cNvSpPr txBox="1">
              <a:spLocks noChangeArrowheads="1"/>
            </p:cNvSpPr>
            <p:nvPr/>
          </p:nvSpPr>
          <p:spPr bwMode="auto">
            <a:xfrm>
              <a:off x="1485" y="1824"/>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36</a:t>
              </a:r>
            </a:p>
          </p:txBody>
        </p:sp>
        <p:sp>
          <p:nvSpPr>
            <p:cNvPr id="13" name="Text Box 21">
              <a:extLst>
                <a:ext uri="{FF2B5EF4-FFF2-40B4-BE49-F238E27FC236}">
                  <a16:creationId xmlns:a16="http://schemas.microsoft.com/office/drawing/2014/main" id="{87BEFCAF-B3DD-4A79-8B1F-9AF8ACF2627B}"/>
                </a:ext>
              </a:extLst>
            </p:cNvPr>
            <p:cNvSpPr txBox="1">
              <a:spLocks noChangeArrowheads="1"/>
            </p:cNvSpPr>
            <p:nvPr/>
          </p:nvSpPr>
          <p:spPr bwMode="auto">
            <a:xfrm>
              <a:off x="1496" y="206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27</a:t>
              </a:r>
            </a:p>
          </p:txBody>
        </p:sp>
        <p:sp>
          <p:nvSpPr>
            <p:cNvPr id="14" name="Text Box 22">
              <a:extLst>
                <a:ext uri="{FF2B5EF4-FFF2-40B4-BE49-F238E27FC236}">
                  <a16:creationId xmlns:a16="http://schemas.microsoft.com/office/drawing/2014/main" id="{E9FCD544-DA51-4FBB-8103-17FC7C66BB80}"/>
                </a:ext>
              </a:extLst>
            </p:cNvPr>
            <p:cNvSpPr txBox="1">
              <a:spLocks noChangeArrowheads="1"/>
            </p:cNvSpPr>
            <p:nvPr/>
          </p:nvSpPr>
          <p:spPr bwMode="auto">
            <a:xfrm>
              <a:off x="1508" y="235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15" name="Text Box 23">
              <a:extLst>
                <a:ext uri="{FF2B5EF4-FFF2-40B4-BE49-F238E27FC236}">
                  <a16:creationId xmlns:a16="http://schemas.microsoft.com/office/drawing/2014/main" id="{6B650F11-DDFA-40C1-8A93-D76DC9C19A55}"/>
                </a:ext>
              </a:extLst>
            </p:cNvPr>
            <p:cNvSpPr txBox="1">
              <a:spLocks noChangeArrowheads="1"/>
            </p:cNvSpPr>
            <p:nvPr/>
          </p:nvSpPr>
          <p:spPr bwMode="auto">
            <a:xfrm>
              <a:off x="1644" y="1961"/>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44</a:t>
              </a:r>
            </a:p>
          </p:txBody>
        </p:sp>
        <p:sp>
          <p:nvSpPr>
            <p:cNvPr id="16" name="Text Box 24">
              <a:extLst>
                <a:ext uri="{FF2B5EF4-FFF2-40B4-BE49-F238E27FC236}">
                  <a16:creationId xmlns:a16="http://schemas.microsoft.com/office/drawing/2014/main" id="{05F143F5-30F9-4EC8-8E69-568FFEE2AA84}"/>
                </a:ext>
              </a:extLst>
            </p:cNvPr>
            <p:cNvSpPr txBox="1">
              <a:spLocks noChangeArrowheads="1"/>
            </p:cNvSpPr>
            <p:nvPr/>
          </p:nvSpPr>
          <p:spPr bwMode="auto">
            <a:xfrm>
              <a:off x="1656" y="2176"/>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28</a:t>
              </a:r>
            </a:p>
          </p:txBody>
        </p:sp>
        <p:sp>
          <p:nvSpPr>
            <p:cNvPr id="17" name="Text Box 25">
              <a:extLst>
                <a:ext uri="{FF2B5EF4-FFF2-40B4-BE49-F238E27FC236}">
                  <a16:creationId xmlns:a16="http://schemas.microsoft.com/office/drawing/2014/main" id="{D5D9AD82-73B5-4BC6-87C7-07129C0525A1}"/>
                </a:ext>
              </a:extLst>
            </p:cNvPr>
            <p:cNvSpPr txBox="1">
              <a:spLocks noChangeArrowheads="1"/>
            </p:cNvSpPr>
            <p:nvPr/>
          </p:nvSpPr>
          <p:spPr bwMode="auto">
            <a:xfrm>
              <a:off x="1668" y="2458"/>
              <a:ext cx="132" cy="14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12</a:t>
              </a:r>
            </a:p>
          </p:txBody>
        </p:sp>
        <p:sp>
          <p:nvSpPr>
            <p:cNvPr id="18" name="Text Box 26">
              <a:extLst>
                <a:ext uri="{FF2B5EF4-FFF2-40B4-BE49-F238E27FC236}">
                  <a16:creationId xmlns:a16="http://schemas.microsoft.com/office/drawing/2014/main" id="{A5541815-8CD7-435C-ACAF-147AB5D2B3F8}"/>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19" name="Text Box 27">
              <a:extLst>
                <a:ext uri="{FF2B5EF4-FFF2-40B4-BE49-F238E27FC236}">
                  <a16:creationId xmlns:a16="http://schemas.microsoft.com/office/drawing/2014/main" id="{1CA86422-F194-43B0-A91F-0F055F75A714}"/>
                </a:ext>
              </a:extLst>
            </p:cNvPr>
            <p:cNvSpPr txBox="1">
              <a:spLocks noChangeArrowheads="1"/>
            </p:cNvSpPr>
            <p:nvPr/>
          </p:nvSpPr>
          <p:spPr bwMode="auto">
            <a:xfrm>
              <a:off x="1834" y="2277"/>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20" name="Text Box 28">
              <a:extLst>
                <a:ext uri="{FF2B5EF4-FFF2-40B4-BE49-F238E27FC236}">
                  <a16:creationId xmlns:a16="http://schemas.microsoft.com/office/drawing/2014/main" id="{56C615EA-0BCC-496F-ACD6-589B7809722B}"/>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1" name="Text Box 29">
              <a:extLst>
                <a:ext uri="{FF2B5EF4-FFF2-40B4-BE49-F238E27FC236}">
                  <a16:creationId xmlns:a16="http://schemas.microsoft.com/office/drawing/2014/main" id="{6DC61092-A786-46E6-9891-E553C377541C}"/>
                </a:ext>
              </a:extLst>
            </p:cNvPr>
            <p:cNvSpPr txBox="1">
              <a:spLocks noChangeArrowheads="1"/>
            </p:cNvSpPr>
            <p:nvPr/>
          </p:nvSpPr>
          <p:spPr bwMode="auto">
            <a:xfrm>
              <a:off x="1823" y="207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2" name="Text Box 30">
              <a:extLst>
                <a:ext uri="{FF2B5EF4-FFF2-40B4-BE49-F238E27FC236}">
                  <a16:creationId xmlns:a16="http://schemas.microsoft.com/office/drawing/2014/main" id="{EE98F933-CFD3-48E0-AB9D-257F7A92CE44}"/>
                </a:ext>
              </a:extLst>
            </p:cNvPr>
            <p:cNvSpPr txBox="1">
              <a:spLocks noChangeArrowheads="1"/>
            </p:cNvSpPr>
            <p:nvPr/>
          </p:nvSpPr>
          <p:spPr bwMode="auto">
            <a:xfrm>
              <a:off x="1846" y="246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23" name="Text Box 31">
              <a:extLst>
                <a:ext uri="{FF2B5EF4-FFF2-40B4-BE49-F238E27FC236}">
                  <a16:creationId xmlns:a16="http://schemas.microsoft.com/office/drawing/2014/main" id="{E7B00D67-F0EB-4E69-86D5-CF2958B95839}"/>
                </a:ext>
              </a:extLst>
            </p:cNvPr>
            <p:cNvSpPr txBox="1">
              <a:spLocks noChangeArrowheads="1"/>
            </p:cNvSpPr>
            <p:nvPr/>
          </p:nvSpPr>
          <p:spPr bwMode="auto">
            <a:xfrm>
              <a:off x="2329" y="1403"/>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24" name="Text Box 32">
              <a:extLst>
                <a:ext uri="{FF2B5EF4-FFF2-40B4-BE49-F238E27FC236}">
                  <a16:creationId xmlns:a16="http://schemas.microsoft.com/office/drawing/2014/main" id="{7FE679A1-1ACF-40CB-B499-33616832F428}"/>
                </a:ext>
              </a:extLst>
            </p:cNvPr>
            <p:cNvSpPr txBox="1">
              <a:spLocks noChangeArrowheads="1"/>
            </p:cNvSpPr>
            <p:nvPr/>
          </p:nvSpPr>
          <p:spPr bwMode="auto">
            <a:xfrm>
              <a:off x="2352" y="201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20</a:t>
              </a:r>
            </a:p>
          </p:txBody>
        </p:sp>
        <p:sp>
          <p:nvSpPr>
            <p:cNvPr id="25" name="Text Box 33">
              <a:extLst>
                <a:ext uri="{FF2B5EF4-FFF2-40B4-BE49-F238E27FC236}">
                  <a16:creationId xmlns:a16="http://schemas.microsoft.com/office/drawing/2014/main" id="{9EC1F869-2A5F-48D7-8C94-BBE98A82C8C5}"/>
                </a:ext>
              </a:extLst>
            </p:cNvPr>
            <p:cNvSpPr txBox="1">
              <a:spLocks noChangeArrowheads="1"/>
            </p:cNvSpPr>
            <p:nvPr/>
          </p:nvSpPr>
          <p:spPr bwMode="auto">
            <a:xfrm>
              <a:off x="2548" y="1743"/>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42</a:t>
              </a:r>
            </a:p>
          </p:txBody>
        </p:sp>
        <p:sp>
          <p:nvSpPr>
            <p:cNvPr id="26" name="Text Box 34">
              <a:extLst>
                <a:ext uri="{FF2B5EF4-FFF2-40B4-BE49-F238E27FC236}">
                  <a16:creationId xmlns:a16="http://schemas.microsoft.com/office/drawing/2014/main" id="{D6100C87-D7B8-41F1-B420-CDE98AD74961}"/>
                </a:ext>
              </a:extLst>
            </p:cNvPr>
            <p:cNvSpPr txBox="1">
              <a:spLocks noChangeArrowheads="1"/>
            </p:cNvSpPr>
            <p:nvPr/>
          </p:nvSpPr>
          <p:spPr bwMode="auto">
            <a:xfrm>
              <a:off x="2548" y="2140"/>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7" name="Text Box 35">
              <a:extLst>
                <a:ext uri="{FF2B5EF4-FFF2-40B4-BE49-F238E27FC236}">
                  <a16:creationId xmlns:a16="http://schemas.microsoft.com/office/drawing/2014/main" id="{63BB2D6D-E631-40AC-A5F7-3AF023CED364}"/>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28" name="Text Box 36">
              <a:extLst>
                <a:ext uri="{FF2B5EF4-FFF2-40B4-BE49-F238E27FC236}">
                  <a16:creationId xmlns:a16="http://schemas.microsoft.com/office/drawing/2014/main" id="{56614CEE-DEE7-4477-B9BA-32B88A56A09E}"/>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29" name="Text Box 37">
              <a:extLst>
                <a:ext uri="{FF2B5EF4-FFF2-40B4-BE49-F238E27FC236}">
                  <a16:creationId xmlns:a16="http://schemas.microsoft.com/office/drawing/2014/main" id="{B35953D4-03CA-42FD-8EFC-0782D2B29314}"/>
                </a:ext>
              </a:extLst>
            </p:cNvPr>
            <p:cNvSpPr txBox="1">
              <a:spLocks noChangeArrowheads="1"/>
            </p:cNvSpPr>
            <p:nvPr/>
          </p:nvSpPr>
          <p:spPr bwMode="auto">
            <a:xfrm>
              <a:off x="3182" y="781"/>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30</a:t>
              </a:r>
            </a:p>
          </p:txBody>
        </p:sp>
        <p:sp>
          <p:nvSpPr>
            <p:cNvPr id="30" name="Text Box 38">
              <a:extLst>
                <a:ext uri="{FF2B5EF4-FFF2-40B4-BE49-F238E27FC236}">
                  <a16:creationId xmlns:a16="http://schemas.microsoft.com/office/drawing/2014/main" id="{8EA80044-D6CE-4450-A991-F55C40587DE2}"/>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1" name="Text Box 39">
              <a:extLst>
                <a:ext uri="{FF2B5EF4-FFF2-40B4-BE49-F238E27FC236}">
                  <a16:creationId xmlns:a16="http://schemas.microsoft.com/office/drawing/2014/main" id="{1410C8CE-338B-44BF-940C-CFD6CD2E6355}"/>
                </a:ext>
              </a:extLst>
            </p:cNvPr>
            <p:cNvSpPr txBox="1">
              <a:spLocks noChangeArrowheads="1"/>
            </p:cNvSpPr>
            <p:nvPr/>
          </p:nvSpPr>
          <p:spPr bwMode="auto">
            <a:xfrm>
              <a:off x="2726" y="2277"/>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2" name="Text Box 40">
              <a:extLst>
                <a:ext uri="{FF2B5EF4-FFF2-40B4-BE49-F238E27FC236}">
                  <a16:creationId xmlns:a16="http://schemas.microsoft.com/office/drawing/2014/main" id="{C5F7959E-4979-4AB4-BA5C-38AFA70E11DB}"/>
                </a:ext>
              </a:extLst>
            </p:cNvPr>
            <p:cNvSpPr txBox="1">
              <a:spLocks noChangeArrowheads="1"/>
            </p:cNvSpPr>
            <p:nvPr/>
          </p:nvSpPr>
          <p:spPr bwMode="auto">
            <a:xfrm>
              <a:off x="2726" y="187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3" name="Text Box 41">
              <a:extLst>
                <a:ext uri="{FF2B5EF4-FFF2-40B4-BE49-F238E27FC236}">
                  <a16:creationId xmlns:a16="http://schemas.microsoft.com/office/drawing/2014/main" id="{3DD27385-8082-45D4-8170-828BDA8D60B1}"/>
                </a:ext>
              </a:extLst>
            </p:cNvPr>
            <p:cNvSpPr txBox="1">
              <a:spLocks noChangeArrowheads="1"/>
            </p:cNvSpPr>
            <p:nvPr/>
          </p:nvSpPr>
          <p:spPr bwMode="auto">
            <a:xfrm>
              <a:off x="3402" y="2145"/>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17</a:t>
              </a:r>
            </a:p>
          </p:txBody>
        </p:sp>
        <p:sp>
          <p:nvSpPr>
            <p:cNvPr id="34" name="Text Box 42">
              <a:extLst>
                <a:ext uri="{FF2B5EF4-FFF2-40B4-BE49-F238E27FC236}">
                  <a16:creationId xmlns:a16="http://schemas.microsoft.com/office/drawing/2014/main" id="{981458FB-6ED1-42E8-B33F-917DA16170C3}"/>
                </a:ext>
              </a:extLst>
            </p:cNvPr>
            <p:cNvSpPr txBox="1">
              <a:spLocks noChangeArrowheads="1"/>
            </p:cNvSpPr>
            <p:nvPr/>
          </p:nvSpPr>
          <p:spPr bwMode="auto">
            <a:xfrm>
              <a:off x="3402" y="132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40</a:t>
              </a:r>
            </a:p>
          </p:txBody>
        </p:sp>
        <p:sp>
          <p:nvSpPr>
            <p:cNvPr id="35" name="Text Box 43">
              <a:extLst>
                <a:ext uri="{FF2B5EF4-FFF2-40B4-BE49-F238E27FC236}">
                  <a16:creationId xmlns:a16="http://schemas.microsoft.com/office/drawing/2014/main" id="{88F0DEFB-F34B-434C-B57D-4A86DD87D43D}"/>
                </a:ext>
              </a:extLst>
            </p:cNvPr>
            <p:cNvSpPr txBox="1">
              <a:spLocks noChangeArrowheads="1"/>
            </p:cNvSpPr>
            <p:nvPr/>
          </p:nvSpPr>
          <p:spPr bwMode="auto">
            <a:xfrm>
              <a:off x="3539" y="2329"/>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15</a:t>
              </a:r>
            </a:p>
          </p:txBody>
        </p:sp>
        <p:sp>
          <p:nvSpPr>
            <p:cNvPr id="36" name="Text Box 44">
              <a:extLst>
                <a:ext uri="{FF2B5EF4-FFF2-40B4-BE49-F238E27FC236}">
                  <a16:creationId xmlns:a16="http://schemas.microsoft.com/office/drawing/2014/main" id="{D9711826-2D13-457A-9A7E-553B4E48DA10}"/>
                </a:ext>
              </a:extLst>
            </p:cNvPr>
            <p:cNvSpPr txBox="1">
              <a:spLocks noChangeArrowheads="1"/>
            </p:cNvSpPr>
            <p:nvPr/>
          </p:nvSpPr>
          <p:spPr bwMode="auto">
            <a:xfrm>
              <a:off x="3568" y="1692"/>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45</a:t>
              </a:r>
            </a:p>
          </p:txBody>
        </p:sp>
        <p:sp>
          <p:nvSpPr>
            <p:cNvPr id="37" name="Text Box 45">
              <a:extLst>
                <a:ext uri="{FF2B5EF4-FFF2-40B4-BE49-F238E27FC236}">
                  <a16:creationId xmlns:a16="http://schemas.microsoft.com/office/drawing/2014/main" id="{7BF00C33-70C6-4689-A7BA-367AE4DCC94D}"/>
                </a:ext>
              </a:extLst>
            </p:cNvPr>
            <p:cNvSpPr txBox="1">
              <a:spLocks noChangeArrowheads="1"/>
            </p:cNvSpPr>
            <p:nvPr/>
          </p:nvSpPr>
          <p:spPr bwMode="auto">
            <a:xfrm>
              <a:off x="3710" y="2328"/>
              <a:ext cx="132"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24</a:t>
              </a:r>
            </a:p>
          </p:txBody>
        </p:sp>
        <p:sp>
          <p:nvSpPr>
            <p:cNvPr id="38" name="Text Box 46">
              <a:extLst>
                <a:ext uri="{FF2B5EF4-FFF2-40B4-BE49-F238E27FC236}">
                  <a16:creationId xmlns:a16="http://schemas.microsoft.com/office/drawing/2014/main" id="{B52476AF-0687-47EE-96FB-2B77C3D1D822}"/>
                </a:ext>
              </a:extLst>
            </p:cNvPr>
            <p:cNvSpPr txBox="1">
              <a:spLocks noChangeArrowheads="1"/>
            </p:cNvSpPr>
            <p:nvPr/>
          </p:nvSpPr>
          <p:spPr bwMode="auto">
            <a:xfrm>
              <a:off x="3716" y="1870"/>
              <a:ext cx="133" cy="14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de-DE" sz="1400" b="0" i="0" u="none" strike="noStrike" kern="1200" cap="none" spc="0" normalizeH="0" baseline="0" noProof="0">
                  <a:ln>
                    <a:noFill/>
                  </a:ln>
                  <a:solidFill>
                    <a:srgbClr val="4D4D4D"/>
                  </a:solidFill>
                  <a:effectLst/>
                  <a:uLnTx/>
                  <a:uFillTx/>
                  <a:latin typeface="Arial" panose="020B0604020202020204" pitchFamily="34" charset="0"/>
                  <a:ea typeface="ＭＳ Ｐゴシック" panose="020B0600070205080204" pitchFamily="34" charset="-128"/>
                  <a:cs typeface="+mn-cs"/>
                </a:rPr>
                <a:t>48</a:t>
              </a:r>
            </a:p>
          </p:txBody>
        </p:sp>
        <p:sp>
          <p:nvSpPr>
            <p:cNvPr id="39" name="Line 48">
              <a:extLst>
                <a:ext uri="{FF2B5EF4-FFF2-40B4-BE49-F238E27FC236}">
                  <a16:creationId xmlns:a16="http://schemas.microsoft.com/office/drawing/2014/main" id="{A58612C2-785E-4BF6-ACA2-F1B941C58F13}"/>
                </a:ext>
              </a:extLst>
            </p:cNvPr>
            <p:cNvSpPr>
              <a:spLocks noChangeShapeType="1"/>
            </p:cNvSpPr>
            <p:nvPr/>
          </p:nvSpPr>
          <p:spPr bwMode="auto">
            <a:xfrm flipH="1">
              <a:off x="3885" y="1940"/>
              <a:ext cx="893" cy="0"/>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Line 49">
              <a:extLst>
                <a:ext uri="{FF2B5EF4-FFF2-40B4-BE49-F238E27FC236}">
                  <a16:creationId xmlns:a16="http://schemas.microsoft.com/office/drawing/2014/main" id="{61BC73D4-F771-45ED-9C23-0B0B8E9C995E}"/>
                </a:ext>
              </a:extLst>
            </p:cNvPr>
            <p:cNvSpPr>
              <a:spLocks noChangeShapeType="1"/>
            </p:cNvSpPr>
            <p:nvPr/>
          </p:nvSpPr>
          <p:spPr bwMode="auto">
            <a:xfrm flipH="1">
              <a:off x="3873" y="1952"/>
              <a:ext cx="905" cy="429"/>
            </a:xfrm>
            <a:prstGeom prst="line">
              <a:avLst/>
            </a:prstGeom>
            <a:noFill/>
            <a:ln w="12700">
              <a:solidFill>
                <a:schemeClr val="tx1"/>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 Box 50">
              <a:extLst>
                <a:ext uri="{FF2B5EF4-FFF2-40B4-BE49-F238E27FC236}">
                  <a16:creationId xmlns:a16="http://schemas.microsoft.com/office/drawing/2014/main" id="{2FE162AD-9929-48E5-9395-BABF6FCD267D}"/>
                </a:ext>
              </a:extLst>
            </p:cNvPr>
            <p:cNvSpPr txBox="1">
              <a:spLocks noChangeArrowheads="1"/>
            </p:cNvSpPr>
            <p:nvPr/>
          </p:nvSpPr>
          <p:spPr bwMode="auto">
            <a:xfrm>
              <a:off x="4740" y="1816"/>
              <a:ext cx="822" cy="3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Période de repos</a:t>
              </a:r>
              <a:b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br>
              <a:r>
                <a:rPr kumimoji="0" lang="en-GB" altLang="de-DE"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t>(jours)</a:t>
              </a:r>
            </a:p>
          </p:txBody>
        </p:sp>
      </p:grpSp>
      <p:sp>
        <p:nvSpPr>
          <p:cNvPr id="43" name="Text Box 5">
            <a:extLst>
              <a:ext uri="{FF2B5EF4-FFF2-40B4-BE49-F238E27FC236}">
                <a16:creationId xmlns:a16="http://schemas.microsoft.com/office/drawing/2014/main" id="{C7B81DC9-1F48-4A62-A1A8-B02ED1E8CBA5}"/>
              </a:ext>
            </a:extLst>
          </p:cNvPr>
          <p:cNvSpPr txBox="1">
            <a:spLocks noChangeArrowheads="1"/>
          </p:cNvSpPr>
          <p:nvPr/>
        </p:nvSpPr>
        <p:spPr bwMode="auto">
          <a:xfrm>
            <a:off x="179512" y="6423025"/>
            <a:ext cx="5938837"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graphique</a:t>
            </a:r>
            <a:r>
              <a:rPr kumimoji="0" lang="de-DE" altLang="en-US"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 → </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Aigner et al. 2003 (mod.), Koch 1996,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Gusmeroli</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2012</a:t>
            </a:r>
          </a:p>
        </p:txBody>
      </p:sp>
    </p:spTree>
    <p:extLst>
      <p:ext uri="{BB962C8B-B14F-4D97-AF65-F5344CB8AC3E}">
        <p14:creationId xmlns:p14="http://schemas.microsoft.com/office/powerpoint/2010/main" val="2918247772"/>
      </p:ext>
    </p:extLst>
  </p:cSld>
  <p:clrMapOvr>
    <a:masterClrMapping/>
  </p:clrMapOvr>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Pâturage occasionnel</a:t>
            </a:r>
          </a:p>
        </p:txBody>
      </p:sp>
      <p:sp>
        <p:nvSpPr>
          <p:cNvPr id="5" name="Rectangle 4">
            <a:extLst>
              <a:ext uri="{FF2B5EF4-FFF2-40B4-BE49-F238E27FC236}">
                <a16:creationId xmlns:a16="http://schemas.microsoft.com/office/drawing/2014/main" id="{DE35F4F1-4A38-4C06-9882-1F1870E8B000}"/>
              </a:ext>
            </a:extLst>
          </p:cNvPr>
          <p:cNvSpPr>
            <a:spLocks/>
          </p:cNvSpPr>
          <p:nvPr/>
        </p:nvSpPr>
        <p:spPr bwMode="auto">
          <a:xfrm>
            <a:off x="292100" y="1077937"/>
            <a:ext cx="85598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Elle se pratique très souvent sur les prairies en automne après la </a:t>
            </a:r>
            <a:r>
              <a:rPr kumimoji="0" lang="en-US"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dernière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coupe (c'est-à-dire avec les jeunes bovins revenant des pâturages d'été).</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Un pâturage très précoce au printemps est recommandé pour lutter contre les mauvaises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herbes</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telles</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que les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Umbelliferae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Anthriscus</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sylvestris</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Heracleum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sphondylium</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et autres dicotylédones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Rumex</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acetosa</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Taraxacum</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officinale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a:t>
            </a:r>
            <a:r>
              <a:rPr kumimoji="0" lang="en-GB" altLang="en-US" sz="1700" b="0" i="1"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Geranium </a:t>
            </a:r>
            <a:r>
              <a:rPr kumimoji="0" lang="en-GB" altLang="en-US" sz="1700" b="0" i="1"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pratense</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t>
            </a:r>
          </a:p>
        </p:txBody>
      </p:sp>
      <p:pic>
        <p:nvPicPr>
          <p:cNvPr id="6" name="Picture 6" descr="8201">
            <a:extLst>
              <a:ext uri="{FF2B5EF4-FFF2-40B4-BE49-F238E27FC236}">
                <a16:creationId xmlns:a16="http://schemas.microsoft.com/office/drawing/2014/main" id="{5D78FA64-F712-4A7C-B935-29B27656A1D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3450" y="2573362"/>
            <a:ext cx="2342406" cy="34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5163">
            <a:extLst>
              <a:ext uri="{FF2B5EF4-FFF2-40B4-BE49-F238E27FC236}">
                <a16:creationId xmlns:a16="http://schemas.microsoft.com/office/drawing/2014/main" id="{64A42EEA-5E7D-4C53-8742-67B797F4F5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94138" y="2984524"/>
            <a:ext cx="4046537"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4267730"/>
      </p:ext>
    </p:extLst>
  </p:cSld>
  <p:clrMapOvr>
    <a:masterClrMapping/>
  </p:clrMapOvr>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Entretien des pâturages</a:t>
            </a:r>
          </a:p>
        </p:txBody>
      </p:sp>
      <p:sp>
        <p:nvSpPr>
          <p:cNvPr id="5" name="Rectangle 4">
            <a:extLst>
              <a:ext uri="{FF2B5EF4-FFF2-40B4-BE49-F238E27FC236}">
                <a16:creationId xmlns:a16="http://schemas.microsoft.com/office/drawing/2014/main" id="{FFBE5DA6-F38F-4036-8177-7A6B0FDFCA10}"/>
              </a:ext>
            </a:extLst>
          </p:cNvPr>
          <p:cNvSpPr>
            <a:spLocks/>
          </p:cNvSpPr>
          <p:nvPr/>
        </p:nvSpPr>
        <p:spPr bwMode="auto">
          <a:xfrm>
            <a:off x="292100" y="957263"/>
            <a:ext cx="8559800"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3538" indent="-363538">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20725" indent="-4763">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300163"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70815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116138"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733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30305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877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944938" indent="-2286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Au moins une fois à la fin de la saison de pâturage</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Topping des </a:t>
            </a:r>
            <a:r>
              <a:rPr kumimoji="0" lang="en-GB" altLang="en-US" sz="1700" b="0" i="0" u="none" strike="noStrike" kern="1200" cap="none" spc="0" normalizeH="0" baseline="0" noProof="0" dirty="0" err="1" smtClean="0">
                <a:ln>
                  <a:noFill/>
                </a:ln>
                <a:solidFill>
                  <a:prstClr val="black"/>
                </a:solidFill>
                <a:effectLst/>
                <a:uLnTx/>
                <a:uFillTx/>
                <a:latin typeface="Calibri"/>
                <a:ea typeface="ＭＳ Ｐゴシック" panose="020B0600070205080204" pitchFamily="34" charset="-128"/>
                <a:cs typeface="Arial" panose="020B0604020202020204" pitchFamily="34" charset="0"/>
              </a:rPr>
              <a:t>adventices</a:t>
            </a:r>
            <a:r>
              <a:rPr kumimoji="0" lang="en-GB" altLang="en-US" sz="1700" b="0" i="0" u="none" strike="noStrike" kern="1200" cap="none" spc="0" normalizeH="0" baseline="0" noProof="0" dirty="0" smtClean="0">
                <a:ln>
                  <a:noFill/>
                </a:ln>
                <a:solidFill>
                  <a:prstClr val="black"/>
                </a:solidFill>
                <a:effectLst/>
                <a:uLnTx/>
                <a:uFillTx/>
                <a:latin typeface="Calibri"/>
                <a:ea typeface="ＭＳ Ｐゴシック" panose="020B0600070205080204" pitchFamily="34" charset="-128"/>
                <a:cs typeface="Arial" panose="020B0604020202020204" pitchFamily="34" charset="0"/>
              </a:rPr>
              <a:t> ; </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les mauvaises herbes doivent être supprimées dès leur apparition (certaines d'entre elles sont des indicateurs de </a:t>
            </a:r>
            <a:r>
              <a:rPr kumimoji="0" lang="en-GB" altLang="en-US" sz="1700" b="0" i="0" u="none" strike="noStrike" kern="1200" cap="none" spc="0" normalizeH="0" baseline="0" noProof="0" dirty="0" err="1">
                <a:ln>
                  <a:noFill/>
                </a:ln>
                <a:solidFill>
                  <a:prstClr val="black"/>
                </a:solidFill>
                <a:effectLst/>
                <a:uLnTx/>
                <a:uFillTx/>
                <a:latin typeface="Calibri"/>
                <a:ea typeface="ＭＳ Ｐゴシック" panose="020B0600070205080204" pitchFamily="34" charset="-128"/>
                <a:cs typeface="Arial" panose="020B0604020202020204" pitchFamily="34" charset="0"/>
              </a:rPr>
              <a:t>surfertilisation</a:t>
            </a:r>
            <a:r>
              <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rPr>
              <a:t> → supprimer les causes de leur apparition).</a:t>
            </a:r>
          </a:p>
          <a:p>
            <a:pPr marL="363538" marR="0" lvl="0" indent="-363538" algn="l" defTabSz="914400" rtl="0" eaLnBrk="1" fontAlgn="auto" latinLnBrk="0" hangingPunct="1">
              <a:lnSpc>
                <a:spcPct val="100000"/>
              </a:lnSpc>
              <a:spcBef>
                <a:spcPct val="20000"/>
              </a:spcBef>
              <a:spcAft>
                <a:spcPts val="0"/>
              </a:spcAft>
              <a:buClr>
                <a:srgbClr val="00448C"/>
              </a:buClr>
              <a:buSzTx/>
              <a:buFont typeface="Wingdings" panose="05000000000000000000" pitchFamily="2" charset="2"/>
              <a:buChar char="¡"/>
              <a:tabLst/>
              <a:defRPr/>
            </a:pPr>
            <a:endParaRPr kumimoji="0" lang="en-GB" altLang="en-US" sz="17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pic>
        <p:nvPicPr>
          <p:cNvPr id="6" name="Picture 8" descr="5627">
            <a:extLst>
              <a:ext uri="{FF2B5EF4-FFF2-40B4-BE49-F238E27FC236}">
                <a16:creationId xmlns:a16="http://schemas.microsoft.com/office/drawing/2014/main" id="{E0AD1B5D-14CD-40A2-8A32-20C27F10BB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5550" y="2270125"/>
            <a:ext cx="1997075" cy="298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14750">
            <a:extLst>
              <a:ext uri="{FF2B5EF4-FFF2-40B4-BE49-F238E27FC236}">
                <a16:creationId xmlns:a16="http://schemas.microsoft.com/office/drawing/2014/main" id="{E841C7D1-3D26-4668-A696-E52C7FB2AB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038" y="2281238"/>
            <a:ext cx="1995487"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5145">
            <a:extLst>
              <a:ext uri="{FF2B5EF4-FFF2-40B4-BE49-F238E27FC236}">
                <a16:creationId xmlns:a16="http://schemas.microsoft.com/office/drawing/2014/main" id="{DEF958A9-74E4-4D75-8B0F-8C3AE9113E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2259013"/>
            <a:ext cx="2008187"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a:extLst>
              <a:ext uri="{FF2B5EF4-FFF2-40B4-BE49-F238E27FC236}">
                <a16:creationId xmlns:a16="http://schemas.microsoft.com/office/drawing/2014/main" id="{AFAF7899-0868-4BB0-8980-F03C6BDE1FBE}"/>
              </a:ext>
            </a:extLst>
          </p:cNvPr>
          <p:cNvSpPr txBox="1">
            <a:spLocks noChangeArrowheads="1"/>
          </p:cNvSpPr>
          <p:nvPr/>
        </p:nvSpPr>
        <p:spPr bwMode="auto">
          <a:xfrm>
            <a:off x="2624138" y="5351463"/>
            <a:ext cx="1741487" cy="7386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Senecio alpinus</a:t>
            </a:r>
            <a:b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(=Senecio cordatus </a:t>
            </a:r>
            <a:b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b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=Jacobaea alpina)</a:t>
            </a:r>
            <a:r>
              <a:rPr kumimoji="0" lang="en-GB" altLang="en-US" sz="14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a:t>
            </a:r>
            <a:endPar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endParaRPr>
          </a:p>
        </p:txBody>
      </p:sp>
      <p:sp>
        <p:nvSpPr>
          <p:cNvPr id="11" name="Text Box 12">
            <a:extLst>
              <a:ext uri="{FF2B5EF4-FFF2-40B4-BE49-F238E27FC236}">
                <a16:creationId xmlns:a16="http://schemas.microsoft.com/office/drawing/2014/main" id="{C9ECD3E1-CAE9-49AE-83AC-74BB2EB697B3}"/>
              </a:ext>
            </a:extLst>
          </p:cNvPr>
          <p:cNvSpPr txBox="1">
            <a:spLocks noChangeArrowheads="1"/>
          </p:cNvSpPr>
          <p:nvPr/>
        </p:nvSpPr>
        <p:spPr bwMode="auto">
          <a:xfrm>
            <a:off x="78105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Veratrum album</a:t>
            </a:r>
          </a:p>
        </p:txBody>
      </p:sp>
      <p:sp>
        <p:nvSpPr>
          <p:cNvPr id="12" name="Text Box 13">
            <a:extLst>
              <a:ext uri="{FF2B5EF4-FFF2-40B4-BE49-F238E27FC236}">
                <a16:creationId xmlns:a16="http://schemas.microsoft.com/office/drawing/2014/main" id="{C37B0D5A-EB3B-4B7B-AB98-71BF3F189274}"/>
              </a:ext>
            </a:extLst>
          </p:cNvPr>
          <p:cNvSpPr txBox="1">
            <a:spLocks noChangeArrowheads="1"/>
          </p:cNvSpPr>
          <p:nvPr/>
        </p:nvSpPr>
        <p:spPr bwMode="auto">
          <a:xfrm>
            <a:off x="5054600" y="5351463"/>
            <a:ext cx="1196975"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Rumex alpinus</a:t>
            </a:r>
          </a:p>
        </p:txBody>
      </p:sp>
      <p:pic>
        <p:nvPicPr>
          <p:cNvPr id="13" name="Picture 14" descr="5618">
            <a:extLst>
              <a:ext uri="{FF2B5EF4-FFF2-40B4-BE49-F238E27FC236}">
                <a16:creationId xmlns:a16="http://schemas.microsoft.com/office/drawing/2014/main" id="{8BEABCE7-9F18-457B-BD83-952FF9579F6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53225" y="2266950"/>
            <a:ext cx="201295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
            <a:extLst>
              <a:ext uri="{FF2B5EF4-FFF2-40B4-BE49-F238E27FC236}">
                <a16:creationId xmlns:a16="http://schemas.microsoft.com/office/drawing/2014/main" id="{1D8082A1-2EA2-4902-A34D-05BBB4309A8E}"/>
              </a:ext>
            </a:extLst>
          </p:cNvPr>
          <p:cNvSpPr txBox="1">
            <a:spLocks noChangeArrowheads="1"/>
          </p:cNvSpPr>
          <p:nvPr/>
        </p:nvSpPr>
        <p:spPr bwMode="auto">
          <a:xfrm>
            <a:off x="7219950" y="5351463"/>
            <a:ext cx="1365250" cy="523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rgbClr val="D3CE98"/>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400" b="0" i="1"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Arial" panose="020B0604020202020204" pitchFamily="34" charset="0"/>
              </a:rPr>
              <a:t>Deschampsia caespitosa</a:t>
            </a:r>
          </a:p>
        </p:txBody>
      </p:sp>
    </p:spTree>
    <p:extLst>
      <p:ext uri="{BB962C8B-B14F-4D97-AF65-F5344CB8AC3E}">
        <p14:creationId xmlns:p14="http://schemas.microsoft.com/office/powerpoint/2010/main" val="843447393"/>
      </p:ext>
    </p:extLst>
  </p:cSld>
  <p:clrMapOvr>
    <a:masterClrMapping/>
  </p:clrMapOvr>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j-ea"/>
                <a:cs typeface="+mj-cs"/>
              </a:rPr>
              <a:t>Effet d'une alimentation basée sur les pâturages sur la qualité des produits laitiers par rapport à une alimentation basée sur le fourrage et les concentrés conservés</a:t>
            </a:r>
          </a:p>
        </p:txBody>
      </p:sp>
      <p:pic>
        <p:nvPicPr>
          <p:cNvPr id="3" name="Grafik 2">
            <a:extLst>
              <a:ext uri="{FF2B5EF4-FFF2-40B4-BE49-F238E27FC236}">
                <a16:creationId xmlns:a16="http://schemas.microsoft.com/office/drawing/2014/main" id="{46086F76-8EF9-41A0-B916-EAE64A6B1E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9944" y="1345316"/>
            <a:ext cx="7802461" cy="4793773"/>
          </a:xfrm>
          <a:prstGeom prst="rect">
            <a:avLst/>
          </a:prstGeom>
        </p:spPr>
      </p:pic>
      <p:sp>
        <p:nvSpPr>
          <p:cNvPr id="5" name="Text Box 3">
            <a:extLst>
              <a:ext uri="{FF2B5EF4-FFF2-40B4-BE49-F238E27FC236}">
                <a16:creationId xmlns:a16="http://schemas.microsoft.com/office/drawing/2014/main" id="{B3DF76E9-AAFE-4FC6-8E22-5F0964630A63}"/>
              </a:ext>
            </a:extLst>
          </p:cNvPr>
          <p:cNvSpPr txBox="1">
            <a:spLocks noChangeArrowheads="1"/>
          </p:cNvSpPr>
          <p:nvPr/>
        </p:nvSpPr>
        <p:spPr bwMode="auto">
          <a:xfrm>
            <a:off x="179512"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Peratoner et al. 2015</a:t>
            </a:r>
          </a:p>
        </p:txBody>
      </p:sp>
    </p:spTree>
    <p:extLst>
      <p:ext uri="{BB962C8B-B14F-4D97-AF65-F5344CB8AC3E}">
        <p14:creationId xmlns:p14="http://schemas.microsoft.com/office/powerpoint/2010/main" val="3884608358"/>
      </p:ext>
    </p:extLst>
  </p:cSld>
  <p:clrMapOvr>
    <a:masterClrMapping/>
  </p:clrMapOvr>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Effet d'un régime à base de pâturage sur la qualité des produits carnés par rapport à un régime à base de fourrage et de concentrés conservés</a:t>
            </a:r>
          </a:p>
        </p:txBody>
      </p:sp>
      <p:pic>
        <p:nvPicPr>
          <p:cNvPr id="3" name="Inhaltsplatzhalter 2">
            <a:extLst>
              <a:ext uri="{FF2B5EF4-FFF2-40B4-BE49-F238E27FC236}">
                <a16:creationId xmlns:a16="http://schemas.microsoft.com/office/drawing/2014/main" id="{C71FCA82-4359-4762-8E78-0904E16171F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99592" y="1361945"/>
            <a:ext cx="7308073" cy="4632325"/>
          </a:xfrm>
          <a:prstGeom prst="rect">
            <a:avLst/>
          </a:prstGeom>
        </p:spPr>
      </p:pic>
      <p:sp>
        <p:nvSpPr>
          <p:cNvPr id="5" name="Text Box 3">
            <a:extLst>
              <a:ext uri="{FF2B5EF4-FFF2-40B4-BE49-F238E27FC236}">
                <a16:creationId xmlns:a16="http://schemas.microsoft.com/office/drawing/2014/main" id="{ED3A346A-D4A5-4432-9F07-A97C78E4A3C8}"/>
              </a:ext>
            </a:extLst>
          </p:cNvPr>
          <p:cNvSpPr txBox="1">
            <a:spLocks noChangeArrowheads="1"/>
          </p:cNvSpPr>
          <p:nvPr/>
        </p:nvSpPr>
        <p:spPr bwMode="auto">
          <a:xfrm>
            <a:off x="107504" y="6448425"/>
            <a:ext cx="2492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Source : Peratoner et al. 2015</a:t>
            </a:r>
          </a:p>
        </p:txBody>
      </p:sp>
    </p:spTree>
    <p:extLst>
      <p:ext uri="{BB962C8B-B14F-4D97-AF65-F5344CB8AC3E}">
        <p14:creationId xmlns:p14="http://schemas.microsoft.com/office/powerpoint/2010/main" val="22544460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57651" y="2066623"/>
            <a:ext cx="7590685" cy="4525936"/>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ctrTitle"/>
          </p:nvPr>
        </p:nvSpPr>
        <p:spPr>
          <a:xfrm>
            <a:off x="157651" y="253415"/>
            <a:ext cx="7453181" cy="1656524"/>
          </a:xfrm>
        </p:spPr>
        <p:txBody>
          <a:bodyPr/>
          <a:lstStyle/>
          <a:p>
            <a:r>
              <a:rPr lang="en-US" sz="2400" dirty="0" smtClean="0">
                <a:solidFill>
                  <a:schemeClr val="tx1"/>
                </a:solidFill>
                <a:latin typeface="+mn-lt"/>
              </a:rPr>
              <a:t>Le passage de 2 à 3 </a:t>
            </a:r>
            <a:r>
              <a:rPr lang="en-US" sz="2400" dirty="0" err="1" smtClean="0">
                <a:solidFill>
                  <a:schemeClr val="tx1"/>
                </a:solidFill>
                <a:latin typeface="+mn-lt"/>
              </a:rPr>
              <a:t>fauches</a:t>
            </a:r>
            <a:r>
              <a:rPr lang="en-US" sz="2400" dirty="0" smtClean="0">
                <a:solidFill>
                  <a:schemeClr val="tx1"/>
                </a:solidFill>
                <a:latin typeface="+mn-lt"/>
              </a:rPr>
              <a:t> par an </a:t>
            </a:r>
            <a:r>
              <a:rPr lang="en-US" sz="2400" dirty="0" err="1" smtClean="0">
                <a:solidFill>
                  <a:schemeClr val="tx1"/>
                </a:solidFill>
                <a:latin typeface="+mn-lt"/>
              </a:rPr>
              <a:t>entraine</a:t>
            </a:r>
            <a:r>
              <a:rPr lang="en-US" sz="2400" dirty="0" smtClean="0">
                <a:solidFill>
                  <a:schemeClr val="tx1"/>
                </a:solidFill>
                <a:latin typeface="+mn-lt"/>
              </a:rPr>
              <a:t> </a:t>
            </a:r>
            <a:r>
              <a:rPr lang="en-US" sz="2400" dirty="0" err="1" smtClean="0">
                <a:solidFill>
                  <a:schemeClr val="tx1"/>
                </a:solidFill>
                <a:latin typeface="+mn-lt"/>
              </a:rPr>
              <a:t>une</a:t>
            </a:r>
            <a:r>
              <a:rPr lang="en-US" sz="2400" dirty="0" smtClean="0">
                <a:solidFill>
                  <a:schemeClr val="tx1"/>
                </a:solidFill>
                <a:latin typeface="+mn-lt"/>
              </a:rPr>
              <a:t> </a:t>
            </a:r>
            <a:r>
              <a:rPr lang="en-US" sz="2400" dirty="0" err="1" smtClean="0">
                <a:solidFill>
                  <a:schemeClr val="tx1"/>
                </a:solidFill>
                <a:latin typeface="+mn-lt"/>
              </a:rPr>
              <a:t>baisse</a:t>
            </a:r>
            <a:r>
              <a:rPr lang="en-US" sz="2400" dirty="0" smtClean="0">
                <a:solidFill>
                  <a:schemeClr val="tx1"/>
                </a:solidFill>
                <a:latin typeface="+mn-lt"/>
              </a:rPr>
              <a:t> de </a:t>
            </a:r>
            <a:r>
              <a:rPr lang="en-US" sz="2400" dirty="0" err="1" smtClean="0">
                <a:solidFill>
                  <a:schemeClr val="tx1"/>
                </a:solidFill>
                <a:latin typeface="+mn-lt"/>
              </a:rPr>
              <a:t>rendement</a:t>
            </a:r>
            <a:r>
              <a:rPr lang="en-US" sz="2400" dirty="0" smtClean="0">
                <a:solidFill>
                  <a:schemeClr val="tx1"/>
                </a:solidFill>
                <a:latin typeface="+mn-lt"/>
              </a:rPr>
              <a:t> </a:t>
            </a:r>
            <a:r>
              <a:rPr lang="en-US" sz="2400" dirty="0" err="1" smtClean="0">
                <a:solidFill>
                  <a:schemeClr val="tx1"/>
                </a:solidFill>
                <a:latin typeface="+mn-lt"/>
              </a:rPr>
              <a:t>mais</a:t>
            </a:r>
            <a:r>
              <a:rPr lang="en-US" sz="2400" dirty="0" smtClean="0">
                <a:solidFill>
                  <a:schemeClr val="tx1"/>
                </a:solidFill>
                <a:latin typeface="+mn-lt"/>
              </a:rPr>
              <a:t> </a:t>
            </a:r>
            <a:r>
              <a:rPr lang="en-US" sz="2400" dirty="0" err="1" smtClean="0">
                <a:solidFill>
                  <a:schemeClr val="tx1"/>
                </a:solidFill>
                <a:latin typeface="+mn-lt"/>
              </a:rPr>
              <a:t>augmente</a:t>
            </a:r>
            <a:r>
              <a:rPr lang="en-US" sz="2400" dirty="0" smtClean="0">
                <a:solidFill>
                  <a:schemeClr val="tx1"/>
                </a:solidFill>
                <a:latin typeface="+mn-lt"/>
              </a:rPr>
              <a:t> la </a:t>
            </a:r>
            <a:r>
              <a:rPr lang="en-US" sz="2400" dirty="0" err="1" smtClean="0">
                <a:solidFill>
                  <a:schemeClr val="tx1"/>
                </a:solidFill>
                <a:latin typeface="+mn-lt"/>
              </a:rPr>
              <a:t>qualité</a:t>
            </a:r>
            <a:r>
              <a:rPr lang="en-US" sz="2400" dirty="0" smtClean="0">
                <a:solidFill>
                  <a:schemeClr val="tx1"/>
                </a:solidFill>
                <a:latin typeface="+mn-lt"/>
              </a:rPr>
              <a:t> (</a:t>
            </a:r>
            <a:r>
              <a:rPr lang="en-US" sz="2400" dirty="0" err="1" smtClean="0">
                <a:solidFill>
                  <a:schemeClr val="tx1"/>
                </a:solidFill>
                <a:latin typeface="+mn-lt"/>
              </a:rPr>
              <a:t>digestibilité</a:t>
            </a:r>
            <a:r>
              <a:rPr lang="en-US" sz="2400" dirty="0" smtClean="0">
                <a:solidFill>
                  <a:schemeClr val="tx1"/>
                </a:solidFill>
                <a:latin typeface="+mn-lt"/>
              </a:rPr>
              <a:t> de la </a:t>
            </a:r>
            <a:r>
              <a:rPr lang="en-US" sz="2400" dirty="0" err="1" smtClean="0">
                <a:solidFill>
                  <a:schemeClr val="tx1"/>
                </a:solidFill>
                <a:latin typeface="+mn-lt"/>
              </a:rPr>
              <a:t>matière</a:t>
            </a:r>
            <a:r>
              <a:rPr lang="en-US" sz="2400" dirty="0" smtClean="0">
                <a:solidFill>
                  <a:schemeClr val="tx1"/>
                </a:solidFill>
                <a:latin typeface="+mn-lt"/>
              </a:rPr>
              <a:t> </a:t>
            </a:r>
            <a:r>
              <a:rPr lang="en-US" sz="2400" dirty="0" err="1" smtClean="0">
                <a:solidFill>
                  <a:schemeClr val="tx1"/>
                </a:solidFill>
                <a:latin typeface="+mn-lt"/>
              </a:rPr>
              <a:t>organique</a:t>
            </a:r>
            <a:r>
              <a:rPr lang="en-US" sz="2400" dirty="0">
                <a:solidFill>
                  <a:schemeClr val="tx1"/>
                </a:solidFill>
                <a:latin typeface="+mn-lt"/>
              </a:rPr>
              <a:t> </a:t>
            </a:r>
            <a:r>
              <a:rPr lang="en-US" sz="2400" dirty="0" err="1" smtClean="0">
                <a:solidFill>
                  <a:schemeClr val="tx1"/>
                </a:solidFill>
                <a:latin typeface="+mn-lt"/>
              </a:rPr>
              <a:t>dMO</a:t>
            </a:r>
            <a:r>
              <a:rPr lang="en-US" sz="2400" dirty="0" smtClean="0">
                <a:solidFill>
                  <a:schemeClr val="tx1"/>
                </a:solidFill>
                <a:latin typeface="+mn-lt"/>
              </a:rPr>
              <a:t>); </a:t>
            </a:r>
            <a:r>
              <a:rPr lang="en-US" sz="2400" dirty="0" err="1" smtClean="0">
                <a:solidFill>
                  <a:schemeClr val="tx1"/>
                </a:solidFill>
                <a:latin typeface="+mn-lt"/>
              </a:rPr>
              <a:t>l’ajout</a:t>
            </a:r>
            <a:r>
              <a:rPr lang="en-US" sz="2400" dirty="0" smtClean="0">
                <a:solidFill>
                  <a:schemeClr val="tx1"/>
                </a:solidFill>
                <a:latin typeface="+mn-lt"/>
              </a:rPr>
              <a:t> de </a:t>
            </a:r>
            <a:r>
              <a:rPr lang="en-US" sz="2400" dirty="0" err="1" smtClean="0">
                <a:solidFill>
                  <a:schemeClr val="tx1"/>
                </a:solidFill>
                <a:latin typeface="+mn-lt"/>
              </a:rPr>
              <a:t>légumineuses</a:t>
            </a:r>
            <a:r>
              <a:rPr lang="en-US" sz="2400" dirty="0" smtClean="0">
                <a:solidFill>
                  <a:schemeClr val="tx1"/>
                </a:solidFill>
                <a:latin typeface="+mn-lt"/>
              </a:rPr>
              <a:t> </a:t>
            </a:r>
            <a:r>
              <a:rPr lang="en-US" sz="2400" dirty="0" err="1" smtClean="0">
                <a:solidFill>
                  <a:schemeClr val="tx1"/>
                </a:solidFill>
                <a:latin typeface="+mn-lt"/>
              </a:rPr>
              <a:t>augmente</a:t>
            </a:r>
            <a:r>
              <a:rPr lang="en-US" sz="2400" dirty="0" smtClean="0">
                <a:solidFill>
                  <a:schemeClr val="tx1"/>
                </a:solidFill>
                <a:latin typeface="+mn-lt"/>
              </a:rPr>
              <a:t> </a:t>
            </a:r>
            <a:r>
              <a:rPr lang="en-US" sz="2400" dirty="0" err="1" smtClean="0">
                <a:solidFill>
                  <a:schemeClr val="tx1"/>
                </a:solidFill>
                <a:latin typeface="+mn-lt"/>
              </a:rPr>
              <a:t>globalement</a:t>
            </a:r>
            <a:r>
              <a:rPr lang="en-US" sz="2400" dirty="0" smtClean="0">
                <a:solidFill>
                  <a:schemeClr val="tx1"/>
                </a:solidFill>
                <a:latin typeface="+mn-lt"/>
              </a:rPr>
              <a:t> le </a:t>
            </a:r>
            <a:r>
              <a:rPr lang="en-US" sz="2400" dirty="0" err="1" smtClean="0">
                <a:solidFill>
                  <a:schemeClr val="tx1"/>
                </a:solidFill>
                <a:latin typeface="+mn-lt"/>
              </a:rPr>
              <a:t>rendement</a:t>
            </a:r>
            <a:r>
              <a:rPr lang="en-US" sz="2400" dirty="0" smtClean="0">
                <a:solidFill>
                  <a:schemeClr val="tx1"/>
                </a:solidFill>
                <a:latin typeface="+mn-lt"/>
              </a:rPr>
              <a:t> des prairies.</a:t>
            </a:r>
            <a:endParaRPr lang="en-US" sz="2400" dirty="0">
              <a:solidFill>
                <a:schemeClr val="tx1"/>
              </a:solidFill>
              <a:latin typeface="+mn-lt"/>
            </a:endParaRPr>
          </a:p>
        </p:txBody>
      </p:sp>
      <p:sp>
        <p:nvSpPr>
          <p:cNvPr id="4" name="textruta 3"/>
          <p:cNvSpPr txBox="1"/>
          <p:nvPr/>
        </p:nvSpPr>
        <p:spPr>
          <a:xfrm>
            <a:off x="7675824" y="6528178"/>
            <a:ext cx="165538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600" b="0" i="0" u="none" strike="noStrike" kern="1200" cap="none" spc="0" normalizeH="0" baseline="0" noProof="0" dirty="0" err="1" smtClean="0">
                <a:ln>
                  <a:noFill/>
                </a:ln>
                <a:solidFill>
                  <a:prstClr val="black"/>
                </a:solidFill>
                <a:effectLst/>
                <a:uLnTx/>
                <a:uFillTx/>
                <a:latin typeface="Calibri"/>
                <a:ea typeface="+mn-ea"/>
                <a:cs typeface="+mn-cs"/>
              </a:rPr>
              <a:t>Kornher</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1982)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2948053"/>
      </p:ext>
    </p:extLst>
  </p:cSld>
  <p:clrMapOvr>
    <a:masterClrMapping/>
  </p:clrMapOvr>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Avantages et inconvénients de la production herbagère en pâturage</a:t>
            </a: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r>
              <a:rPr lang="en-US" dirty="0"/>
              <a:t>Avantages</a:t>
            </a:r>
          </a:p>
          <a:p>
            <a:pPr lvl="1"/>
            <a:r>
              <a:rPr lang="en-US" dirty="0"/>
              <a:t> réduction des coûts de production</a:t>
            </a:r>
          </a:p>
          <a:p>
            <a:pPr lvl="1"/>
            <a:r>
              <a:rPr lang="en-US" dirty="0"/>
              <a:t> réduction de la </a:t>
            </a:r>
            <a:r>
              <a:rPr lang="en-US" dirty="0" smtClean="0"/>
              <a:t>main-</a:t>
            </a:r>
            <a:r>
              <a:rPr lang="en-US" dirty="0" err="1" smtClean="0"/>
              <a:t>d'œuvre</a:t>
            </a:r>
            <a:r>
              <a:rPr lang="en-US" dirty="0" smtClean="0"/>
              <a:t> </a:t>
            </a:r>
            <a:r>
              <a:rPr lang="en-US" dirty="0" err="1" smtClean="0"/>
              <a:t>nécessaire</a:t>
            </a:r>
            <a:endParaRPr lang="en-US" dirty="0"/>
          </a:p>
          <a:p>
            <a:pPr lvl="1"/>
            <a:r>
              <a:rPr lang="en-US" dirty="0"/>
              <a:t> l'amélioration du bien-être des animaux</a:t>
            </a:r>
          </a:p>
          <a:p>
            <a:pPr lvl="1"/>
            <a:r>
              <a:rPr lang="en-US" dirty="0"/>
              <a:t> paysage pastoral (pertinent pour le tourisme)</a:t>
            </a:r>
          </a:p>
          <a:p>
            <a:pPr lvl="1"/>
            <a:r>
              <a:rPr lang="en-US" dirty="0"/>
              <a:t> rendement de conversion du </a:t>
            </a:r>
            <a:r>
              <a:rPr lang="en-US" dirty="0" err="1"/>
              <a:t>fourrage</a:t>
            </a:r>
            <a:r>
              <a:rPr lang="en-US" dirty="0"/>
              <a:t> </a:t>
            </a:r>
            <a:r>
              <a:rPr lang="en-US" dirty="0" err="1"/>
              <a:t>en</a:t>
            </a:r>
            <a:r>
              <a:rPr lang="en-US" dirty="0"/>
              <a:t> </a:t>
            </a:r>
            <a:r>
              <a:rPr lang="en-US" dirty="0" err="1"/>
              <a:t>nourriture</a:t>
            </a:r>
            <a:r>
              <a:rPr lang="en-US" dirty="0"/>
              <a:t> </a:t>
            </a:r>
            <a:r>
              <a:rPr lang="en-US" dirty="0" err="1"/>
              <a:t>élevé</a:t>
            </a:r>
            <a:r>
              <a:rPr lang="en-US" dirty="0"/>
              <a:t> (si les plantes </a:t>
            </a:r>
            <a:r>
              <a:rPr lang="en-US" dirty="0" err="1"/>
              <a:t>sont</a:t>
            </a:r>
            <a:r>
              <a:rPr lang="en-US" dirty="0"/>
              <a:t> </a:t>
            </a:r>
            <a:r>
              <a:rPr lang="en-US" dirty="0" err="1" smtClean="0"/>
              <a:t>pâturées</a:t>
            </a:r>
            <a:r>
              <a:rPr lang="en-US" dirty="0" smtClean="0"/>
              <a:t> </a:t>
            </a:r>
            <a:r>
              <a:rPr lang="en-US" dirty="0"/>
              <a:t>à un stade phénologique précoce)</a:t>
            </a:r>
          </a:p>
          <a:p>
            <a:pPr lvl="1"/>
            <a:r>
              <a:rPr lang="en-US" dirty="0"/>
              <a:t> Amélioration de la valeur nutritionnelle des produits (lait, viande)</a:t>
            </a:r>
          </a:p>
          <a:p>
            <a:r>
              <a:rPr lang="en-US" dirty="0"/>
              <a:t>Inconvénients</a:t>
            </a:r>
          </a:p>
          <a:p>
            <a:pPr lvl="1"/>
            <a:r>
              <a:rPr lang="en-US" dirty="0"/>
              <a:t> un rendement par vache plus faible et donc des </a:t>
            </a:r>
            <a:r>
              <a:rPr lang="en-US" dirty="0" err="1" smtClean="0"/>
              <a:t>produits</a:t>
            </a:r>
            <a:r>
              <a:rPr lang="en-US" dirty="0" smtClean="0"/>
              <a:t> </a:t>
            </a:r>
            <a:r>
              <a:rPr lang="en-US" dirty="0" err="1" smtClean="0"/>
              <a:t>réduits</a:t>
            </a:r>
            <a:r>
              <a:rPr lang="en-US" dirty="0" smtClean="0"/>
              <a:t> </a:t>
            </a:r>
            <a:r>
              <a:rPr lang="en-US" dirty="0"/>
              <a:t>(pas nécessairement un revenu réduit) + une demande accrue de terres disponibles</a:t>
            </a:r>
          </a:p>
          <a:p>
            <a:pPr lvl="1"/>
            <a:r>
              <a:rPr lang="en-US" dirty="0"/>
              <a:t> une forte demande de compétences en gestion</a:t>
            </a:r>
          </a:p>
          <a:p>
            <a:endParaRPr lang="de-DE" dirty="0"/>
          </a:p>
        </p:txBody>
      </p:sp>
      <p:sp>
        <p:nvSpPr>
          <p:cNvPr id="5" name="Text Box 4">
            <a:extLst>
              <a:ext uri="{FF2B5EF4-FFF2-40B4-BE49-F238E27FC236}">
                <a16:creationId xmlns:a16="http://schemas.microsoft.com/office/drawing/2014/main" id="{64DA7C5B-F89C-4622-9913-6111C4F92F72}"/>
              </a:ext>
            </a:extLst>
          </p:cNvPr>
          <p:cNvSpPr txBox="1">
            <a:spLocks noChangeArrowheads="1"/>
          </p:cNvSpPr>
          <p:nvPr/>
        </p:nvSpPr>
        <p:spPr bwMode="auto">
          <a:xfrm>
            <a:off x="323528" y="6429375"/>
            <a:ext cx="23320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17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1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altLang="en-US" sz="1400" b="0" i="0" u="none" strike="noStrike" kern="1200" cap="none" spc="0" normalizeH="0" baseline="0" noProof="0">
                <a:ln>
                  <a:noFill/>
                </a:ln>
                <a:solidFill>
                  <a:prstClr val="black"/>
                </a:solidFill>
                <a:effectLst/>
                <a:uLnTx/>
                <a:uFillTx/>
                <a:latin typeface="Tahoma" panose="020B0604030504040204" pitchFamily="34" charset="0"/>
                <a:ea typeface="ＭＳ Ｐゴシック" panose="020B0600070205080204" pitchFamily="34" charset="-128"/>
                <a:cs typeface="+mn-cs"/>
              </a:rPr>
              <a:t>Source : </a:t>
            </a:r>
            <a:r>
              <a:rPr kumimoji="0" lang="de-DE" altLang="en-US" sz="1400" b="0" i="0" u="none" strike="noStrike" kern="1200" cap="none" spc="0" normalizeH="0" baseline="0" noProof="0" dirty="0" err="1">
                <a:ln>
                  <a:noFill/>
                </a:ln>
                <a:solidFill>
                  <a:prstClr val="black"/>
                </a:solidFill>
                <a:effectLst/>
                <a:uLnTx/>
                <a:uFillTx/>
                <a:latin typeface="Tahoma" panose="020B0604030504040204" pitchFamily="34" charset="0"/>
                <a:ea typeface="ＭＳ Ｐゴシック" panose="020B0600070205080204" pitchFamily="34" charset="-128"/>
                <a:cs typeface="+mn-cs"/>
              </a:rPr>
              <a:t>Thomet</a:t>
            </a:r>
            <a:r>
              <a:rPr kumimoji="0" lang="de-DE" altLang="en-US" sz="1400" b="0" i="0" u="none" strike="noStrike" kern="1200" cap="none" spc="0" normalizeH="0" baseline="0" noProof="0" dirty="0">
                <a:ln>
                  <a:noFill/>
                </a:ln>
                <a:solidFill>
                  <a:prstClr val="black"/>
                </a:solidFill>
                <a:effectLst/>
                <a:uLnTx/>
                <a:uFillTx/>
                <a:latin typeface="Tahoma" panose="020B0604030504040204" pitchFamily="34" charset="0"/>
                <a:ea typeface="ＭＳ Ｐゴシック" panose="020B0600070205080204" pitchFamily="34" charset="-128"/>
                <a:cs typeface="+mn-cs"/>
              </a:rPr>
              <a:t> et al. 2011</a:t>
            </a:r>
          </a:p>
        </p:txBody>
      </p:sp>
    </p:spTree>
    <p:extLst>
      <p:ext uri="{BB962C8B-B14F-4D97-AF65-F5344CB8AC3E}">
        <p14:creationId xmlns:p14="http://schemas.microsoft.com/office/powerpoint/2010/main" val="2661906397"/>
      </p:ext>
    </p:extLst>
  </p:cSld>
  <p:clrMapOvr>
    <a:masterClrMapping/>
  </p:clrMapOvr>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a:t>
            </a:r>
          </a:p>
        </p:txBody>
      </p:sp>
      <p:sp>
        <p:nvSpPr>
          <p:cNvPr id="7" name="Titel 1">
            <a:extLst>
              <a:ext uri="{FF2B5EF4-FFF2-40B4-BE49-F238E27FC236}">
                <a16:creationId xmlns:a16="http://schemas.microsoft.com/office/drawing/2014/main" id="{26B7D335-C4E9-48E1-944B-F3D5B48AD822}"/>
              </a:ext>
            </a:extLst>
          </p:cNvPr>
          <p:cNvSpPr txBox="1">
            <a:spLocks/>
          </p:cNvSpPr>
          <p:nvPr/>
        </p:nvSpPr>
        <p:spPr>
          <a:xfrm>
            <a:off x="619944" y="269032"/>
            <a:ext cx="6336704" cy="936104"/>
          </a:xfrm>
          <a:prstGeom prst="rect">
            <a:avLst/>
          </a:prstGeom>
        </p:spPr>
        <p:txBody>
          <a:bodyPr vert="horz" lIns="0" tIns="0" rIns="0" bIns="0" rtlCol="0" anchor="ctr" anchorCtr="0">
            <a:noAutofit/>
          </a:bodyPr>
          <a:lstStyle>
            <a:lvl1pPr algn="l" defTabSz="914400" rtl="0" eaLnBrk="1" latinLnBrk="0" hangingPunct="1">
              <a:spcBef>
                <a:spcPct val="0"/>
              </a:spcBef>
              <a:buNone/>
              <a:defRPr sz="2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j-ea"/>
                <a:cs typeface="+mj-cs"/>
              </a:rPr>
              <a:t>Conditions préalables à une </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production</a:t>
            </a:r>
            <a:r>
              <a:rPr kumimoji="0" lang="en-US" sz="2400" b="0" i="0" u="none" strike="noStrike" kern="1200" cap="none" spc="0" normalizeH="0" baseline="0" noProof="0" dirty="0">
                <a:ln>
                  <a:noFill/>
                </a:ln>
                <a:solidFill>
                  <a:prstClr val="black"/>
                </a:solidFill>
                <a:effectLst/>
                <a:uLnTx/>
                <a:uFillTx/>
                <a:latin typeface="Calibri"/>
                <a:ea typeface="+mj-ea"/>
                <a:cs typeface="+mj-cs"/>
              </a:rPr>
              <a:t> </a:t>
            </a:r>
            <a:r>
              <a:rPr kumimoji="0" lang="en-US" sz="2400" b="0" i="0" u="none" strike="noStrike" kern="1200" cap="none" spc="0" normalizeH="0" baseline="0" noProof="0" dirty="0" err="1" smtClean="0">
                <a:ln>
                  <a:noFill/>
                </a:ln>
                <a:solidFill>
                  <a:prstClr val="black"/>
                </a:solidFill>
                <a:effectLst/>
                <a:uLnTx/>
                <a:uFillTx/>
                <a:latin typeface="Calibri"/>
                <a:ea typeface="+mj-ea"/>
                <a:cs typeface="+mj-cs"/>
              </a:rPr>
              <a:t>herbagère</a:t>
            </a:r>
            <a:r>
              <a:rPr kumimoji="0" lang="en-US" sz="2400" b="0" i="0" u="none" strike="noStrike" kern="1200" cap="none" spc="0" normalizeH="0" baseline="0" noProof="0" dirty="0" smtClean="0">
                <a:ln>
                  <a:noFill/>
                </a:ln>
                <a:solidFill>
                  <a:prstClr val="black"/>
                </a:solidFill>
                <a:effectLst/>
                <a:uLnTx/>
                <a:uFillTx/>
                <a:latin typeface="Calibri"/>
                <a:ea typeface="+mj-ea"/>
                <a:cs typeface="+mj-cs"/>
              </a:rPr>
              <a:t> </a:t>
            </a:r>
            <a:r>
              <a:rPr kumimoji="0" lang="en-US" sz="2400" b="0" i="0" u="none" strike="noStrike" kern="1200" cap="none" spc="0" normalizeH="0" baseline="0" noProof="0" dirty="0">
                <a:ln>
                  <a:noFill/>
                </a:ln>
                <a:solidFill>
                  <a:prstClr val="black"/>
                </a:solidFill>
                <a:effectLst/>
                <a:uLnTx/>
                <a:uFillTx/>
                <a:latin typeface="Calibri"/>
                <a:ea typeface="+mj-ea"/>
                <a:cs typeface="+mj-cs"/>
              </a:rPr>
              <a:t>réussie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Inhaltsplatzhalter 3">
            <a:extLst>
              <a:ext uri="{FF2B5EF4-FFF2-40B4-BE49-F238E27FC236}">
                <a16:creationId xmlns:a16="http://schemas.microsoft.com/office/drawing/2014/main" id="{F98A7C27-44AA-4B08-BDC0-2997281A45C3}"/>
              </a:ext>
            </a:extLst>
          </p:cNvPr>
          <p:cNvSpPr>
            <a:spLocks noGrp="1"/>
          </p:cNvSpPr>
          <p:nvPr>
            <p:ph idx="1"/>
          </p:nvPr>
        </p:nvSpPr>
        <p:spPr/>
        <p:txBody>
          <a:bodyPr/>
          <a:lstStyle/>
          <a:p>
            <a:pPr>
              <a:buFont typeface="Arial" panose="020B0604020202020204" pitchFamily="34" charset="0"/>
              <a:buChar char="•"/>
            </a:pPr>
            <a:r>
              <a:rPr lang="en-US" dirty="0"/>
              <a:t>Disponibilité suffisante de </a:t>
            </a:r>
            <a:r>
              <a:rPr lang="en-US" dirty="0" smtClean="0"/>
              <a:t>surfaces </a:t>
            </a:r>
            <a:r>
              <a:rPr lang="en-US" dirty="0" err="1" smtClean="0"/>
              <a:t>pâturables</a:t>
            </a:r>
            <a:endParaRPr lang="en-US" dirty="0"/>
          </a:p>
          <a:p>
            <a:pPr>
              <a:buFont typeface="Arial" panose="020B0604020202020204" pitchFamily="34" charset="0"/>
              <a:buChar char="•"/>
            </a:pPr>
            <a:r>
              <a:rPr lang="en-US" dirty="0"/>
              <a:t>Proximité suffisante des zones de pâturage par rapport aux bâtiments de l'exploitation</a:t>
            </a:r>
          </a:p>
          <a:p>
            <a:pPr>
              <a:buFont typeface="Arial" panose="020B0604020202020204" pitchFamily="34" charset="0"/>
              <a:buChar char="•"/>
            </a:pPr>
            <a:r>
              <a:rPr lang="en-US" dirty="0"/>
              <a:t>Topographie adaptée au bétail au pâturage (l'espèce et les exigences de la race doivent correspondre à la topographie donnée)</a:t>
            </a:r>
          </a:p>
          <a:p>
            <a:pPr>
              <a:buFont typeface="Arial" panose="020B0604020202020204" pitchFamily="34" charset="0"/>
              <a:buChar char="•"/>
            </a:pPr>
            <a:r>
              <a:rPr lang="en-US" dirty="0"/>
              <a:t>Acceptation d'une réduction de la performance des vaches</a:t>
            </a:r>
          </a:p>
          <a:p>
            <a:pPr>
              <a:buFont typeface="Arial" panose="020B0604020202020204" pitchFamily="34" charset="0"/>
              <a:buChar char="•"/>
            </a:pPr>
            <a:r>
              <a:rPr lang="en-US" dirty="0"/>
              <a:t>Utilisation de races appropriées (surtout en ce qui concerne les vaches)</a:t>
            </a:r>
          </a:p>
          <a:p>
            <a:pPr>
              <a:buFont typeface="Arial" panose="020B0604020202020204" pitchFamily="34" charset="0"/>
              <a:buChar char="•"/>
            </a:pPr>
            <a:r>
              <a:rPr lang="en-US" dirty="0"/>
              <a:t> Poids corporel réduit (important sur les pentes raides)</a:t>
            </a:r>
          </a:p>
          <a:p>
            <a:pPr>
              <a:buFont typeface="Arial" panose="020B0604020202020204" pitchFamily="34" charset="0"/>
              <a:buChar char="•"/>
            </a:pPr>
            <a:r>
              <a:rPr lang="en-US" dirty="0"/>
              <a:t> </a:t>
            </a:r>
            <a:r>
              <a:rPr lang="en-US" dirty="0" err="1"/>
              <a:t>Capacité</a:t>
            </a:r>
            <a:r>
              <a:rPr lang="en-US" dirty="0"/>
              <a:t> </a:t>
            </a:r>
            <a:r>
              <a:rPr lang="en-US" dirty="0" err="1" smtClean="0"/>
              <a:t>d‘ingestion</a:t>
            </a:r>
            <a:r>
              <a:rPr lang="en-US" dirty="0"/>
              <a:t> </a:t>
            </a:r>
            <a:r>
              <a:rPr lang="en-US" dirty="0" err="1"/>
              <a:t>d'herbe</a:t>
            </a:r>
            <a:r>
              <a:rPr lang="en-US" dirty="0"/>
              <a:t> </a:t>
            </a:r>
            <a:r>
              <a:rPr lang="en-US" dirty="0" err="1"/>
              <a:t>élevée</a:t>
            </a:r>
            <a:r>
              <a:rPr lang="en-US" dirty="0"/>
              <a:t> par rapport à la demande d'énergie</a:t>
            </a:r>
          </a:p>
          <a:p>
            <a:pPr>
              <a:buFont typeface="Arial" panose="020B0604020202020204" pitchFamily="34" charset="0"/>
              <a:buChar char="•"/>
            </a:pPr>
            <a:r>
              <a:rPr lang="en-US" dirty="0"/>
              <a:t> Capacité de maintenir une bonne condition physique grâce à un régime à base d'herbe</a:t>
            </a:r>
          </a:p>
          <a:p>
            <a:pPr>
              <a:buFont typeface="Arial" panose="020B0604020202020204" pitchFamily="34" charset="0"/>
              <a:buChar char="•"/>
            </a:pPr>
            <a:r>
              <a:rPr lang="en-US" dirty="0"/>
              <a:t> Diminution des besoins en </a:t>
            </a:r>
            <a:r>
              <a:rPr lang="en-US" dirty="0" err="1"/>
              <a:t>compléments</a:t>
            </a:r>
            <a:r>
              <a:rPr lang="en-US" dirty="0"/>
              <a:t> </a:t>
            </a:r>
            <a:r>
              <a:rPr lang="en-US" dirty="0" err="1" smtClean="0"/>
              <a:t>concentrés</a:t>
            </a:r>
            <a:endParaRPr lang="en-US" dirty="0"/>
          </a:p>
          <a:p>
            <a:pPr>
              <a:buFont typeface="Arial" panose="020B0604020202020204" pitchFamily="34" charset="0"/>
              <a:buChar char="•"/>
            </a:pPr>
            <a:r>
              <a:rPr lang="en-US" dirty="0"/>
              <a:t> Haute performance reproductive</a:t>
            </a:r>
          </a:p>
          <a:p>
            <a:endParaRPr lang="de-DE" dirty="0"/>
          </a:p>
        </p:txBody>
      </p:sp>
    </p:spTree>
    <p:extLst>
      <p:ext uri="{BB962C8B-B14F-4D97-AF65-F5344CB8AC3E}">
        <p14:creationId xmlns:p14="http://schemas.microsoft.com/office/powerpoint/2010/main" val="4016691384"/>
      </p:ext>
    </p:extLst>
  </p:cSld>
  <p:clrMapOvr>
    <a:masterClrMapping/>
  </p:clrMapOvr>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1619672" y="2348880"/>
            <a:ext cx="6024986" cy="936104"/>
          </a:xfrm>
        </p:spPr>
        <p:txBody>
          <a:bodyPr/>
          <a:lstStyle/>
          <a:p>
            <a:r>
              <a:rPr lang="it-IT" sz="4000" dirty="0" err="1" smtClean="0"/>
              <a:t>Prairies</a:t>
            </a:r>
            <a:r>
              <a:rPr lang="it-IT" sz="4000" dirty="0" smtClean="0"/>
              <a:t> tempérées en </a:t>
            </a:r>
            <a:r>
              <a:rPr lang="it-IT" sz="4000" dirty="0" err="1" smtClean="0"/>
              <a:t>Italie</a:t>
            </a:r>
            <a:endParaRPr lang="it-IT" sz="4000" dirty="0"/>
          </a:p>
        </p:txBody>
      </p:sp>
    </p:spTree>
    <p:extLst>
      <p:ext uri="{BB962C8B-B14F-4D97-AF65-F5344CB8AC3E}">
        <p14:creationId xmlns:p14="http://schemas.microsoft.com/office/powerpoint/2010/main" val="1913072386"/>
      </p:ext>
    </p:extLst>
  </p:cSld>
  <p:clrMapOvr>
    <a:masterClrMapping/>
  </p:clrMapOvr>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afico 6"/>
          <p:cNvGraphicFramePr>
            <a:graphicFrameLocks/>
          </p:cNvGraphicFramePr>
          <p:nvPr>
            <p:extLst>
              <p:ext uri="{D42A27DB-BD31-4B8C-83A1-F6EECF244321}">
                <p14:modId xmlns:p14="http://schemas.microsoft.com/office/powerpoint/2010/main" val="2628912420"/>
              </p:ext>
            </p:extLst>
          </p:nvPr>
        </p:nvGraphicFramePr>
        <p:xfrm>
          <a:off x="301064" y="341049"/>
          <a:ext cx="4424855" cy="285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co 7"/>
          <p:cNvGraphicFramePr>
            <a:graphicFrameLocks/>
          </p:cNvGraphicFramePr>
          <p:nvPr>
            <p:extLst>
              <p:ext uri="{D42A27DB-BD31-4B8C-83A1-F6EECF244321}">
                <p14:modId xmlns:p14="http://schemas.microsoft.com/office/powerpoint/2010/main" val="3380240085"/>
              </p:ext>
            </p:extLst>
          </p:nvPr>
        </p:nvGraphicFramePr>
        <p:xfrm>
          <a:off x="4355976" y="3356992"/>
          <a:ext cx="4300504" cy="2606366"/>
        </p:xfrm>
        <a:graphic>
          <a:graphicData uri="http://schemas.openxmlformats.org/drawingml/2006/chart">
            <c:chart xmlns:c="http://schemas.openxmlformats.org/drawingml/2006/chart" xmlns:r="http://schemas.openxmlformats.org/officeDocument/2006/relationships" r:id="rId3"/>
          </a:graphicData>
        </a:graphic>
      </p:graphicFrame>
      <p:sp>
        <p:nvSpPr>
          <p:cNvPr id="9" name="CasellaDiTesto 8"/>
          <p:cNvSpPr txBox="1"/>
          <p:nvPr/>
        </p:nvSpPr>
        <p:spPr>
          <a:xfrm>
            <a:off x="661915" y="5306615"/>
            <a:ext cx="1671483"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 ISTAT,2017</a:t>
            </a:r>
          </a:p>
        </p:txBody>
      </p:sp>
    </p:spTree>
    <p:extLst>
      <p:ext uri="{BB962C8B-B14F-4D97-AF65-F5344CB8AC3E}">
        <p14:creationId xmlns:p14="http://schemas.microsoft.com/office/powerpoint/2010/main" val="1045815712"/>
      </p:ext>
    </p:extLst>
  </p:cSld>
  <p:clrMapOvr>
    <a:masterClrMapping/>
  </p:clrMapOvr>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284963" y="844498"/>
            <a:ext cx="5590220" cy="88178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10" b="0" i="0" u="none" strike="noStrike" kern="1200" cap="none" spc="0" normalizeH="0" baseline="0" noProof="0" dirty="0">
                <a:ln>
                  <a:noFill/>
                </a:ln>
                <a:solidFill>
                  <a:prstClr val="black"/>
                </a:solidFill>
                <a:effectLst/>
                <a:uLnTx/>
                <a:uFillTx/>
                <a:latin typeface="Calibri"/>
                <a:ea typeface="+mn-ea"/>
                <a:cs typeface="+mn-cs"/>
              </a:rPr>
              <a:t>La </a:t>
            </a:r>
            <a:r>
              <a:rPr kumimoji="0" lang="en-US"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vallée du Pô </a:t>
            </a:r>
            <a:r>
              <a:rPr kumimoji="0" lang="en-US" sz="1710" b="0" i="0" u="none" strike="noStrike" kern="1200" cap="none" spc="0" normalizeH="0" baseline="0" noProof="0" dirty="0">
                <a:ln>
                  <a:noFill/>
                </a:ln>
                <a:solidFill>
                  <a:prstClr val="black"/>
                </a:solidFill>
                <a:effectLst/>
                <a:uLnTx/>
                <a:uFillTx/>
                <a:latin typeface="Calibri"/>
                <a:ea typeface="+mn-ea"/>
                <a:cs typeface="+mn-cs"/>
              </a:rPr>
              <a:t>est la zone la plus étendue avec un climat continental tempéré dans lequel les </a:t>
            </a:r>
            <a:r>
              <a:rPr kumimoji="0" lang="en-US" sz="1710" b="1" i="0" u="none" strike="noStrike" kern="1200" cap="none" spc="0" normalizeH="0" baseline="0" noProof="0" dirty="0">
                <a:ln>
                  <a:noFill/>
                </a:ln>
                <a:solidFill>
                  <a:prstClr val="black"/>
                </a:solidFill>
                <a:effectLst/>
                <a:uLnTx/>
                <a:uFillTx/>
                <a:latin typeface="Calibri"/>
                <a:ea typeface="+mn-ea"/>
                <a:cs typeface="+mn-cs"/>
              </a:rPr>
              <a:t>prairies permanentes </a:t>
            </a:r>
            <a:r>
              <a:rPr kumimoji="0" lang="en-US" sz="1710" b="0" i="0" u="none" strike="noStrike" kern="1200" cap="none" spc="0" normalizeH="0" baseline="0" noProof="0" dirty="0">
                <a:ln>
                  <a:noFill/>
                </a:ln>
                <a:solidFill>
                  <a:prstClr val="black"/>
                </a:solidFill>
                <a:effectLst/>
                <a:uLnTx/>
                <a:uFillTx/>
                <a:latin typeface="Calibri"/>
                <a:ea typeface="+mn-ea"/>
                <a:cs typeface="+mn-cs"/>
              </a:rPr>
              <a:t>sont traditionnellement grandes et diffuses.</a:t>
            </a:r>
            <a:endParaRPr kumimoji="0" lang="it-IT" sz="171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CasellaDiTesto 4"/>
          <p:cNvSpPr txBox="1"/>
          <p:nvPr/>
        </p:nvSpPr>
        <p:spPr>
          <a:xfrm>
            <a:off x="272263" y="1865180"/>
            <a:ext cx="8587542" cy="111870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Les prairies sont "permanentes" si elles ne sont pas labourées pendant au moins 10 ans. Ainsi, les</a:t>
            </a: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 prairies permanentes </a:t>
            </a:r>
            <a:r>
              <a:rPr kumimoji="0" lang="en-US" sz="1368" b="0" i="0" u="none" strike="noStrike" kern="1200" cap="none" spc="0" normalizeH="0" baseline="0" noProof="0" dirty="0">
                <a:ln>
                  <a:noFill/>
                </a:ln>
                <a:solidFill>
                  <a:prstClr val="black"/>
                </a:solidFill>
                <a:effectLst/>
                <a:uLnTx/>
                <a:uFillTx/>
                <a:latin typeface="Calibri"/>
                <a:ea typeface="+mn-ea"/>
                <a:cs typeface="+mn-cs"/>
              </a:rPr>
              <a:t>ne sont jamais alternées avec d'autres cultures et sont gérées par la </a:t>
            </a:r>
            <a:r>
              <a:rPr kumimoji="0" lang="en-US" sz="1368" b="1" i="0" u="none" strike="noStrike" kern="1200" cap="none" spc="0" normalizeH="0" baseline="0" noProof="0" dirty="0" err="1" smtClean="0">
                <a:ln>
                  <a:noFill/>
                </a:ln>
                <a:solidFill>
                  <a:prstClr val="black"/>
                </a:solidFill>
                <a:effectLst/>
                <a:uLnTx/>
                <a:uFillTx/>
                <a:latin typeface="Calibri"/>
                <a:ea typeface="+mn-ea"/>
                <a:cs typeface="+mn-cs"/>
              </a:rPr>
              <a:t>fauche</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l'</a:t>
            </a:r>
            <a:r>
              <a:rPr kumimoji="0" lang="en-US" sz="1368" b="1" i="0" u="none" strike="noStrike" kern="1200" cap="none" spc="0" normalizeH="0" baseline="0" noProof="0" dirty="0">
                <a:ln>
                  <a:noFill/>
                </a:ln>
                <a:solidFill>
                  <a:prstClr val="black"/>
                </a:solidFill>
                <a:effectLst/>
                <a:uLnTx/>
                <a:uFillTx/>
                <a:latin typeface="Calibri"/>
                <a:ea typeface="+mn-ea"/>
                <a:cs typeface="+mn-cs"/>
              </a:rPr>
              <a:t>irrigation</a:t>
            </a:r>
            <a:r>
              <a:rPr kumimoji="0" lang="en-US" sz="1368" b="0" i="0" u="none" strike="noStrike" kern="1200" cap="none" spc="0" normalizeH="0" baseline="0" noProof="0" dirty="0">
                <a:ln>
                  <a:noFill/>
                </a:ln>
                <a:solidFill>
                  <a:prstClr val="black"/>
                </a:solidFill>
                <a:effectLst/>
                <a:uLnTx/>
                <a:uFillTx/>
                <a:latin typeface="Calibri"/>
                <a:ea typeface="+mn-ea"/>
                <a:cs typeface="+mn-cs"/>
              </a:rPr>
              <a:t> (dans la plaine) et la </a:t>
            </a:r>
            <a:r>
              <a:rPr kumimoji="0" lang="en-US" sz="1368" b="1" i="0" u="none" strike="noStrike" kern="1200" cap="none" spc="0" normalizeH="0" baseline="0" noProof="0" dirty="0">
                <a:ln>
                  <a:noFill/>
                </a:ln>
                <a:solidFill>
                  <a:prstClr val="black"/>
                </a:solidFill>
                <a:effectLst/>
                <a:uLnTx/>
                <a:uFillTx/>
                <a:latin typeface="Calibri"/>
                <a:ea typeface="+mn-ea"/>
                <a:cs typeface="+mn-cs"/>
              </a:rPr>
              <a:t>fertilisation</a:t>
            </a:r>
            <a:r>
              <a:rPr kumimoji="0" lang="it-IT" sz="1197" b="0" i="0" u="none" strike="noStrike" kern="1200" cap="none" spc="0" normalizeH="0" baseline="0" noProof="0" dirty="0">
                <a:ln>
                  <a:noFill/>
                </a:ln>
                <a:solidFill>
                  <a:prstClr val="black"/>
                </a:solidFill>
                <a:effectLst/>
                <a:uLnTx/>
                <a:uFillTx/>
                <a:latin typeface="Calibri"/>
                <a:ea typeface="+mn-ea"/>
                <a:cs typeface="+mn-cs"/>
              </a:rPr>
              <a:t> (Bocci M. </a:t>
            </a:r>
            <a:r>
              <a:rPr kumimoji="0" lang="it-IT" sz="1197" b="0" i="1" u="none" strike="noStrike" kern="1200" cap="none" spc="0" normalizeH="0" baseline="0" noProof="0" dirty="0">
                <a:ln>
                  <a:noFill/>
                </a:ln>
                <a:solidFill>
                  <a:prstClr val="black"/>
                </a:solidFill>
                <a:effectLst/>
                <a:uLnTx/>
                <a:uFillTx/>
                <a:latin typeface="Calibri"/>
                <a:ea typeface="+mn-ea"/>
                <a:cs typeface="+mn-cs"/>
              </a:rPr>
              <a:t>et al</a:t>
            </a:r>
            <a:r>
              <a:rPr kumimoji="0" lang="it-IT" sz="1197" b="0" i="0" u="none" strike="noStrike" kern="1200" cap="none" spc="0" normalizeH="0" baseline="0" noProof="0" dirty="0">
                <a:ln>
                  <a:noFill/>
                </a:ln>
                <a:solidFill>
                  <a:prstClr val="black"/>
                </a:solidFill>
                <a:effectLst/>
                <a:uLnTx/>
                <a:uFillTx/>
                <a:latin typeface="Calibri"/>
                <a:ea typeface="+mn-ea"/>
                <a:cs typeface="+mn-cs"/>
              </a:rPr>
              <a:t>, 2011</a:t>
            </a:r>
            <a:r>
              <a:rPr kumimoji="0" lang="en-US" sz="1197" b="0" i="0" u="none" strike="noStrike" kern="1200" cap="none" spc="0" normalizeH="0" baseline="0" noProof="0" dirty="0">
                <a:ln>
                  <a:noFill/>
                </a:ln>
                <a:solidFill>
                  <a:prstClr val="black"/>
                </a:solidFill>
                <a:effectLst/>
                <a:uLnTx/>
                <a:uFillTx/>
                <a:latin typeface="Calibri"/>
                <a:ea typeface="+mn-ea"/>
                <a:cs typeface="+mn-cs"/>
              </a:rPr>
              <a:t>).</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ttangolo 8"/>
          <p:cNvSpPr/>
          <p:nvPr/>
        </p:nvSpPr>
        <p:spPr>
          <a:xfrm>
            <a:off x="1308077" y="5211139"/>
            <a:ext cx="6515914"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Dans la vallée du Pô, </a:t>
            </a:r>
            <a:r>
              <a:rPr kumimoji="0" lang="en-US" sz="1539" b="0" i="0" u="sng" strike="noStrike" kern="1200" cap="none" spc="0" normalizeH="0" baseline="0" noProof="0" dirty="0">
                <a:ln>
                  <a:noFill/>
                </a:ln>
                <a:solidFill>
                  <a:prstClr val="black"/>
                </a:solidFill>
                <a:effectLst/>
                <a:uLnTx/>
                <a:uFillTx/>
                <a:latin typeface="Calibri"/>
                <a:ea typeface="+mn-ea"/>
                <a:cs typeface="+mn-cs"/>
              </a:rPr>
              <a:t>60 % des prairies permanentes ont plus de </a:t>
            </a:r>
            <a:r>
              <a:rPr kumimoji="0" lang="en-US" sz="1539" b="0" i="0" u="sng" strike="noStrike" kern="1200" cap="none" spc="0" normalizeH="0" baseline="0" noProof="0" dirty="0">
                <a:ln>
                  <a:noFill/>
                </a:ln>
                <a:solidFill>
                  <a:srgbClr val="C00000"/>
                </a:solidFill>
                <a:effectLst/>
                <a:uLnTx/>
                <a:uFillTx/>
                <a:latin typeface="Calibri"/>
                <a:ea typeface="+mn-ea"/>
                <a:cs typeface="+mn-cs"/>
              </a:rPr>
              <a:t>75 ans </a:t>
            </a:r>
            <a:r>
              <a:rPr kumimoji="0" lang="en-US" sz="1539" b="0" i="0" u="none" strike="noStrike" kern="1200" cap="none" spc="0" normalizeH="0" baseline="0" noProof="0" dirty="0">
                <a:ln>
                  <a:noFill/>
                </a:ln>
                <a:solidFill>
                  <a:prstClr val="black"/>
                </a:solidFill>
                <a:effectLst/>
                <a:uLnTx/>
                <a:uFillTx/>
                <a:latin typeface="Calibri"/>
                <a:ea typeface="+mn-ea"/>
                <a:cs typeface="+mn-cs"/>
              </a:rPr>
              <a:t>et seulement 15 % ont été ensemencées ou renouvelées au cours des 25 dernières années (CRPA, 2007).</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1" name="Gruppo 10"/>
          <p:cNvGrpSpPr/>
          <p:nvPr/>
        </p:nvGrpSpPr>
        <p:grpSpPr>
          <a:xfrm>
            <a:off x="3080073" y="2658372"/>
            <a:ext cx="3231129" cy="2465140"/>
            <a:chOff x="2969646" y="2323455"/>
            <a:chExt cx="4500003" cy="3780015"/>
          </a:xfrm>
        </p:grpSpPr>
        <p:sp>
          <p:nvSpPr>
            <p:cNvPr id="12" name="object 8"/>
            <p:cNvSpPr/>
            <p:nvPr/>
          </p:nvSpPr>
          <p:spPr>
            <a:xfrm>
              <a:off x="2969646" y="2323455"/>
              <a:ext cx="3154679" cy="294346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9"/>
            <p:cNvSpPr/>
            <p:nvPr/>
          </p:nvSpPr>
          <p:spPr>
            <a:xfrm>
              <a:off x="6118230" y="2323455"/>
              <a:ext cx="1351419" cy="3780015"/>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0"/>
            <p:cNvSpPr/>
            <p:nvPr/>
          </p:nvSpPr>
          <p:spPr>
            <a:xfrm>
              <a:off x="2969646" y="5260825"/>
              <a:ext cx="3154679" cy="84264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ttangolo 15"/>
          <p:cNvSpPr/>
          <p:nvPr/>
        </p:nvSpPr>
        <p:spPr>
          <a:xfrm>
            <a:off x="6358563" y="3889973"/>
            <a:ext cx="1173401" cy="6714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41" b="0" i="0" u="none" strike="noStrike" kern="1200" cap="none" spc="0" normalizeH="0" baseline="0" noProof="0" dirty="0" err="1">
                <a:ln>
                  <a:noFill/>
                </a:ln>
                <a:solidFill>
                  <a:prstClr val="black"/>
                </a:solidFill>
                <a:effectLst/>
                <a:uLnTx/>
                <a:uFillTx/>
                <a:latin typeface="Calibri"/>
                <a:ea typeface="+mn-ea"/>
                <a:cs typeface="+mn-cs"/>
              </a:rPr>
              <a:t>Pieve</a:t>
            </a:r>
            <a:r>
              <a:rPr kumimoji="0" lang="en-US" sz="941" b="0" i="0" u="none" strike="noStrike" kern="1200" cap="none" spc="0" normalizeH="0" baseline="0" noProof="0" dirty="0">
                <a:ln>
                  <a:noFill/>
                </a:ln>
                <a:solidFill>
                  <a:prstClr val="black"/>
                </a:solidFill>
                <a:effectLst/>
                <a:uLnTx/>
                <a:uFillTx/>
                <a:latin typeface="Calibri"/>
                <a:ea typeface="+mn-ea"/>
                <a:cs typeface="+mn-cs"/>
              </a:rPr>
              <a:t> di </a:t>
            </a:r>
            <a:r>
              <a:rPr kumimoji="0" lang="en-US" sz="941" b="0" i="0" u="none" strike="noStrike" kern="1200" cap="none" spc="0" normalizeH="0" baseline="0" noProof="0" dirty="0" err="1">
                <a:ln>
                  <a:noFill/>
                </a:ln>
                <a:solidFill>
                  <a:prstClr val="black"/>
                </a:solidFill>
                <a:effectLst/>
                <a:uLnTx/>
                <a:uFillTx/>
                <a:latin typeface="Calibri"/>
                <a:ea typeface="+mn-ea"/>
                <a:cs typeface="+mn-cs"/>
              </a:rPr>
              <a:t>Bibbiano</a:t>
            </a:r>
            <a:r>
              <a:rPr kumimoji="0" lang="en-US" sz="941" b="0" i="0" u="none" strike="noStrike" kern="1200" cap="none" spc="0" normalizeH="0" baseline="0" noProof="0" dirty="0">
                <a:ln>
                  <a:noFill/>
                </a:ln>
                <a:solidFill>
                  <a:prstClr val="black"/>
                </a:solidFill>
                <a:effectLst/>
                <a:uLnTx/>
                <a:uFillTx/>
                <a:latin typeface="Calibri"/>
                <a:ea typeface="+mn-ea"/>
                <a:cs typeface="+mn-cs"/>
              </a:rPr>
              <a:t>, prairie dont l'existence remonte à environ 1300</a:t>
            </a:r>
            <a:endParaRPr kumimoji="0" lang="it-IT" sz="941"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719895"/>
      </p:ext>
    </p:extLst>
  </p:cSld>
  <p:clrMapOvr>
    <a:masterClrMapping/>
  </p:clrMapOvr>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54076" y="3204817"/>
            <a:ext cx="7717754"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1" i="0" u="none" strike="noStrike" kern="1200" cap="none" spc="0" normalizeH="0" baseline="0" noProof="0" dirty="0">
                <a:ln>
                  <a:noFill/>
                </a:ln>
                <a:solidFill>
                  <a:prstClr val="black"/>
                </a:solidFill>
                <a:effectLst/>
                <a:uLnTx/>
                <a:uFillTx/>
                <a:latin typeface="Calibri"/>
                <a:ea typeface="+mn-ea"/>
                <a:cs typeface="+mn-cs"/>
              </a:rPr>
              <a:t>IRRIGATION</a:t>
            </a:r>
            <a:r>
              <a:rPr kumimoji="0" lang="it-IT" sz="1539" b="0" i="0" u="none" strike="noStrike" kern="1200" cap="none" spc="0" normalizeH="0" baseline="0" noProof="0" dirty="0">
                <a:ln>
                  <a:noFill/>
                </a:ln>
                <a:solidFill>
                  <a:prstClr val="black"/>
                </a:solidFill>
                <a:effectLst/>
                <a:uLnTx/>
                <a:uFillTx/>
                <a:latin typeface="Calibri"/>
                <a:ea typeface="+mn-ea"/>
                <a:cs typeface="+mn-cs"/>
              </a:rPr>
              <a:t> des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prairies</a:t>
            </a:r>
            <a:r>
              <a:rPr kumimoji="0" lang="it-IT" sz="1539" b="0" i="0" u="none" strike="noStrike" kern="1200" cap="none" spc="0" normalizeH="0" baseline="0" noProof="0" dirty="0">
                <a:ln>
                  <a:noFill/>
                </a:ln>
                <a:solidFill>
                  <a:prstClr val="black"/>
                </a:solidFill>
                <a:effectLst/>
                <a:uLnTx/>
                <a:uFillTx/>
                <a:latin typeface="Calibri"/>
                <a:ea typeface="+mn-ea"/>
                <a:cs typeface="+mn-cs"/>
              </a:rPr>
              <a:t> :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traditionnellement</a:t>
            </a:r>
            <a:r>
              <a:rPr kumimoji="0" lang="it-IT" sz="1368" b="0" i="0" u="none" strike="noStrike" kern="1200" cap="none" spc="0" normalizeH="0" baseline="0" noProof="0" dirty="0">
                <a:ln>
                  <a:noFill/>
                </a:ln>
                <a:solidFill>
                  <a:prstClr val="black"/>
                </a:solidFill>
                <a:effectLst/>
                <a:uLnTx/>
                <a:uFillTx/>
                <a:latin typeface="Calibri"/>
                <a:ea typeface="+mn-ea"/>
                <a:cs typeface="+mn-cs"/>
              </a:rPr>
              <a:t> les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prairies de</a:t>
            </a:r>
            <a:r>
              <a:rPr kumimoji="0" lang="it-IT" sz="1368" b="0" i="0" u="none" strike="noStrike" kern="1200" cap="none" spc="0" normalizeH="0" baseline="0" noProof="0" dirty="0">
                <a:ln>
                  <a:noFill/>
                </a:ln>
                <a:solidFill>
                  <a:prstClr val="black"/>
                </a:solidFill>
                <a:effectLst/>
                <a:uLnTx/>
                <a:uFillTx/>
                <a:latin typeface="Calibri"/>
                <a:ea typeface="+mn-ea"/>
                <a:cs typeface="+mn-cs"/>
              </a:rPr>
              <a:t> la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vallée</a:t>
            </a:r>
            <a:r>
              <a:rPr kumimoji="0" lang="it-IT" sz="1368" b="0" i="0" u="none" strike="noStrike" kern="1200" cap="none" spc="0" normalizeH="0" baseline="0" noProof="0" dirty="0">
                <a:ln>
                  <a:noFill/>
                </a:ln>
                <a:solidFill>
                  <a:prstClr val="black"/>
                </a:solidFill>
                <a:effectLst/>
                <a:uLnTx/>
                <a:uFillTx/>
                <a:latin typeface="Calibri"/>
                <a:ea typeface="+mn-ea"/>
                <a:cs typeface="+mn-cs"/>
              </a:rPr>
              <a:t> sont </a:t>
            </a:r>
            <a:r>
              <a:rPr kumimoji="0" lang="it-IT" sz="1368" b="0" i="0" u="none" strike="noStrike" kern="1200" cap="none" spc="0" normalizeH="0" baseline="0" noProof="0" dirty="0" err="1">
                <a:ln>
                  <a:noFill/>
                </a:ln>
                <a:solidFill>
                  <a:prstClr val="black"/>
                </a:solidFill>
                <a:effectLst/>
                <a:uLnTx/>
                <a:uFillTx/>
                <a:latin typeface="Calibri"/>
                <a:ea typeface="+mn-ea"/>
                <a:cs typeface="+mn-cs"/>
              </a:rPr>
              <a:t>irriguées</a:t>
            </a:r>
            <a:r>
              <a:rPr kumimoji="0" lang="it-IT" sz="1368" b="0" i="0" u="none" strike="noStrike" kern="1200" cap="none" spc="0" normalizeH="0" baseline="0" noProof="0" dirty="0">
                <a:ln>
                  <a:noFill/>
                </a:ln>
                <a:solidFill>
                  <a:prstClr val="black"/>
                </a:solidFill>
                <a:effectLst/>
                <a:uLnTx/>
                <a:uFillTx/>
                <a:latin typeface="Calibri"/>
                <a:ea typeface="+mn-ea"/>
                <a:cs typeface="+mn-cs"/>
              </a:rPr>
              <a:t> pendant la première partie de l'</a:t>
            </a:r>
            <a:r>
              <a:rPr kumimoji="0" lang="it-IT" sz="1368" b="0" i="0" u="none" strike="noStrike" kern="1200" cap="none" spc="0" normalizeH="0" baseline="0" noProof="0" dirty="0" err="1">
                <a:ln>
                  <a:noFill/>
                </a:ln>
                <a:solidFill>
                  <a:prstClr val="black"/>
                </a:solidFill>
                <a:effectLst/>
                <a:uLnTx/>
                <a:uFillTx/>
                <a:latin typeface="Calibri"/>
                <a:ea typeface="+mn-ea"/>
                <a:cs typeface="+mn-cs"/>
              </a:rPr>
              <a:t>été</a:t>
            </a:r>
            <a:r>
              <a:rPr kumimoji="0" lang="it-IT" sz="1368"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Rettangolo 8"/>
          <p:cNvSpPr/>
          <p:nvPr/>
        </p:nvSpPr>
        <p:spPr>
          <a:xfrm>
            <a:off x="76019" y="561998"/>
            <a:ext cx="5603686"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prstClr val="black"/>
                </a:solidFill>
                <a:effectLst/>
                <a:uLnTx/>
                <a:uFillTx/>
                <a:latin typeface="Calibri"/>
                <a:ea typeface="+mn-ea"/>
                <a:cs typeface="+mn-cs"/>
              </a:rPr>
              <a:t>Biodiversité</a:t>
            </a:r>
            <a:r>
              <a:rPr kumimoji="0" lang="en-US" sz="1539" b="0" i="0" u="none" strike="noStrike" kern="1200" cap="none" spc="0" normalizeH="0" baseline="0" noProof="0" dirty="0">
                <a:ln>
                  <a:noFill/>
                </a:ln>
                <a:solidFill>
                  <a:prstClr val="black"/>
                </a:solidFill>
                <a:effectLst/>
                <a:uLnTx/>
                <a:uFillTx/>
                <a:latin typeface="Calibri"/>
                <a:ea typeface="+mn-ea"/>
                <a:cs typeface="+mn-cs"/>
              </a:rPr>
              <a:t> : plus de </a:t>
            </a:r>
            <a:r>
              <a:rPr kumimoji="0" lang="en-US" sz="1539" b="1" i="0" u="none" strike="noStrike" kern="1200" cap="none" spc="0" normalizeH="0" baseline="0" noProof="0" dirty="0">
                <a:ln>
                  <a:noFill/>
                </a:ln>
                <a:solidFill>
                  <a:srgbClr val="C00000"/>
                </a:solidFill>
                <a:effectLst/>
                <a:uLnTx/>
                <a:uFillTx/>
                <a:latin typeface="Calibri"/>
                <a:ea typeface="+mn-ea"/>
                <a:cs typeface="+mn-cs"/>
              </a:rPr>
              <a:t>60 espèces botaniques </a:t>
            </a:r>
            <a:r>
              <a:rPr kumimoji="0" lang="en-US" sz="1539" b="0" i="0" u="none" strike="noStrike" kern="1200" cap="none" spc="0" normalizeH="0" baseline="0" noProof="0" dirty="0">
                <a:ln>
                  <a:noFill/>
                </a:ln>
                <a:solidFill>
                  <a:prstClr val="black"/>
                </a:solidFill>
                <a:effectLst/>
                <a:uLnTx/>
                <a:uFillTx/>
                <a:latin typeface="Calibri"/>
                <a:ea typeface="+mn-ea"/>
                <a:cs typeface="+mn-cs"/>
              </a:rPr>
              <a:t>ont été recensées sur ces champs, présentes de manière significative et continue.</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0" name="Gruppo 9"/>
          <p:cNvGrpSpPr/>
          <p:nvPr/>
        </p:nvGrpSpPr>
        <p:grpSpPr>
          <a:xfrm>
            <a:off x="401815" y="1148997"/>
            <a:ext cx="4026720" cy="1742138"/>
            <a:chOff x="358381" y="360578"/>
            <a:chExt cx="6840016" cy="3780015"/>
          </a:xfrm>
        </p:grpSpPr>
        <p:sp>
          <p:nvSpPr>
            <p:cNvPr id="12" name="object 19"/>
            <p:cNvSpPr/>
            <p:nvPr/>
          </p:nvSpPr>
          <p:spPr>
            <a:xfrm>
              <a:off x="358381" y="360578"/>
              <a:ext cx="6388849" cy="294438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20"/>
            <p:cNvSpPr/>
            <p:nvPr/>
          </p:nvSpPr>
          <p:spPr>
            <a:xfrm>
              <a:off x="6741134" y="360578"/>
              <a:ext cx="457263" cy="378001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21"/>
            <p:cNvSpPr/>
            <p:nvPr/>
          </p:nvSpPr>
          <p:spPr>
            <a:xfrm>
              <a:off x="358381" y="3298850"/>
              <a:ext cx="6388849" cy="84173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9"/>
          <p:cNvSpPr/>
          <p:nvPr/>
        </p:nvSpPr>
        <p:spPr>
          <a:xfrm>
            <a:off x="1574679" y="3689637"/>
            <a:ext cx="1455086" cy="19080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0"/>
          <p:cNvSpPr/>
          <p:nvPr/>
        </p:nvSpPr>
        <p:spPr>
          <a:xfrm>
            <a:off x="3574834" y="3692232"/>
            <a:ext cx="1456446" cy="191009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1"/>
          <p:cNvSpPr/>
          <p:nvPr/>
        </p:nvSpPr>
        <p:spPr>
          <a:xfrm>
            <a:off x="5575793" y="3691163"/>
            <a:ext cx="1456438" cy="1913347"/>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335431"/>
      </p:ext>
    </p:extLst>
  </p:cSld>
  <p:clrMapOvr>
    <a:masterClrMapping/>
  </p:clrMapOvr>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 y="605549"/>
            <a:ext cx="6883400" cy="77655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39" b="1" i="0" u="none" strike="noStrike" kern="1200" cap="none" spc="0" normalizeH="0" baseline="0" noProof="0" dirty="0">
                <a:ln>
                  <a:noFill/>
                </a:ln>
                <a:solidFill>
                  <a:srgbClr val="FEA022">
                    <a:lumMod val="50000"/>
                  </a:srgbClr>
                </a:solidFill>
                <a:effectLst/>
                <a:uLnTx/>
                <a:uFillTx/>
                <a:latin typeface="Calibri"/>
                <a:ea typeface="+mn-ea"/>
                <a:cs typeface="+mn-cs"/>
              </a:rPr>
              <a:t>Les prairies temporaires </a:t>
            </a:r>
            <a:r>
              <a:rPr kumimoji="0" lang="en-US" sz="1368" b="0" i="0" u="none" strike="noStrike" kern="1200" cap="none" spc="0" normalizeH="0" baseline="0" noProof="0" dirty="0">
                <a:ln>
                  <a:noFill/>
                </a:ln>
                <a:solidFill>
                  <a:prstClr val="black"/>
                </a:solidFill>
                <a:effectLst/>
                <a:uLnTx/>
                <a:uFillTx/>
                <a:latin typeface="Calibri"/>
                <a:ea typeface="+mn-ea"/>
                <a:cs typeface="+mn-cs"/>
              </a:rPr>
              <a:t>entrent dans une rotation des cultures : les caractéristiques du sol </a:t>
            </a:r>
            <a:r>
              <a:rPr kumimoji="0" lang="en-US" sz="1368" b="0" i="0" u="none" strike="noStrike" kern="1200" cap="none" spc="0" normalizeH="0" baseline="0" noProof="0" dirty="0" err="1">
                <a:ln>
                  <a:noFill/>
                </a:ln>
                <a:solidFill>
                  <a:prstClr val="black"/>
                </a:solidFill>
                <a:effectLst/>
                <a:uLnTx/>
                <a:uFillTx/>
                <a:latin typeface="Calibri"/>
                <a:ea typeface="+mn-ea"/>
                <a:cs typeface="+mn-cs"/>
              </a:rPr>
              <a:t>déterminent</a:t>
            </a:r>
            <a:r>
              <a:rPr kumimoji="0" lang="en-US" sz="1368" b="0" i="0" u="none" strike="noStrike" kern="1200" cap="none" spc="0" normalizeH="0" baseline="0" noProof="0" dirty="0">
                <a:ln>
                  <a:noFill/>
                </a:ln>
                <a:solidFill>
                  <a:prstClr val="black"/>
                </a:solidFill>
                <a:effectLst/>
                <a:uLnTx/>
                <a:uFillTx/>
                <a:latin typeface="Calibri"/>
                <a:ea typeface="+mn-ea"/>
                <a:cs typeface="+mn-cs"/>
              </a:rPr>
              <a:t> </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le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choix</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des légumineuses (pH, absence de calcaire et d'</a:t>
            </a:r>
            <a:r>
              <a:rPr kumimoji="0" lang="it-IT" sz="1368" b="0" i="0" u="none" strike="noStrike" kern="1200" cap="none" spc="0" normalizeH="0" baseline="0" noProof="0" dirty="0">
                <a:ln>
                  <a:noFill/>
                </a:ln>
                <a:solidFill>
                  <a:prstClr val="black"/>
                </a:solidFill>
                <a:effectLst/>
                <a:uLnTx/>
                <a:uFillTx/>
                <a:latin typeface="Calibri"/>
                <a:ea typeface="+mn-ea"/>
                <a:cs typeface="+mn-cs"/>
              </a:rPr>
              <a:t>engorgement</a:t>
            </a:r>
            <a:r>
              <a:rPr kumimoji="0" lang="en-US" sz="1368" b="0" i="0" u="none" strike="noStrike" kern="1200" cap="none" spc="0" normalizeH="0" baseline="0" noProof="0" dirty="0">
                <a:ln>
                  <a:noFill/>
                </a:ln>
                <a:solidFill>
                  <a:prstClr val="black"/>
                </a:solidFill>
                <a:effectLst/>
                <a:uLnTx/>
                <a:uFillTx/>
                <a:latin typeface="Calibri"/>
                <a:ea typeface="+mn-ea"/>
                <a:cs typeface="+mn-cs"/>
              </a:rPr>
              <a:t>), les graminées sont plus </a:t>
            </a:r>
            <a:r>
              <a:rPr kumimoji="0" lang="en-US" sz="1368" b="0" i="0" u="none" strike="noStrike" kern="1200" cap="none" spc="0" normalizeH="0" baseline="0" noProof="0" dirty="0" err="1" smtClean="0">
                <a:ln>
                  <a:noFill/>
                </a:ln>
                <a:solidFill>
                  <a:prstClr val="black"/>
                </a:solidFill>
                <a:effectLst/>
                <a:uLnTx/>
                <a:uFillTx/>
                <a:latin typeface="Calibri"/>
                <a:ea typeface="+mn-ea"/>
                <a:cs typeface="+mn-cs"/>
              </a:rPr>
              <a:t>conditionnées</a:t>
            </a:r>
            <a:r>
              <a:rPr kumimoji="0" lang="en-US"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368" b="0" i="0" u="none" strike="noStrike" kern="1200" cap="none" spc="0" normalizeH="0" baseline="0" noProof="0" dirty="0">
                <a:ln>
                  <a:noFill/>
                </a:ln>
                <a:solidFill>
                  <a:prstClr val="black"/>
                </a:solidFill>
                <a:effectLst/>
                <a:uLnTx/>
                <a:uFillTx/>
                <a:latin typeface="Calibri"/>
                <a:ea typeface="+mn-ea"/>
                <a:cs typeface="+mn-cs"/>
              </a:rPr>
              <a:t>par le climat. </a:t>
            </a:r>
            <a:r>
              <a:rPr kumimoji="0" lang="en-US" sz="1370" b="0" i="0" u="none" strike="noStrike" kern="1200" cap="none" spc="0" normalizeH="0" baseline="0" noProof="0" dirty="0">
                <a:ln>
                  <a:noFill/>
                </a:ln>
                <a:solidFill>
                  <a:prstClr val="black"/>
                </a:solidFill>
                <a:effectLst/>
                <a:uLnTx/>
                <a:uFillTx/>
                <a:latin typeface="Calibri"/>
                <a:ea typeface="+mn-ea"/>
                <a:cs typeface="+mn-cs"/>
              </a:rPr>
              <a:t>Habituellement &lt; 10 ans</a:t>
            </a:r>
            <a:endParaRPr kumimoji="0" lang="it-IT" sz="137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1" y="1382108"/>
            <a:ext cx="8808335" cy="1585049"/>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Parmi les </a:t>
            </a:r>
            <a:r>
              <a:rPr kumimoji="0" lang="en-US" sz="1200" b="1" i="0" u="none" strike="noStrike" kern="1200" cap="none" spc="0" normalizeH="0" baseline="0" noProof="0" dirty="0">
                <a:ln>
                  <a:noFill/>
                </a:ln>
                <a:solidFill>
                  <a:prstClr val="black"/>
                </a:solidFill>
                <a:effectLst/>
                <a:uLnTx/>
                <a:uFillTx/>
                <a:latin typeface="Calibri"/>
                <a:ea typeface="+mn-ea"/>
                <a:cs typeface="+mn-cs"/>
              </a:rPr>
              <a:t>critères de </a:t>
            </a:r>
            <a:r>
              <a:rPr kumimoji="0" lang="en-US" sz="1400" b="1" i="0" u="none" strike="noStrike" kern="1200" cap="none" spc="0" normalizeH="0" baseline="0" noProof="0" dirty="0">
                <a:ln>
                  <a:noFill/>
                </a:ln>
                <a:solidFill>
                  <a:prstClr val="black"/>
                </a:solidFill>
                <a:effectLst/>
                <a:uLnTx/>
                <a:uFillTx/>
                <a:latin typeface="Calibri"/>
                <a:ea typeface="+mn-ea"/>
                <a:cs typeface="+mn-cs"/>
              </a:rPr>
              <a:t>sélection des variétés </a:t>
            </a:r>
            <a:r>
              <a:rPr kumimoji="0" lang="en-US" sz="1200" b="0" i="0" u="none" strike="noStrike" kern="1200" cap="none" spc="0" normalizeH="0" baseline="0" noProof="0" dirty="0">
                <a:ln>
                  <a:noFill/>
                </a:ln>
                <a:solidFill>
                  <a:prstClr val="black"/>
                </a:solidFill>
                <a:effectLst/>
                <a:uLnTx/>
                <a:uFillTx/>
                <a:latin typeface="Calibri"/>
                <a:ea typeface="+mn-ea"/>
                <a:cs typeface="+mn-cs"/>
              </a:rPr>
              <a:t>à combiner, il y a la nécessité d'avoir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une</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floraison</a:t>
            </a:r>
            <a:r>
              <a:rPr lang="en-US" sz="1200" dirty="0">
                <a:solidFill>
                  <a:prstClr val="black"/>
                </a:solidFill>
                <a:latin typeface="Calibri"/>
              </a:rPr>
              <a:t> </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de </a:t>
            </a:r>
            <a:r>
              <a:rPr kumimoji="0" lang="en-US" sz="1200" b="0" i="0" u="none" strike="noStrike" kern="1200" cap="none" spc="0" normalizeH="0" baseline="0" noProof="0" dirty="0">
                <a:ln>
                  <a:noFill/>
                </a:ln>
                <a:solidFill>
                  <a:prstClr val="black"/>
                </a:solidFill>
                <a:effectLst/>
                <a:uLnTx/>
                <a:uFillTx/>
                <a:latin typeface="Calibri"/>
                <a:ea typeface="+mn-ea"/>
                <a:cs typeface="+mn-cs"/>
              </a:rPr>
              <a:t>légumineuses et de graminées en même temps (meilleure valeur fourragère et meilleure production)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dans les mélanges avec de </a:t>
            </a:r>
            <a:r>
              <a:rPr kumimoji="0" lang="en-US" sz="1200" b="0" i="0" u="none" strike="noStrike" kern="1200" cap="none" spc="0" normalizeH="0" baseline="0" noProof="0" dirty="0" err="1" smtClean="0">
                <a:ln>
                  <a:noFill/>
                </a:ln>
                <a:solidFill>
                  <a:prstClr val="black"/>
                </a:solidFill>
                <a:effectLst/>
                <a:uLnTx/>
                <a:uFillTx/>
                <a:latin typeface="Calibri"/>
                <a:ea typeface="+mn-ea"/>
                <a:cs typeface="+mn-cs"/>
              </a:rPr>
              <a:t>luzerne</a:t>
            </a: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200" b="0" i="0" u="none" strike="noStrike" kern="1200" cap="none" spc="0" normalizeH="0" baseline="0" noProof="0" dirty="0" err="1">
                <a:ln>
                  <a:noFill/>
                </a:ln>
                <a:solidFill>
                  <a:prstClr val="black"/>
                </a:solidFill>
                <a:effectLst/>
                <a:uLnTx/>
                <a:uFillTx/>
                <a:latin typeface="Calibri"/>
                <a:ea typeface="+mn-ea"/>
                <a:cs typeface="+mn-cs"/>
              </a:rPr>
              <a:t>il</a:t>
            </a:r>
            <a:r>
              <a:rPr kumimoji="0" lang="en-US" sz="1200" b="0" i="0" u="none" strike="noStrike" kern="1200" cap="none" spc="0" normalizeH="0" baseline="0" noProof="0" dirty="0">
                <a:ln>
                  <a:noFill/>
                </a:ln>
                <a:solidFill>
                  <a:prstClr val="black"/>
                </a:solidFill>
                <a:effectLst/>
                <a:uLnTx/>
                <a:uFillTx/>
                <a:latin typeface="Calibri"/>
                <a:ea typeface="+mn-ea"/>
                <a:cs typeface="+mn-cs"/>
              </a:rPr>
              <a:t> est bon d'utiliser des variétés tardives de </a:t>
            </a:r>
            <a:r>
              <a:rPr kumimoji="0" lang="it-IT" sz="1200" b="0" i="1" u="none" strike="noStrike" kern="1200" cap="none" spc="0" normalizeH="0" baseline="0" noProof="0" dirty="0" err="1">
                <a:ln>
                  <a:noFill/>
                </a:ln>
                <a:solidFill>
                  <a:prstClr val="black"/>
                </a:solidFill>
                <a:effectLst/>
                <a:uLnTx/>
                <a:uFillTx/>
                <a:latin typeface="Calibri"/>
                <a:ea typeface="+mn-ea"/>
                <a:cs typeface="+mn-cs"/>
              </a:rPr>
              <a:t>Dactylis glomerata</a:t>
            </a:r>
            <a:r>
              <a:rPr kumimoji="0" lang="en-US" sz="1200" b="0" i="0" u="none" strike="noStrike" kern="1200" cap="none" spc="0" normalizeH="0" baseline="0" noProof="0" dirty="0">
                <a:ln>
                  <a:noFill/>
                </a:ln>
                <a:solidFill>
                  <a:prstClr val="black"/>
                </a:solidFill>
                <a:effectLst/>
                <a:uLnTx/>
                <a:uFillTx/>
                <a:latin typeface="Calibri"/>
                <a:ea typeface="+mn-ea"/>
                <a:cs typeface="+mn-cs"/>
              </a:rPr>
              <a:t> et </a:t>
            </a:r>
            <a:r>
              <a:rPr kumimoji="0" lang="en-US" sz="1200" b="0" i="1" u="none" strike="noStrike" kern="1200" cap="none" spc="0" normalizeH="0" baseline="0" noProof="0" dirty="0" err="1">
                <a:ln>
                  <a:noFill/>
                </a:ln>
                <a:solidFill>
                  <a:prstClr val="black"/>
                </a:solidFill>
                <a:effectLst/>
                <a:uLnTx/>
                <a:uFillTx/>
                <a:latin typeface="Calibri"/>
                <a:ea typeface="+mn-ea"/>
                <a:cs typeface="+mn-cs"/>
              </a:rPr>
              <a:t>Festuca arundinacea</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dans les mélanges où les légumineuses sont composées de trèfle blanc, choisir une variété de graminées à précocité intermédiaire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 en présence de </a:t>
            </a:r>
            <a:r>
              <a:rPr kumimoji="0" lang="it-IT" sz="1200" b="0" i="1" u="none" strike="noStrike" kern="1200" cap="none" spc="0" normalizeH="0" baseline="0" noProof="0" dirty="0" err="1">
                <a:ln>
                  <a:noFill/>
                </a:ln>
                <a:solidFill>
                  <a:prstClr val="black"/>
                </a:solidFill>
                <a:effectLst/>
                <a:uLnTx/>
                <a:uFillTx/>
                <a:latin typeface="Calibri"/>
                <a:ea typeface="+mn-ea"/>
                <a:cs typeface="+mn-cs"/>
              </a:rPr>
              <a:t>Phleum</a:t>
            </a:r>
            <a:r>
              <a:rPr kumimoji="0" lang="it-IT" sz="1200" b="0" i="1" u="none" strike="noStrike" kern="1200" cap="none" spc="0" normalizeH="0" baseline="0" noProof="0" dirty="0">
                <a:ln>
                  <a:noFill/>
                </a:ln>
                <a:solidFill>
                  <a:prstClr val="black"/>
                </a:solidFill>
                <a:effectLst/>
                <a:uLnTx/>
                <a:uFillTx/>
                <a:latin typeface="Calibri"/>
                <a:ea typeface="+mn-ea"/>
                <a:cs typeface="+mn-cs"/>
              </a:rPr>
              <a:t> pratense</a:t>
            </a:r>
            <a:r>
              <a:rPr kumimoji="0" lang="en-US" sz="1200" b="0" i="0" u="none" strike="noStrike" kern="1200" cap="none" spc="0" normalizeH="0" baseline="0" noProof="0" dirty="0">
                <a:ln>
                  <a:noFill/>
                </a:ln>
                <a:solidFill>
                  <a:prstClr val="black"/>
                </a:solidFill>
                <a:effectLst/>
                <a:uLnTx/>
                <a:uFillTx/>
                <a:latin typeface="Calibri"/>
                <a:ea typeface="+mn-ea"/>
                <a:cs typeface="+mn-cs"/>
              </a:rPr>
              <a:t>, il est nécessaire d'utiliser les variétés les plus précoces.</a:t>
            </a:r>
            <a:endParaRPr kumimoji="0" lang="it-IT"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CasellaDiTesto 10"/>
          <p:cNvSpPr txBox="1"/>
          <p:nvPr/>
        </p:nvSpPr>
        <p:spPr>
          <a:xfrm>
            <a:off x="6458729" y="5401702"/>
            <a:ext cx="1738040"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 ACRP, 2014</a:t>
            </a:r>
          </a:p>
        </p:txBody>
      </p:sp>
      <p:pic>
        <p:nvPicPr>
          <p:cNvPr id="8" name="Immagin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83724" y="3279938"/>
            <a:ext cx="4821777" cy="2339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CasellaDiTesto 16"/>
          <p:cNvSpPr txBox="1"/>
          <p:nvPr/>
        </p:nvSpPr>
        <p:spPr>
          <a:xfrm>
            <a:off x="1159207" y="5640977"/>
            <a:ext cx="1186543" cy="2501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Dactylis glomerata</a:t>
            </a:r>
            <a:endParaRPr kumimoji="0" lang="it-IT"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9" name="Rettangolo 8"/>
          <p:cNvSpPr/>
          <p:nvPr/>
        </p:nvSpPr>
        <p:spPr>
          <a:xfrm>
            <a:off x="2324694" y="5646302"/>
            <a:ext cx="128592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Festuca arundinacea</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19" name="Rettangolo 18"/>
          <p:cNvSpPr/>
          <p:nvPr/>
        </p:nvSpPr>
        <p:spPr>
          <a:xfrm>
            <a:off x="3835280" y="5640976"/>
            <a:ext cx="736099"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Trèfle rouge</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20" name="Rettangolo 19"/>
          <p:cNvSpPr/>
          <p:nvPr/>
        </p:nvSpPr>
        <p:spPr>
          <a:xfrm>
            <a:off x="4974455" y="5650080"/>
            <a:ext cx="854721" cy="2501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26"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Trèfle blanc</a:t>
            </a:r>
            <a:endParaRPr kumimoji="0" lang="en-GB" sz="1026"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050122964"/>
      </p:ext>
    </p:extLst>
  </p:cSld>
  <p:clrMapOvr>
    <a:masterClrMapping/>
  </p:clrMapOvr>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138786" y="387927"/>
            <a:ext cx="6437505" cy="5923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71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Fertilisation</a:t>
            </a:r>
            <a:r>
              <a:rPr kumimoji="0" lang="it-IT"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 les</a:t>
            </a:r>
            <a:r>
              <a:rPr kumimoji="0" lang="it-IT" sz="1539" b="0" i="0" u="none" strike="noStrike" kern="1200" cap="none" spc="0" normalizeH="0" baseline="0" noProof="0" dirty="0" err="1">
                <a:ln>
                  <a:noFill/>
                </a:ln>
                <a:solidFill>
                  <a:prstClr val="black"/>
                </a:solidFill>
                <a:effectLst/>
                <a:uLnTx/>
                <a:uFillTx/>
                <a:latin typeface="Calibri"/>
                <a:ea typeface="+mn-ea"/>
                <a:cs typeface="+mn-cs"/>
              </a:rPr>
              <a:t> prairies permanentes</a:t>
            </a:r>
            <a:r>
              <a:rPr kumimoji="0" lang="it-IT" sz="1539" b="0" i="0" u="none" strike="noStrike" kern="1200" cap="none" spc="0" normalizeH="0" baseline="0" noProof="0" dirty="0">
                <a:ln>
                  <a:noFill/>
                </a:ln>
                <a:solidFill>
                  <a:prstClr val="black"/>
                </a:solidFill>
                <a:effectLst/>
                <a:uLnTx/>
                <a:uFillTx/>
                <a:latin typeface="Calibri"/>
                <a:ea typeface="+mn-ea"/>
                <a:cs typeface="+mn-cs"/>
              </a:rPr>
              <a:t> et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temporaires</a:t>
            </a:r>
            <a:r>
              <a:rPr kumimoji="0" lang="it-IT" sz="1539" b="0" i="0" u="none" strike="noStrike" kern="1200" cap="none" spc="0" normalizeH="0" baseline="0" noProof="0" dirty="0">
                <a:ln>
                  <a:noFill/>
                </a:ln>
                <a:solidFill>
                  <a:prstClr val="black"/>
                </a:solidFill>
                <a:effectLst/>
                <a:uLnTx/>
                <a:uFillTx/>
                <a:latin typeface="Calibri"/>
                <a:ea typeface="+mn-ea"/>
                <a:cs typeface="+mn-cs"/>
              </a:rPr>
              <a:t> sont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fertilisées</a:t>
            </a:r>
            <a:r>
              <a:rPr kumimoji="0" lang="it-IT" sz="1539" b="0" i="0" u="none" strike="noStrike" kern="1200" cap="none" spc="0" normalizeH="0" baseline="0" noProof="0" dirty="0">
                <a:ln>
                  <a:noFill/>
                </a:ln>
                <a:solidFill>
                  <a:prstClr val="black"/>
                </a:solidFill>
                <a:effectLst/>
                <a:uLnTx/>
                <a:uFillTx/>
                <a:latin typeface="Calibri"/>
                <a:ea typeface="+mn-ea"/>
                <a:cs typeface="+mn-cs"/>
              </a:rPr>
              <a:t> dans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de nombreux cas.</a:t>
            </a:r>
            <a:endParaRPr kumimoji="0" lang="it-IT" sz="136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CasellaDiTesto 8"/>
          <p:cNvSpPr txBox="1"/>
          <p:nvPr/>
        </p:nvSpPr>
        <p:spPr>
          <a:xfrm>
            <a:off x="138786" y="1010347"/>
            <a:ext cx="8326703" cy="8029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L'adoption d'une gestion de la fertilisation qui </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compense l'absorption </a:t>
            </a:r>
            <a:r>
              <a:rPr kumimoji="0" lang="it-IT" sz="1539" b="0" i="0" u="none" strike="noStrike" kern="1200" cap="none" spc="0" normalizeH="0" baseline="0" noProof="0" dirty="0">
                <a:ln>
                  <a:noFill/>
                </a:ln>
                <a:solidFill>
                  <a:prstClr val="black"/>
                </a:solidFill>
                <a:effectLst/>
                <a:uLnTx/>
                <a:uFillTx/>
                <a:latin typeface="Calibri"/>
                <a:ea typeface="+mn-ea"/>
                <a:cs typeface="+mn-cs"/>
              </a:rPr>
              <a:t>de la culture 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err="1">
                <a:ln>
                  <a:noFill/>
                </a:ln>
                <a:solidFill>
                  <a:prstClr val="black"/>
                </a:solidFill>
                <a:effectLst/>
                <a:uLnTx/>
                <a:uFillTx/>
                <a:latin typeface="Calibri"/>
                <a:ea typeface="+mn-ea"/>
                <a:cs typeface="+mn-cs"/>
              </a:rPr>
              <a:t>suffisante</a:t>
            </a:r>
            <a:r>
              <a:rPr kumimoji="0" lang="it-IT" sz="1539" b="0" i="0" u="none" strike="noStrike" kern="1200" cap="none" spc="0" normalizeH="0" baseline="0" noProof="0" dirty="0">
                <a:ln>
                  <a:noFill/>
                </a:ln>
                <a:solidFill>
                  <a:prstClr val="black"/>
                </a:solidFill>
                <a:effectLst/>
                <a:uLnTx/>
                <a:uFillTx/>
                <a:latin typeface="Calibri"/>
                <a:ea typeface="+mn-ea"/>
                <a:cs typeface="+mn-cs"/>
              </a:rPr>
              <a:t> pour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maintenir</a:t>
            </a:r>
            <a:r>
              <a:rPr kumimoji="0" lang="it-IT" sz="1539" b="0" i="0" u="none" strike="noStrike" kern="1200" cap="none" spc="0" normalizeH="0" baseline="0" noProof="0" dirty="0">
                <a:ln>
                  <a:noFill/>
                </a:ln>
                <a:solidFill>
                  <a:prstClr val="black"/>
                </a:solidFill>
                <a:effectLst/>
                <a:uLnTx/>
                <a:uFillTx/>
                <a:latin typeface="Calibri"/>
                <a:ea typeface="+mn-ea"/>
                <a:cs typeface="+mn-cs"/>
              </a:rPr>
              <a:t> la </a:t>
            </a:r>
            <a:r>
              <a:rPr kumimoji="0" lang="it-IT" sz="1539" b="0" i="0" u="none" strike="noStrike" kern="1200" cap="none" spc="0" normalizeH="0" baseline="0" noProof="0" dirty="0" err="1">
                <a:ln>
                  <a:noFill/>
                </a:ln>
                <a:solidFill>
                  <a:prstClr val="black"/>
                </a:solidFill>
                <a:effectLst/>
                <a:uLnTx/>
                <a:uFillTx/>
                <a:latin typeface="Calibri"/>
                <a:ea typeface="+mn-ea"/>
                <a:cs typeface="+mn-cs"/>
              </a:rPr>
              <a:t>fertilité du sol en évitant le lessivage</a:t>
            </a:r>
            <a:r>
              <a:rPr kumimoji="0" lang="it-IT" sz="1539" b="0" i="0" u="none" strike="noStrike" kern="1200" cap="none" spc="0" normalizeH="0" baseline="0" noProof="0" dirty="0">
                <a:ln>
                  <a:noFill/>
                </a:ln>
                <a:solidFill>
                  <a:prstClr val="black"/>
                </a:solidFill>
                <a:effectLst/>
                <a:uLnTx/>
                <a:uFillTx/>
                <a:latin typeface="Calibri"/>
                <a:ea typeface="+mn-ea"/>
                <a:cs typeface="+mn-cs"/>
              </a:rPr>
              <a:t>. Une augmentation de la</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fertilisation</a:t>
            </a:r>
            <a:endParaRPr kumimoji="0" lang="en-US" sz="1539"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n'augmente pas la qualité de plus de 10 % </a:t>
            </a:r>
            <a:r>
              <a:rPr kumimoji="0" lang="en-US" sz="1197" b="0" i="1" u="none" strike="noStrike" kern="1200" cap="none" spc="0" normalizeH="0" baseline="0" noProof="0" dirty="0">
                <a:ln>
                  <a:noFill/>
                </a:ln>
                <a:solidFill>
                  <a:prstClr val="black"/>
                </a:solidFill>
                <a:effectLst/>
                <a:uLnTx/>
                <a:uFillTx/>
                <a:latin typeface="Calibri"/>
                <a:ea typeface="+mn-ea"/>
                <a:cs typeface="+mn-cs"/>
              </a:rPr>
              <a:t>(</a:t>
            </a:r>
            <a:r>
              <a:rPr kumimoji="0" lang="en-US" sz="1368" b="0" i="1" u="none" strike="noStrike" kern="1200" cap="none" spc="0" normalizeH="0" baseline="0" noProof="0" dirty="0" err="1">
                <a:ln>
                  <a:noFill/>
                </a:ln>
                <a:solidFill>
                  <a:prstClr val="black"/>
                </a:solidFill>
                <a:effectLst/>
                <a:uLnTx/>
                <a:uFillTx/>
                <a:latin typeface="Calibri"/>
                <a:ea typeface="+mn-ea"/>
                <a:cs typeface="+mn-cs"/>
              </a:rPr>
              <a:t>Bonifazzi</a:t>
            </a:r>
            <a:r>
              <a:rPr kumimoji="0" lang="en-US" sz="1368" b="0" i="1" u="none" strike="noStrike" kern="1200" cap="none" spc="0" normalizeH="0" baseline="0" noProof="0" dirty="0">
                <a:ln>
                  <a:noFill/>
                </a:ln>
                <a:solidFill>
                  <a:prstClr val="black"/>
                </a:solidFill>
                <a:effectLst/>
                <a:uLnTx/>
                <a:uFillTx/>
                <a:latin typeface="Calibri"/>
                <a:ea typeface="+mn-ea"/>
                <a:cs typeface="+mn-cs"/>
              </a:rPr>
              <a:t> B,,2009).</a:t>
            </a:r>
            <a:endParaRPr kumimoji="0" lang="it-IT" sz="1197" b="0" i="1"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532133" y="2025040"/>
            <a:ext cx="7819097" cy="6186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71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Dans les prairies permanentes, la fertilisation est un instrument de rééquilibrage floristique et productif.</a:t>
            </a:r>
          </a:p>
        </p:txBody>
      </p:sp>
      <p:sp>
        <p:nvSpPr>
          <p:cNvPr id="6" name="Rettangolo 5"/>
          <p:cNvSpPr/>
          <p:nvPr/>
        </p:nvSpPr>
        <p:spPr>
          <a:xfrm>
            <a:off x="727610" y="4974276"/>
            <a:ext cx="7428143" cy="802912"/>
          </a:xfrm>
          <a:prstGeom prst="rect">
            <a:avLst/>
          </a:prstGeom>
        </p:spPr>
        <p:txBody>
          <a:bodyPr wrap="square">
            <a:spAutoFit/>
          </a:bodyPr>
          <a:lstStyle/>
          <a:p>
            <a:pPr lvl="0" algn="ctr" defTabSz="914400">
              <a:defRPr/>
            </a:pPr>
            <a:r>
              <a:rPr kumimoji="0" lang="en-GB" sz="1539" b="0" i="0" u="none" strike="noStrike" kern="1200" cap="none" spc="0" normalizeH="0" baseline="0" noProof="0" dirty="0">
                <a:ln>
                  <a:noFill/>
                </a:ln>
                <a:solidFill>
                  <a:prstClr val="black"/>
                </a:solidFill>
                <a:effectLst/>
                <a:uLnTx/>
                <a:uFillTx/>
                <a:latin typeface="Calibri"/>
                <a:ea typeface="+mn-ea"/>
                <a:cs typeface="+mn-cs"/>
              </a:rPr>
              <a:t>Les prairies peuvent utiliser efficacement le fumier pour maintenir la fertilité, dans les prairies temporaires </a:t>
            </a:r>
            <a:r>
              <a:rPr kumimoji="0" lang="en-GB" sz="1539" b="0" i="0" u="none" strike="noStrike" kern="1200" cap="none" spc="0" normalizeH="0" baseline="0" noProof="0" dirty="0" err="1">
                <a:ln>
                  <a:noFill/>
                </a:ln>
                <a:solidFill>
                  <a:prstClr val="black"/>
                </a:solidFill>
                <a:effectLst/>
                <a:uLnTx/>
                <a:uFillTx/>
                <a:latin typeface="Calibri"/>
                <a:ea typeface="+mn-ea"/>
                <a:cs typeface="+mn-cs"/>
              </a:rPr>
              <a:t>sont</a:t>
            </a:r>
            <a:r>
              <a:rPr kumimoji="0" lang="en-GB" sz="1539" b="0" i="0" u="none" strike="noStrike" kern="1200" cap="none" spc="0" normalizeH="0" baseline="0" noProof="0" dirty="0">
                <a:ln>
                  <a:noFill/>
                </a:ln>
                <a:solidFill>
                  <a:prstClr val="black"/>
                </a:solidFill>
                <a:effectLst/>
                <a:uLnTx/>
                <a:uFillTx/>
                <a:latin typeface="Calibri"/>
                <a:ea typeface="+mn-ea"/>
                <a:cs typeface="+mn-cs"/>
              </a:rPr>
              <a:t> </a:t>
            </a:r>
            <a:r>
              <a:rPr lang="en-GB" sz="1539" dirty="0" err="1">
                <a:solidFill>
                  <a:prstClr val="black"/>
                </a:solidFill>
              </a:rPr>
              <a:t>même</a:t>
            </a:r>
            <a:r>
              <a:rPr lang="en-GB" sz="1539" dirty="0">
                <a:solidFill>
                  <a:prstClr val="black"/>
                </a:solidFill>
              </a:rPr>
              <a:t> </a:t>
            </a:r>
            <a:r>
              <a:rPr lang="en-GB" sz="1539" dirty="0" err="1" smtClean="0">
                <a:solidFill>
                  <a:prstClr val="black"/>
                </a:solidFill>
              </a:rPr>
              <a:t>distribuées</a:t>
            </a:r>
            <a:r>
              <a:rPr lang="en-GB" sz="1539" dirty="0" smtClean="0">
                <a:solidFill>
                  <a:prstClr val="black"/>
                </a:solidFill>
              </a:rPr>
              <a:t> </a:t>
            </a:r>
            <a:r>
              <a:rPr kumimoji="0" lang="en-GB" sz="1539" b="0" i="0" u="none" strike="noStrike" kern="1200" cap="none" spc="0" normalizeH="0" baseline="0" noProof="0" dirty="0">
                <a:ln>
                  <a:noFill/>
                </a:ln>
                <a:solidFill>
                  <a:prstClr val="black"/>
                </a:solidFill>
                <a:effectLst/>
                <a:uLnTx/>
                <a:uFillTx/>
                <a:latin typeface="Calibri"/>
                <a:ea typeface="+mn-ea"/>
                <a:cs typeface="+mn-cs"/>
              </a:rPr>
              <a:t>(pendant le labour et chaque automne) </a:t>
            </a:r>
            <a:r>
              <a:rPr kumimoji="0" lang="en-GB" sz="1539" b="0" i="0" u="none" strike="noStrike" kern="1200" cap="none" spc="0" normalizeH="0" baseline="0" noProof="0" dirty="0" smtClean="0">
                <a:ln>
                  <a:noFill/>
                </a:ln>
                <a:solidFill>
                  <a:prstClr val="black"/>
                </a:solidFill>
                <a:effectLst/>
                <a:uLnTx/>
                <a:uFillTx/>
                <a:latin typeface="Calibri"/>
                <a:ea typeface="+mn-ea"/>
                <a:cs typeface="+mn-cs"/>
              </a:rPr>
              <a:t>des </a:t>
            </a:r>
            <a:r>
              <a:rPr kumimoji="0" lang="en-GB" sz="1539" b="0" i="0" u="none" strike="noStrike" kern="1200" cap="none" spc="0" normalizeH="0" baseline="0" noProof="0" dirty="0">
                <a:ln>
                  <a:noFill/>
                </a:ln>
                <a:solidFill>
                  <a:prstClr val="black"/>
                </a:solidFill>
                <a:effectLst/>
                <a:uLnTx/>
                <a:uFillTx/>
                <a:latin typeface="Calibri"/>
                <a:ea typeface="+mn-ea"/>
                <a:cs typeface="+mn-cs"/>
              </a:rPr>
              <a:t>doses de phosphore et de potassium (environ 50 kg/ha)</a:t>
            </a:r>
          </a:p>
        </p:txBody>
      </p:sp>
      <p:pic>
        <p:nvPicPr>
          <p:cNvPr id="16" name="Immagin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99654" y="2712665"/>
            <a:ext cx="3186537" cy="2123827"/>
          </a:xfrm>
          <a:prstGeom prst="rect">
            <a:avLst/>
          </a:prstGeom>
        </p:spPr>
      </p:pic>
      <p:pic>
        <p:nvPicPr>
          <p:cNvPr id="18" name="Immagine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91938" y="2667339"/>
            <a:ext cx="2140360" cy="2169154"/>
          </a:xfrm>
          <a:prstGeom prst="rect">
            <a:avLst/>
          </a:prstGeom>
        </p:spPr>
      </p:pic>
    </p:spTree>
    <p:extLst>
      <p:ext uri="{BB962C8B-B14F-4D97-AF65-F5344CB8AC3E}">
        <p14:creationId xmlns:p14="http://schemas.microsoft.com/office/powerpoint/2010/main" val="82357901"/>
      </p:ext>
    </p:extLst>
  </p:cSld>
  <p:clrMapOvr>
    <a:masterClrMapping/>
  </p:clrMapOvr>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532133" y="701021"/>
            <a:ext cx="4149469"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Renouvellement des prairies dégradées</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32637" y="3329308"/>
            <a:ext cx="4020634" cy="2421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asellaDiTesto 8"/>
          <p:cNvSpPr txBox="1"/>
          <p:nvPr/>
        </p:nvSpPr>
        <p:spPr>
          <a:xfrm>
            <a:off x="340790" y="1148430"/>
            <a:ext cx="5816941" cy="513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Instrument important lorsque les cultures fourragères sont de faible qualité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68" b="0" i="0" u="none" strike="noStrike" kern="1200" cap="none" spc="0" normalizeH="0" baseline="0" noProof="0" dirty="0">
                <a:ln>
                  <a:noFill/>
                </a:ln>
                <a:solidFill>
                  <a:prstClr val="black"/>
                </a:solidFill>
                <a:effectLst/>
                <a:uLnTx/>
                <a:uFillTx/>
                <a:latin typeface="Calibri"/>
                <a:ea typeface="+mn-ea"/>
                <a:cs typeface="+mn-cs"/>
              </a:rPr>
              <a:t>ou les mauvaises herbes ont augmenté de façon spectaculaire</a:t>
            </a:r>
            <a:endParaRPr kumimoji="0" lang="it-IT" sz="1197"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ttangolo 4"/>
          <p:cNvSpPr/>
          <p:nvPr/>
        </p:nvSpPr>
        <p:spPr>
          <a:xfrm>
            <a:off x="346922" y="1865181"/>
            <a:ext cx="5072147" cy="56605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a:ln>
                  <a:noFill/>
                </a:ln>
                <a:solidFill>
                  <a:prstClr val="black"/>
                </a:solidFill>
                <a:effectLst/>
                <a:uLnTx/>
                <a:uFillTx/>
                <a:latin typeface="Calibri"/>
                <a:ea typeface="+mn-ea"/>
                <a:cs typeface="+mn-cs"/>
              </a:rPr>
              <a:t>Rationaliser la fertilisation</a:t>
            </a:r>
            <a:r>
              <a:rPr kumimoji="0" lang="en-US" sz="1539" b="0" i="0" u="none" strike="noStrike" kern="1200" cap="none" spc="0" normalizeH="0" baseline="0" noProof="0" dirty="0">
                <a:ln>
                  <a:noFill/>
                </a:ln>
                <a:solidFill>
                  <a:prstClr val="black"/>
                </a:solidFill>
                <a:effectLst/>
                <a:uLnTx/>
                <a:uFillTx/>
                <a:latin typeface="Calibri"/>
                <a:ea typeface="+mn-ea"/>
                <a:cs typeface="+mn-cs"/>
              </a:rPr>
              <a:t>. C'est un puissant facteur de modification de la composition de la prairie (herbage/légume).</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260637" y="2647090"/>
            <a:ext cx="7417877" cy="802912"/>
          </a:xfrm>
          <a:prstGeom prst="rect">
            <a:avLst/>
          </a:prstGeom>
        </p:spPr>
        <p:txBody>
          <a:bodyPr wrap="square">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539" b="1" i="0" u="none" strike="noStrike" kern="1200" cap="none" spc="0" normalizeH="0" baseline="0" noProof="0" dirty="0" err="1">
                <a:ln>
                  <a:noFill/>
                </a:ln>
                <a:solidFill>
                  <a:prstClr val="black"/>
                </a:solidFill>
                <a:effectLst/>
                <a:uLnTx/>
                <a:uFillTx/>
                <a:latin typeface="Calibri"/>
                <a:ea typeface="+mn-ea"/>
                <a:cs typeface="+mn-cs"/>
              </a:rPr>
              <a:t>Sursemis</a:t>
            </a:r>
            <a:r>
              <a:rPr kumimoji="0" lang="en-US" sz="1539" b="0" i="0" u="none" strike="noStrike" kern="1200" cap="none" spc="0" normalizeH="0" baseline="0" noProof="0" dirty="0">
                <a:ln>
                  <a:noFill/>
                </a:ln>
                <a:solidFill>
                  <a:prstClr val="black"/>
                </a:solidFill>
                <a:effectLst/>
                <a:uLnTx/>
                <a:uFillTx/>
                <a:latin typeface="Calibri"/>
                <a:ea typeface="+mn-ea"/>
                <a:cs typeface="+mn-cs"/>
              </a:rPr>
              <a:t>. Utile pour épaissir le champ avec le semis direct d'une bonne culture fourragère ; il est appliqué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fonction</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de la </a:t>
            </a:r>
            <a:r>
              <a:rPr kumimoji="0" lang="en-US" sz="1539" b="0" i="0" u="none" strike="noStrike" kern="1200" cap="none" spc="0" normalizeH="0" baseline="0" noProof="0" dirty="0">
                <a:ln>
                  <a:noFill/>
                </a:ln>
                <a:solidFill>
                  <a:prstClr val="black"/>
                </a:solidFill>
                <a:effectLst/>
                <a:uLnTx/>
                <a:uFillTx/>
                <a:latin typeface="Calibri"/>
                <a:ea typeface="+mn-ea"/>
                <a:cs typeface="+mn-cs"/>
              </a:rPr>
              <a:t>disponibilité de l'eau pour assurer la germination.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ttangolo 9"/>
          <p:cNvSpPr/>
          <p:nvPr/>
        </p:nvSpPr>
        <p:spPr>
          <a:xfrm>
            <a:off x="260637" y="3747305"/>
            <a:ext cx="4572000" cy="1039772"/>
          </a:xfrm>
          <a:prstGeom prst="rect">
            <a:avLst/>
          </a:prstGeom>
        </p:spPr>
        <p:txBody>
          <a:bodyPr>
            <a:spAutoFit/>
          </a:bodyPr>
          <a:lstStyle/>
          <a:p>
            <a:pPr marL="244345" marR="0" lvl="0" indent="-2443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539" b="1" dirty="0" smtClean="0">
                <a:solidFill>
                  <a:prstClr val="black"/>
                </a:solidFill>
                <a:latin typeface="Calibri"/>
              </a:rPr>
              <a:t>Re-semis</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Lorsque la dégradation est totale, le champ est complètement renouvelé. Après un travail superficiel du sol, un mélange d'herbe et de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légumineuses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est semé.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1759264"/>
      </p:ext>
    </p:extLst>
  </p:cSld>
  <p:clrMapOvr>
    <a:masterClrMapping/>
  </p:clrMapOvr>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857929" y="431680"/>
            <a:ext cx="3487750" cy="460767"/>
          </a:xfrm>
          <a:prstGeom prst="rect">
            <a:avLst/>
          </a:prstGeom>
        </p:spPr>
        <p:txBody>
          <a:bodyPr wrap="none">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Gestion - Biodiversité</a:t>
            </a:r>
            <a:endParaRPr kumimoji="0" lang="it-IT" sz="2394" b="1" i="0" u="none" strike="noStrike" kern="1200" cap="none" spc="0" normalizeH="0" baseline="0" noProof="0" dirty="0">
              <a:ln>
                <a:noFill/>
              </a:ln>
              <a:solidFill>
                <a:prstClr val="black"/>
              </a:solidFill>
              <a:effectLst/>
              <a:uLnTx/>
              <a:uFillTx/>
              <a:latin typeface="Calibri"/>
              <a:ea typeface="+mn-ea"/>
              <a:cs typeface="Georgia"/>
            </a:endParaRPr>
          </a:p>
        </p:txBody>
      </p:sp>
      <p:sp>
        <p:nvSpPr>
          <p:cNvPr id="11" name="Rettangolo 10"/>
          <p:cNvSpPr/>
          <p:nvPr/>
        </p:nvSpPr>
        <p:spPr>
          <a:xfrm>
            <a:off x="117744" y="905460"/>
            <a:ext cx="6581074" cy="12766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Une gestion intensive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de </a:t>
            </a:r>
            <a:r>
              <a:rPr kumimoji="0" lang="en-US" sz="1539" b="0" i="0" u="none" strike="noStrike" kern="1200" cap="none" spc="0" normalizeH="0" baseline="0" noProof="0" dirty="0">
                <a:ln>
                  <a:noFill/>
                </a:ln>
                <a:solidFill>
                  <a:prstClr val="black"/>
                </a:solidFill>
                <a:effectLst/>
                <a:uLnTx/>
                <a:uFillTx/>
                <a:latin typeface="Calibri"/>
                <a:ea typeface="+mn-ea"/>
                <a:cs typeface="+mn-cs"/>
              </a:rPr>
              <a:t>la prairie, caractérisée notamment par des </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fauches</a:t>
            </a:r>
            <a:r>
              <a:rPr kumimoji="0" lang="en-US" sz="1539" b="1"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1" i="0" u="none" strike="noStrike" kern="1200" cap="none" spc="0" normalizeH="0" baseline="0" noProof="0" dirty="0" err="1" smtClean="0">
                <a:ln>
                  <a:noFill/>
                </a:ln>
                <a:solidFill>
                  <a:prstClr val="black"/>
                </a:solidFill>
                <a:effectLst/>
                <a:uLnTx/>
                <a:uFillTx/>
                <a:latin typeface="Calibri"/>
                <a:ea typeface="+mn-ea"/>
                <a:cs typeface="+mn-cs"/>
              </a:rPr>
              <a:t>fréquentes</a:t>
            </a:r>
            <a:r>
              <a:rPr kumimoji="0" lang="en-US" sz="1539" b="1" i="0" u="none" strike="noStrike" kern="1200" cap="none" spc="0" normalizeH="0" baseline="0" noProof="0" dirty="0">
                <a:ln>
                  <a:noFill/>
                </a:ln>
                <a:solidFill>
                  <a:prstClr val="black"/>
                </a:solidFill>
                <a:effectLst/>
                <a:uLnTx/>
                <a:uFillTx/>
                <a:latin typeface="Calibri"/>
                <a:ea typeface="+mn-ea"/>
                <a:cs typeface="+mn-cs"/>
              </a:rPr>
              <a:t>, </a:t>
            </a:r>
            <a:r>
              <a:rPr kumimoji="0" lang="en-US" sz="1539" i="0" u="none" strike="noStrike" kern="1200" cap="none" spc="0" normalizeH="0" baseline="0" noProof="0" dirty="0" smtClean="0">
                <a:ln>
                  <a:noFill/>
                </a:ln>
                <a:solidFill>
                  <a:prstClr val="black"/>
                </a:solidFill>
                <a:effectLst/>
                <a:uLnTx/>
                <a:uFillTx/>
                <a:latin typeface="Calibri"/>
                <a:ea typeface="+mn-ea"/>
                <a:cs typeface="+mn-cs"/>
              </a:rPr>
              <a:t>conduit à</a:t>
            </a:r>
            <a:r>
              <a:rPr kumimoji="0" lang="en-US" sz="1539"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réduire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le</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nombre</a:t>
            </a:r>
            <a:r>
              <a:rPr kumimoji="0" lang="en-US" sz="1539" b="0" i="0" u="none" strike="noStrike" kern="1200" cap="none" spc="0" normalizeH="0" noProof="0" dirty="0" smtClean="0">
                <a:ln>
                  <a:noFill/>
                </a:ln>
                <a:solidFill>
                  <a:prstClr val="black"/>
                </a:solidFill>
                <a:effectLst/>
                <a:uLnTx/>
                <a:uFillTx/>
                <a:latin typeface="Calibri"/>
                <a:ea typeface="+mn-ea"/>
                <a:cs typeface="+mn-cs"/>
              </a:rPr>
              <a:t> </a:t>
            </a:r>
            <a:r>
              <a:rPr kumimoji="0" lang="en-US" sz="1539" b="0" i="0" u="none" strike="noStrike" kern="1200" cap="none" spc="0" normalizeH="0" noProof="0" dirty="0" err="1" smtClean="0">
                <a:ln>
                  <a:noFill/>
                </a:ln>
                <a:solidFill>
                  <a:prstClr val="black"/>
                </a:solidFill>
                <a:effectLst/>
                <a:uLnTx/>
                <a:uFillTx/>
                <a:latin typeface="Calibri"/>
                <a:ea typeface="+mn-ea"/>
                <a:cs typeface="+mn-cs"/>
              </a:rPr>
              <a:t>d’</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espèce</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1539" b="0" i="0" u="none" strike="noStrike" kern="1200" cap="none" spc="0" normalizeH="0" baseline="0" noProof="0" dirty="0">
                <a:ln>
                  <a:noFill/>
                </a:ln>
                <a:solidFill>
                  <a:prstClr val="black"/>
                </a:solidFill>
                <a:effectLst/>
                <a:uLnTx/>
                <a:uFillTx/>
                <a:latin typeface="Calibri"/>
                <a:ea typeface="+mn-ea"/>
                <a:cs typeface="+mn-cs"/>
              </a:rPr>
              <a:t>et, dans les cas limites,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à </a:t>
            </a:r>
            <a:r>
              <a:rPr kumimoji="0" lang="en-US" sz="1539" b="0" i="0" u="none" strike="noStrike" kern="1200" cap="none" spc="0" normalizeH="0" baseline="0" noProof="0" dirty="0">
                <a:ln>
                  <a:noFill/>
                </a:ln>
                <a:solidFill>
                  <a:prstClr val="black"/>
                </a:solidFill>
                <a:effectLst/>
                <a:uLnTx/>
                <a:uFillTx/>
                <a:latin typeface="Calibri"/>
                <a:ea typeface="+mn-ea"/>
                <a:cs typeface="+mn-cs"/>
              </a:rPr>
              <a:t>une "</a:t>
            </a:r>
            <a:r>
              <a:rPr kumimoji="0" lang="en-US" sz="1539" b="1" i="0" u="none" strike="noStrike" kern="1200" cap="none" spc="0" normalizeH="0" baseline="0" noProof="0" dirty="0">
                <a:ln>
                  <a:noFill/>
                </a:ln>
                <a:solidFill>
                  <a:prstClr val="black"/>
                </a:solidFill>
                <a:effectLst/>
                <a:uLnTx/>
                <a:uFillTx/>
                <a:latin typeface="Calibri"/>
                <a:ea typeface="+mn-ea"/>
                <a:cs typeface="+mn-cs"/>
              </a:rPr>
              <a:t>monoculture permanente</a:t>
            </a:r>
            <a:r>
              <a:rPr kumimoji="0" lang="en-US" sz="1539" b="0" i="0" u="none" strike="noStrike" kern="1200" cap="none" spc="0" normalizeH="0" baseline="0" noProof="0" dirty="0">
                <a:ln>
                  <a:noFill/>
                </a:ln>
                <a:solidFill>
                  <a:prstClr val="black"/>
                </a:solidFill>
                <a:effectLst/>
                <a:uLnTx/>
                <a:uFillTx/>
                <a:latin typeface="Calibri"/>
                <a:ea typeface="+mn-ea"/>
                <a:cs typeface="+mn-cs"/>
              </a:rPr>
              <a:t>" du ray-grass d'Italie.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Une meilleure gestion (&lt;</a:t>
            </a:r>
            <a:r>
              <a:rPr kumimoji="0" lang="it-IT" sz="1368" b="1" i="0" u="none" strike="noStrike" kern="1200" cap="none" spc="0" normalizeH="0" baseline="0" noProof="0" dirty="0">
                <a:ln>
                  <a:noFill/>
                </a:ln>
                <a:solidFill>
                  <a:prstClr val="black"/>
                </a:solidFill>
                <a:effectLst/>
                <a:uLnTx/>
                <a:uFillTx/>
                <a:latin typeface="Calibri"/>
                <a:ea typeface="+mn-ea"/>
                <a:cs typeface="+mn-cs"/>
              </a:rPr>
              <a:t> coupes et/ou </a:t>
            </a:r>
            <a:r>
              <a:rPr kumimoji="0" lang="it-IT" sz="1368" b="1" i="0" u="none" strike="noStrike" kern="1200" cap="none" spc="0" normalizeH="0" baseline="0" noProof="0" dirty="0" smtClean="0">
                <a:ln>
                  <a:noFill/>
                </a:ln>
                <a:solidFill>
                  <a:prstClr val="black"/>
                </a:solidFill>
                <a:effectLst/>
                <a:uLnTx/>
                <a:uFillTx/>
                <a:latin typeface="Calibri"/>
                <a:ea typeface="+mn-ea"/>
                <a:cs typeface="+mn-cs"/>
              </a:rPr>
              <a:t>pâturage tournant)</a:t>
            </a:r>
            <a:r>
              <a:rPr kumimoji="0" lang="it-IT" sz="1539"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539" b="0" i="0" u="none" strike="noStrike" kern="1200" cap="none" spc="0" normalizeH="0" baseline="0" noProof="0" dirty="0">
                <a:ln>
                  <a:noFill/>
                </a:ln>
                <a:solidFill>
                  <a:prstClr val="black"/>
                </a:solidFill>
                <a:effectLst/>
                <a:uLnTx/>
                <a:uFillTx/>
                <a:latin typeface="Calibri"/>
                <a:ea typeface="+mn-ea"/>
                <a:cs typeface="+mn-cs"/>
              </a:rPr>
              <a:t>augmente la biodiversité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ttangolo 11"/>
          <p:cNvSpPr/>
          <p:nvPr/>
        </p:nvSpPr>
        <p:spPr>
          <a:xfrm>
            <a:off x="271497" y="2125817"/>
            <a:ext cx="8347763" cy="51334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368" b="0" i="0" u="none" strike="noStrike" kern="1200" cap="none" spc="0" normalizeH="0" baseline="0" noProof="0" dirty="0">
                <a:ln>
                  <a:noFill/>
                </a:ln>
                <a:solidFill>
                  <a:prstClr val="black"/>
                </a:solidFill>
                <a:effectLst/>
                <a:uLnTx/>
                <a:uFillTx/>
                <a:latin typeface="Calibri"/>
                <a:ea typeface="+mn-ea"/>
                <a:cs typeface="+mn-cs"/>
              </a:rPr>
              <a:t>Dans les champs avec une bonne biodiversité, les graminées les plus représentées, en plus du </a:t>
            </a:r>
            <a:r>
              <a:rPr kumimoji="0" lang="it-IT" sz="1368" b="0" i="0" u="sng" strike="noStrike" kern="1200" cap="none" spc="0" normalizeH="0" baseline="0" noProof="0" dirty="0">
                <a:ln>
                  <a:noFill/>
                </a:ln>
                <a:solidFill>
                  <a:prstClr val="black"/>
                </a:solidFill>
                <a:effectLst/>
                <a:uLnTx/>
                <a:uFillTx/>
                <a:latin typeface="Calibri"/>
                <a:ea typeface="+mn-ea"/>
                <a:cs typeface="+mn-cs"/>
              </a:rPr>
              <a:t>ray-grass</a:t>
            </a:r>
            <a:r>
              <a:rPr kumimoji="0" lang="it-IT" sz="1368" b="0" i="0" u="none" strike="noStrike" kern="1200" cap="none" spc="0" normalizeH="0" baseline="0" noProof="0" dirty="0">
                <a:ln>
                  <a:noFill/>
                </a:ln>
                <a:solidFill>
                  <a:prstClr val="black"/>
                </a:solidFill>
                <a:effectLst/>
                <a:uLnTx/>
                <a:uFillTx/>
                <a:latin typeface="Calibri"/>
                <a:ea typeface="+mn-ea"/>
                <a:cs typeface="+mn-cs"/>
              </a:rPr>
              <a:t> et du </a:t>
            </a:r>
            <a:r>
              <a:rPr kumimoji="0" lang="it-IT" sz="1368" b="0" i="0" u="sng" strike="noStrike" kern="1200" cap="none" spc="0" normalizeH="0" baseline="0" noProof="0" dirty="0">
                <a:ln>
                  <a:noFill/>
                </a:ln>
                <a:solidFill>
                  <a:prstClr val="black"/>
                </a:solidFill>
                <a:effectLst/>
                <a:uLnTx/>
                <a:uFillTx/>
                <a:latin typeface="Calibri"/>
                <a:ea typeface="+mn-ea"/>
                <a:cs typeface="+mn-cs"/>
              </a:rPr>
              <a:t>Poa</a:t>
            </a:r>
            <a:r>
              <a:rPr kumimoji="0" lang="it-IT" sz="1368" b="0" i="0" u="none" strike="noStrike" kern="1200" cap="none" spc="0" normalizeH="0" baseline="0" noProof="0" dirty="0">
                <a:ln>
                  <a:noFill/>
                </a:ln>
                <a:solidFill>
                  <a:prstClr val="black"/>
                </a:solidFill>
                <a:effectLst/>
                <a:uLnTx/>
                <a:uFillTx/>
                <a:latin typeface="Calibri"/>
                <a:ea typeface="+mn-ea"/>
                <a:cs typeface="+mn-cs"/>
              </a:rPr>
              <a:t>, sont le </a:t>
            </a:r>
            <a:r>
              <a:rPr kumimoji="0" lang="it-IT" sz="1368" b="0" i="1" u="sng" strike="noStrike" kern="1200" cap="none" spc="0" normalizeH="0" baseline="0" noProof="0" dirty="0">
                <a:ln>
                  <a:noFill/>
                </a:ln>
                <a:solidFill>
                  <a:prstClr val="black"/>
                </a:solidFill>
                <a:effectLst/>
                <a:uLnTx/>
                <a:uFillTx/>
                <a:latin typeface="Calibri"/>
                <a:ea typeface="+mn-ea"/>
                <a:cs typeface="+mn-cs"/>
              </a:rPr>
              <a:t>Dactylis glomerata</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sng" strike="noStrike" kern="1200" cap="none" spc="0" normalizeH="0" baseline="0" noProof="0" dirty="0">
                <a:ln>
                  <a:noFill/>
                </a:ln>
                <a:solidFill>
                  <a:prstClr val="black"/>
                </a:solidFill>
                <a:effectLst/>
                <a:uLnTx/>
                <a:uFillTx/>
                <a:latin typeface="Calibri"/>
                <a:ea typeface="+mn-ea"/>
                <a:cs typeface="+mn-cs"/>
              </a:rPr>
              <a:t>bromus</a:t>
            </a:r>
            <a:r>
              <a:rPr kumimoji="0" lang="it-IT" sz="1368" b="0" i="0" u="none" strike="noStrike" kern="1200" cap="none" spc="0" normalizeH="0" baseline="0" noProof="0" dirty="0">
                <a:ln>
                  <a:noFill/>
                </a:ln>
                <a:solidFill>
                  <a:prstClr val="black"/>
                </a:solidFill>
                <a:effectLst/>
                <a:uLnTx/>
                <a:uFillTx/>
                <a:latin typeface="Calibri"/>
                <a:ea typeface="+mn-ea"/>
                <a:cs typeface="+mn-cs"/>
              </a:rPr>
              <a:t>, </a:t>
            </a:r>
            <a:r>
              <a:rPr kumimoji="0" lang="it-IT" sz="1368" b="0" i="0" u="sng" strike="noStrike" kern="1200" cap="none" spc="0" normalizeH="0" baseline="0" noProof="0" dirty="0" smtClean="0">
                <a:ln>
                  <a:noFill/>
                </a:ln>
                <a:solidFill>
                  <a:prstClr val="black"/>
                </a:solidFill>
                <a:effectLst/>
                <a:uLnTx/>
                <a:uFillTx/>
                <a:latin typeface="Calibri"/>
                <a:ea typeface="+mn-ea"/>
                <a:cs typeface="+mn-cs"/>
              </a:rPr>
              <a:t>fétuque</a:t>
            </a:r>
            <a:r>
              <a:rPr kumimoji="0" lang="it-IT" sz="1368" b="0" i="0" u="none" strike="noStrike" kern="1200" cap="none" spc="0" normalizeH="0" baseline="0" noProof="0" dirty="0" smtClean="0">
                <a:ln>
                  <a:noFill/>
                </a:ln>
                <a:solidFill>
                  <a:prstClr val="black"/>
                </a:solidFill>
                <a:effectLst/>
                <a:uLnTx/>
                <a:uFillTx/>
                <a:latin typeface="Calibri"/>
                <a:ea typeface="+mn-ea"/>
                <a:cs typeface="+mn-cs"/>
              </a:rPr>
              <a:t>, </a:t>
            </a:r>
            <a:r>
              <a:rPr kumimoji="0" lang="it-IT" sz="1368" b="0" i="0" u="none" strike="noStrike" kern="1200" cap="none" spc="0" normalizeH="0" baseline="0" noProof="0" dirty="0">
                <a:ln>
                  <a:noFill/>
                </a:ln>
                <a:solidFill>
                  <a:prstClr val="black"/>
                </a:solidFill>
                <a:effectLst/>
                <a:uLnTx/>
                <a:uFillTx/>
                <a:latin typeface="Calibri"/>
                <a:ea typeface="+mn-ea"/>
                <a:cs typeface="+mn-cs"/>
              </a:rPr>
              <a:t>l'</a:t>
            </a:r>
            <a:r>
              <a:rPr kumimoji="0" lang="it-IT" sz="1368" b="0" i="0" u="sng" strike="noStrike" kern="1200" cap="none" spc="0" normalizeH="0" baseline="0" noProof="0" dirty="0">
                <a:ln>
                  <a:noFill/>
                </a:ln>
                <a:solidFill>
                  <a:prstClr val="black"/>
                </a:solidFill>
                <a:effectLst/>
                <a:uLnTx/>
                <a:uFillTx/>
                <a:latin typeface="Calibri"/>
                <a:ea typeface="+mn-ea"/>
                <a:cs typeface="+mn-cs"/>
              </a:rPr>
              <a:t>avoine</a:t>
            </a:r>
            <a:r>
              <a:rPr kumimoji="0" lang="it-IT" sz="1368" b="0" i="0" u="none" strike="noStrike" kern="1200" cap="none" spc="0" normalizeH="0" baseline="0" noProof="0" dirty="0">
                <a:ln>
                  <a:noFill/>
                </a:ln>
                <a:solidFill>
                  <a:prstClr val="black"/>
                </a:solidFill>
                <a:effectLst/>
                <a:uLnTx/>
                <a:uFillTx/>
                <a:latin typeface="Calibri"/>
                <a:ea typeface="+mn-ea"/>
                <a:cs typeface="+mn-cs"/>
              </a:rPr>
              <a:t> et </a:t>
            </a:r>
            <a:r>
              <a:rPr kumimoji="0" lang="it-IT" sz="1368" b="0" i="1" u="sng" strike="noStrike" kern="1200" cap="none" spc="0" normalizeH="0" baseline="0" noProof="0" dirty="0">
                <a:ln>
                  <a:noFill/>
                </a:ln>
                <a:solidFill>
                  <a:prstClr val="black"/>
                </a:solidFill>
                <a:effectLst/>
                <a:uLnTx/>
                <a:uFillTx/>
                <a:latin typeface="Calibri"/>
                <a:ea typeface="+mn-ea"/>
                <a:cs typeface="+mn-cs"/>
              </a:rPr>
              <a:t>Holcus lanatus</a:t>
            </a:r>
            <a:r>
              <a:rPr kumimoji="0" lang="it-IT" sz="1368" b="0" i="0" u="none" strike="noStrike" kern="1200" cap="none" spc="0" normalizeH="0" baseline="0" noProof="0" dirty="0">
                <a:ln>
                  <a:noFill/>
                </a:ln>
                <a:solidFill>
                  <a:prstClr val="black"/>
                </a:solidFill>
                <a:effectLst/>
                <a:uLnTx/>
                <a:uFillTx/>
                <a:latin typeface="Calibri"/>
                <a:ea typeface="+mn-ea"/>
                <a:cs typeface="+mn-cs"/>
              </a:rPr>
              <a:t>.</a:t>
            </a:r>
          </a:p>
        </p:txBody>
      </p:sp>
      <p:sp>
        <p:nvSpPr>
          <p:cNvPr id="13" name="Rettangolo 12"/>
          <p:cNvSpPr/>
          <p:nvPr/>
        </p:nvSpPr>
        <p:spPr>
          <a:xfrm>
            <a:off x="641910" y="2774266"/>
            <a:ext cx="7548173" cy="3291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On laisse des</a:t>
            </a:r>
            <a:r>
              <a:rPr kumimoji="0" lang="en-US" sz="1539" b="1" i="0" u="none" strike="noStrike" kern="1200" cap="none" spc="0" normalizeH="0" baseline="0" noProof="0" dirty="0">
                <a:ln>
                  <a:noFill/>
                </a:ln>
                <a:solidFill>
                  <a:prstClr val="black"/>
                </a:solidFill>
                <a:effectLst/>
                <a:uLnTx/>
                <a:uFillTx/>
                <a:latin typeface="Calibri"/>
                <a:ea typeface="+mn-ea"/>
                <a:cs typeface="+mn-cs"/>
              </a:rPr>
              <a:t> bandes de prairies </a:t>
            </a:r>
            <a:r>
              <a:rPr kumimoji="0" lang="en-US" sz="1539" b="1" i="0" u="none" strike="noStrike" kern="1200" cap="none" spc="0" normalizeH="0" baseline="0" noProof="0" dirty="0" err="1">
                <a:ln>
                  <a:noFill/>
                </a:ln>
                <a:solidFill>
                  <a:prstClr val="black"/>
                </a:solidFill>
                <a:effectLst/>
                <a:uLnTx/>
                <a:uFillTx/>
                <a:latin typeface="Calibri"/>
                <a:ea typeface="+mn-ea"/>
                <a:cs typeface="+mn-cs"/>
              </a:rPr>
              <a:t>non coupées</a:t>
            </a:r>
            <a:r>
              <a:rPr kumimoji="0" lang="en-US" sz="1539" b="0" i="0" u="none" strike="noStrike" kern="1200" cap="none" spc="0" normalizeH="0" baseline="0" noProof="0" dirty="0">
                <a:ln>
                  <a:noFill/>
                </a:ln>
                <a:solidFill>
                  <a:prstClr val="black"/>
                </a:solidFill>
                <a:effectLst/>
                <a:uLnTx/>
                <a:uFillTx/>
                <a:latin typeface="Calibri"/>
                <a:ea typeface="+mn-ea"/>
                <a:cs typeface="+mn-cs"/>
              </a:rPr>
              <a:t> pour augmenter la biodiversité végétale et entomologique,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63375" y="3220091"/>
            <a:ext cx="4629621" cy="2502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51927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176348" y="175235"/>
            <a:ext cx="727533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Dans les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années 1980, </a:t>
            </a:r>
            <a:r>
              <a:rPr lang="en-US" altLang="sv-SE" sz="2400" b="1" dirty="0" smtClean="0">
                <a:solidFill>
                  <a:prstClr val="black"/>
                </a:solidFill>
                <a:latin typeface="Calibri"/>
                <a:cs typeface="Times New Roman" panose="02020603050405020304" pitchFamily="18" charset="0"/>
              </a:rPr>
              <a:t>des</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a:ln>
                  <a:noFill/>
                </a:ln>
                <a:solidFill>
                  <a:prstClr val="black"/>
                </a:solidFill>
                <a:effectLst/>
                <a:uLnTx/>
                <a:uFillTx/>
                <a:latin typeface="Calibri"/>
                <a:ea typeface="+mn-ea"/>
                <a:cs typeface="Times New Roman" panose="02020603050405020304" pitchFamily="18" charset="0"/>
              </a:rPr>
              <a:t>variétés</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de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trèfle blanc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au port</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érigé</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ont</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été introduites et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testées en vue de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leur</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incorporation</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dans</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lang="en-US" altLang="sv-SE" sz="2400" b="1" dirty="0" smtClean="0">
                <a:solidFill>
                  <a:prstClr val="black"/>
                </a:solidFill>
                <a:latin typeface="Calibri"/>
                <a:cs typeface="Times New Roman" panose="02020603050405020304" pitchFamily="18" charset="0"/>
              </a:rPr>
              <a:t>des mélanges de </a:t>
            </a:r>
            <a:r>
              <a:rPr lang="en-US" altLang="sv-SE" sz="2400" b="1" dirty="0" err="1" smtClean="0">
                <a:solidFill>
                  <a:prstClr val="black"/>
                </a:solidFill>
                <a:latin typeface="Calibri"/>
                <a:cs typeface="Times New Roman" panose="02020603050405020304" pitchFamily="18" charset="0"/>
              </a:rPr>
              <a:t>fauche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sp>
        <p:nvSpPr>
          <p:cNvPr id="18" name="textruta 17"/>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et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1" name="Table 5"/>
          <p:cNvGraphicFramePr>
            <a:graphicFrameLocks noGrp="1"/>
          </p:cNvGraphicFramePr>
          <p:nvPr>
            <p:extLst>
              <p:ext uri="{D42A27DB-BD31-4B8C-83A1-F6EECF244321}">
                <p14:modId xmlns:p14="http://schemas.microsoft.com/office/powerpoint/2010/main" val="2525972389"/>
              </p:ext>
            </p:extLst>
          </p:nvPr>
        </p:nvGraphicFramePr>
        <p:xfrm>
          <a:off x="1223750" y="1826783"/>
          <a:ext cx="6671094" cy="4719320"/>
        </p:xfrm>
        <a:graphic>
          <a:graphicData uri="http://schemas.openxmlformats.org/drawingml/2006/table">
            <a:tbl>
              <a:tblPr firstRow="1" bandRow="1">
                <a:tableStyleId>{22838BEF-8BB2-4498-84A7-C5851F593DF1}</a:tableStyleId>
              </a:tblPr>
              <a:tblGrid>
                <a:gridCol w="669777">
                  <a:extLst>
                    <a:ext uri="{9D8B030D-6E8A-4147-A177-3AD203B41FA5}">
                      <a16:colId xmlns:a16="http://schemas.microsoft.com/office/drawing/2014/main" val="20000"/>
                    </a:ext>
                  </a:extLst>
                </a:gridCol>
                <a:gridCol w="6001317">
                  <a:extLst>
                    <a:ext uri="{9D8B030D-6E8A-4147-A177-3AD203B41FA5}">
                      <a16:colId xmlns:a16="http://schemas.microsoft.com/office/drawing/2014/main" val="20001"/>
                    </a:ext>
                  </a:extLst>
                </a:gridCol>
              </a:tblGrid>
              <a:tr h="370840">
                <a:tc>
                  <a:txBody>
                    <a:bodyPr/>
                    <a:lstStyle/>
                    <a:p>
                      <a:pPr marL="0" algn="l" defTabSz="457200" rtl="0" eaLnBrk="1" latinLnBrk="0" hangingPunct="1"/>
                      <a:r>
                        <a:rPr lang="sv-SE" sz="1800" kern="1200" dirty="0" smtClean="0">
                          <a:solidFill>
                            <a:schemeClr val="dk1"/>
                          </a:solidFill>
                          <a:latin typeface="+mn-lt"/>
                          <a:ea typeface="+mn-ea"/>
                          <a:cs typeface="+mn-cs"/>
                        </a:rPr>
                        <a:t>1.</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kern="1200" dirty="0" err="1" smtClean="0">
                          <a:solidFill>
                            <a:schemeClr val="dk1"/>
                          </a:solidFill>
                          <a:latin typeface="+mn-lt"/>
                          <a:ea typeface="+mn-ea"/>
                          <a:cs typeface="+mn-cs"/>
                        </a:rPr>
                        <a:t>Mélange de</a:t>
                      </a:r>
                      <a:r>
                        <a:rPr lang="sv-SE" sz="1800" kern="1200" dirty="0" smtClean="0">
                          <a:solidFill>
                            <a:schemeClr val="dk1"/>
                          </a:solidFill>
                          <a:latin typeface="+mn-lt"/>
                          <a:ea typeface="+mn-ea"/>
                          <a:cs typeface="+mn-cs"/>
                        </a:rPr>
                        <a:t> graines</a:t>
                      </a:r>
                      <a:endParaRPr lang="en-US" sz="1800"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370840">
                <a:tc>
                  <a:txBody>
                    <a:bodyPr/>
                    <a:lstStyle/>
                    <a:p>
                      <a:r>
                        <a:rPr lang="sv-SE" dirty="0" smtClean="0"/>
                        <a:t>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Trèfle violet (5) + Fléole des</a:t>
                      </a:r>
                      <a:r>
                        <a:rPr lang="sv-SE" baseline="0" dirty="0" smtClean="0"/>
                        <a:t> prés (</a:t>
                      </a:r>
                      <a:r>
                        <a:rPr lang="sv-SE" dirty="0" smtClean="0"/>
                        <a:t>10)</a:t>
                      </a:r>
                      <a:r>
                        <a:rPr lang="sv-SE" baseline="0" dirty="0" smtClean="0"/>
                        <a:t> + Fétuque des prés (7)</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r>
                        <a:rPr lang="sv-SE" dirty="0" smtClean="0"/>
                        <a:t>B.</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err="1" smtClean="0"/>
                        <a:t>Trèfle</a:t>
                      </a:r>
                      <a:r>
                        <a:rPr lang="sv-SE" dirty="0" smtClean="0"/>
                        <a:t> blanc (5) + Fléole des</a:t>
                      </a:r>
                      <a:r>
                        <a:rPr lang="sv-SE" baseline="0" dirty="0" err="1" smtClean="0"/>
                        <a:t> prés (</a:t>
                      </a:r>
                      <a:r>
                        <a:rPr lang="sv-SE" dirty="0" smtClean="0"/>
                        <a:t>10)</a:t>
                      </a:r>
                      <a:r>
                        <a:rPr lang="sv-SE" baseline="0" dirty="0" smtClean="0"/>
                        <a:t> + Fétuque des</a:t>
                      </a:r>
                      <a:r>
                        <a:rPr lang="sv-SE" baseline="0" dirty="0" err="1" smtClean="0"/>
                        <a:t> prés</a:t>
                      </a:r>
                      <a:r>
                        <a:rPr lang="sv-SE" baseline="0" dirty="0" smtClean="0"/>
                        <a:t> (7)</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r>
                        <a:rPr lang="sv-SE" dirty="0" smtClean="0"/>
                        <a:t>C.</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err="1" smtClean="0"/>
                        <a:t>Trèfle</a:t>
                      </a:r>
                      <a:r>
                        <a:rPr lang="sv-SE" dirty="0" smtClean="0"/>
                        <a:t> blanc (5) + fléole des</a:t>
                      </a:r>
                      <a:r>
                        <a:rPr lang="sv-SE" baseline="0" dirty="0" err="1" smtClean="0"/>
                        <a:t> prés (</a:t>
                      </a:r>
                      <a:r>
                        <a:rPr lang="sv-SE" dirty="0" smtClean="0"/>
                        <a:t>10)</a:t>
                      </a:r>
                      <a:r>
                        <a:rPr lang="sv-SE" baseline="0" dirty="0" smtClean="0"/>
                        <a:t> + fétuque des</a:t>
                      </a:r>
                      <a:r>
                        <a:rPr lang="sv-SE" baseline="0" dirty="0" err="1" smtClean="0"/>
                        <a:t> prés</a:t>
                      </a:r>
                      <a:r>
                        <a:rPr lang="sv-SE" baseline="0" dirty="0" smtClean="0"/>
                        <a:t> (7)</a:t>
                      </a:r>
                      <a:r>
                        <a:rPr lang="en-US" baseline="0" dirty="0" smtClean="0"/>
                        <a:t> + </a:t>
                      </a:r>
                      <a:r>
                        <a:rPr lang="en-GB" sz="1800" dirty="0" smtClean="0">
                          <a:effectLst/>
                        </a:rPr>
                        <a:t>pâturin des prés</a:t>
                      </a:r>
                      <a:r>
                        <a:rPr lang="en-US" baseline="0" dirty="0" smtClean="0"/>
                        <a:t> (3)</a:t>
                      </a:r>
                      <a:endParaRPr lang="en-US" dirty="0" smtClean="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algn="l" defTabSz="457200" rtl="0" eaLnBrk="1" latinLnBrk="0" hangingPunct="1"/>
                      <a:r>
                        <a:rPr lang="sv-SE" sz="1800" b="1" kern="1200" dirty="0" smtClean="0">
                          <a:solidFill>
                            <a:schemeClr val="dk1"/>
                          </a:solidFill>
                          <a:latin typeface="+mn-lt"/>
                          <a:ea typeface="+mn-ea"/>
                          <a:cs typeface="+mn-cs"/>
                        </a:rPr>
                        <a:t>2. </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algn="l" defTabSz="457200" rtl="0" eaLnBrk="1" latinLnBrk="0" hangingPunct="1"/>
                      <a:r>
                        <a:rPr lang="sv-SE" sz="1800" b="1" kern="1200" dirty="0" err="1" smtClean="0">
                          <a:solidFill>
                            <a:schemeClr val="dk1"/>
                          </a:solidFill>
                          <a:latin typeface="+mn-lt"/>
                          <a:ea typeface="+mn-ea"/>
                          <a:cs typeface="+mn-cs"/>
                        </a:rPr>
                        <a:t>Stratégie de fertilisation</a:t>
                      </a:r>
                      <a:r>
                        <a:rPr lang="sv-SE" sz="1800" b="1" kern="1200" dirty="0" smtClean="0">
                          <a:solidFill>
                            <a:schemeClr val="dk1"/>
                          </a:solidFill>
                          <a:latin typeface="+mn-lt"/>
                          <a:ea typeface="+mn-ea"/>
                          <a:cs typeface="+mn-cs"/>
                        </a:rPr>
                        <a:t> (N)</a:t>
                      </a:r>
                      <a:endParaRPr lang="en-US" sz="1800" b="1" kern="1200" dirty="0">
                        <a:solidFill>
                          <a:schemeClr val="dk1"/>
                        </a:solidFill>
                        <a:latin typeface="+mn-lt"/>
                        <a:ea typeface="+mn-ea"/>
                        <a:cs typeface="+mn-cs"/>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4"/>
                  </a:ext>
                </a:extLst>
              </a:tr>
              <a:tr h="370840">
                <a:tc>
                  <a:txBody>
                    <a:bodyPr/>
                    <a:lstStyle/>
                    <a:p>
                      <a:r>
                        <a:rPr lang="sv-SE" dirty="0" smtClean="0"/>
                        <a:t>N0.</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0 kg/ha</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840">
                <a:tc>
                  <a:txBody>
                    <a:bodyPr/>
                    <a:lstStyle/>
                    <a:p>
                      <a:r>
                        <a:rPr lang="sv-SE" dirty="0" smtClean="0"/>
                        <a:t>N1.</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dirty="0" smtClean="0"/>
                        <a:t>100 kg/ha</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840">
                <a:tc>
                  <a:txBody>
                    <a:bodyPr/>
                    <a:lstStyle/>
                    <a:p>
                      <a:r>
                        <a:rPr lang="sv-SE" dirty="0" smtClean="0"/>
                        <a:t>N2.</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dirty="0" smtClean="0"/>
                        <a:t>200 kg/ha</a:t>
                      </a:r>
                      <a:endParaRPr lang="en-US"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70840">
                <a:tc>
                  <a:txBody>
                    <a:bodyPr/>
                    <a:lstStyle/>
                    <a:p>
                      <a:r>
                        <a:rPr lang="sv-SE" b="1" dirty="0" smtClean="0"/>
                        <a:t>3.</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r>
                        <a:rPr lang="sv-SE" b="1" dirty="0" err="1" smtClean="0"/>
                        <a:t>Stratégie de coupe</a:t>
                      </a:r>
                      <a:endParaRPr lang="en-US" b="1"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8"/>
                  </a:ext>
                </a:extLst>
              </a:tr>
              <a:tr h="370840">
                <a:tc>
                  <a:txBody>
                    <a:bodyPr/>
                    <a:lstStyle/>
                    <a:p>
                      <a:r>
                        <a:rPr lang="sv-SE" dirty="0" smtClean="0"/>
                        <a:t>S1.</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lang="sv-SE" dirty="0" smtClean="0"/>
                        <a:t>3 </a:t>
                      </a:r>
                      <a:r>
                        <a:rPr lang="sv-SE" dirty="0" err="1" smtClean="0"/>
                        <a:t>coupes/an</a:t>
                      </a:r>
                      <a:r>
                        <a:rPr lang="sv-SE" dirty="0" smtClean="0"/>
                        <a:t> (</a:t>
                      </a:r>
                      <a:r>
                        <a:rPr lang="sv-SE" b="1" dirty="0" smtClean="0">
                          <a:latin typeface="Times New Roman" pitchFamily="18" charset="0"/>
                          <a:cs typeface="Times New Roman" pitchFamily="18" charset="0"/>
                        </a:rPr>
                        <a:t>~13/6</a:t>
                      </a:r>
                      <a:r>
                        <a:rPr lang="sv-SE" dirty="0" smtClean="0"/>
                        <a:t>,</a:t>
                      </a:r>
                      <a:r>
                        <a:rPr lang="sv-SE" baseline="0" dirty="0" smtClean="0"/>
                        <a:t> 25/7, 5/9)</a:t>
                      </a:r>
                      <a:endParaRPr lang="en-US"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0840">
                <a:tc>
                  <a:txBody>
                    <a:bodyPr/>
                    <a:lstStyle/>
                    <a:p>
                      <a:r>
                        <a:rPr lang="sv-SE" dirty="0" smtClean="0"/>
                        <a:t>S2.</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3 coupes/an (</a:t>
                      </a:r>
                      <a:r>
                        <a:rPr lang="sv-SE" b="1" dirty="0" smtClean="0">
                          <a:latin typeface="Times New Roman" pitchFamily="18" charset="0"/>
                          <a:cs typeface="Times New Roman" pitchFamily="18" charset="0"/>
                        </a:rPr>
                        <a:t>~6/6</a:t>
                      </a:r>
                      <a:r>
                        <a:rPr lang="sv-SE" dirty="0" smtClean="0"/>
                        <a:t>,</a:t>
                      </a:r>
                      <a:r>
                        <a:rPr lang="sv-SE" baseline="0" dirty="0" smtClean="0"/>
                        <a:t> 18/7, 5/9)</a:t>
                      </a:r>
                      <a:endParaRPr lang="en-US" dirty="0" smtClean="0"/>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370840">
                <a:tc>
                  <a:txBody>
                    <a:bodyPr/>
                    <a:lstStyle/>
                    <a:p>
                      <a:r>
                        <a:rPr lang="sv-SE" dirty="0" smtClean="0"/>
                        <a:t>S3.</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sv-SE" dirty="0" smtClean="0"/>
                        <a:t>4 </a:t>
                      </a:r>
                      <a:r>
                        <a:rPr lang="sv-SE" dirty="0" err="1" smtClean="0"/>
                        <a:t>coupes/an</a:t>
                      </a:r>
                      <a:r>
                        <a:rPr lang="sv-SE" dirty="0" smtClean="0"/>
                        <a:t> (</a:t>
                      </a:r>
                      <a:r>
                        <a:rPr lang="sv-SE" b="1" dirty="0" smtClean="0">
                          <a:latin typeface="Times New Roman" pitchFamily="18" charset="0"/>
                          <a:cs typeface="Times New Roman" pitchFamily="18" charset="0"/>
                        </a:rPr>
                        <a:t>~6/6</a:t>
                      </a:r>
                      <a:r>
                        <a:rPr lang="sv-SE" dirty="0" smtClean="0"/>
                        <a:t>,</a:t>
                      </a:r>
                      <a:r>
                        <a:rPr lang="sv-SE" baseline="0" dirty="0" smtClean="0"/>
                        <a:t> 4/7, 1/8, 5/9)</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82433175"/>
      </p:ext>
    </p:extLst>
  </p:cSld>
  <p:clrMapOvr>
    <a:masterClrMapping/>
  </p:clrMapOvr>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296410" y="279456"/>
            <a:ext cx="4902194" cy="8029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Les prairies permanentes fixent environ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180 tonnes de carbone par hectare</a:t>
            </a:r>
            <a:r>
              <a:rPr kumimoji="0" lang="en-US" sz="1539" b="0" i="0" u="none" strike="noStrike" kern="1200" cap="none" spc="0" normalizeH="0" baseline="0" noProof="0" dirty="0">
                <a:ln>
                  <a:noFill/>
                </a:ln>
                <a:solidFill>
                  <a:prstClr val="black"/>
                </a:solidFill>
                <a:effectLst/>
                <a:uLnTx/>
                <a:uFillTx/>
                <a:latin typeface="Calibri"/>
                <a:ea typeface="+mn-ea"/>
                <a:cs typeface="+mn-cs"/>
              </a:rPr>
              <a:t> dans les 50 premiers cm de sol, soit plus de 25% par rapport à un hectare de terre arable.</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object 19"/>
          <p:cNvSpPr/>
          <p:nvPr/>
        </p:nvSpPr>
        <p:spPr>
          <a:xfrm>
            <a:off x="2799044"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20"/>
          <p:cNvSpPr/>
          <p:nvPr/>
        </p:nvSpPr>
        <p:spPr>
          <a:xfrm>
            <a:off x="2799044"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21"/>
          <p:cNvSpPr/>
          <p:nvPr/>
        </p:nvSpPr>
        <p:spPr>
          <a:xfrm>
            <a:off x="2799044"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22"/>
          <p:cNvSpPr/>
          <p:nvPr/>
        </p:nvSpPr>
        <p:spPr>
          <a:xfrm>
            <a:off x="3292299" y="1741233"/>
            <a:ext cx="0" cy="133033"/>
          </a:xfrm>
          <a:custGeom>
            <a:avLst/>
            <a:gdLst/>
            <a:ahLst/>
            <a:cxnLst/>
            <a:rect l="l" t="t" r="r" b="b"/>
            <a:pathLst>
              <a:path h="155575">
                <a:moveTo>
                  <a:pt x="0" y="0"/>
                </a:moveTo>
                <a:lnTo>
                  <a:pt x="0" y="155448"/>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23"/>
          <p:cNvSpPr/>
          <p:nvPr/>
        </p:nvSpPr>
        <p:spPr>
          <a:xfrm>
            <a:off x="3292299" y="2052043"/>
            <a:ext cx="0" cy="266067"/>
          </a:xfrm>
          <a:custGeom>
            <a:avLst/>
            <a:gdLst/>
            <a:ahLst/>
            <a:cxnLst/>
            <a:rect l="l" t="t" r="r" b="b"/>
            <a:pathLst>
              <a:path h="311150">
                <a:moveTo>
                  <a:pt x="0" y="0"/>
                </a:moveTo>
                <a:lnTo>
                  <a:pt x="0" y="310896"/>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24"/>
          <p:cNvSpPr/>
          <p:nvPr/>
        </p:nvSpPr>
        <p:spPr>
          <a:xfrm>
            <a:off x="3292299"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25"/>
          <p:cNvSpPr/>
          <p:nvPr/>
        </p:nvSpPr>
        <p:spPr>
          <a:xfrm>
            <a:off x="3797283" y="1741233"/>
            <a:ext cx="0" cy="576658"/>
          </a:xfrm>
          <a:custGeom>
            <a:avLst/>
            <a:gdLst/>
            <a:ahLst/>
            <a:cxnLst/>
            <a:rect l="l" t="t" r="r" b="b"/>
            <a:pathLst>
              <a:path h="674370">
                <a:moveTo>
                  <a:pt x="0" y="0"/>
                </a:moveTo>
                <a:lnTo>
                  <a:pt x="0" y="67437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26"/>
          <p:cNvSpPr/>
          <p:nvPr/>
        </p:nvSpPr>
        <p:spPr>
          <a:xfrm>
            <a:off x="3797283" y="2495125"/>
            <a:ext cx="0" cy="133033"/>
          </a:xfrm>
          <a:custGeom>
            <a:avLst/>
            <a:gdLst/>
            <a:ahLst/>
            <a:cxnLst/>
            <a:rect l="l" t="t" r="r" b="b"/>
            <a:pathLst>
              <a:path h="155575">
                <a:moveTo>
                  <a:pt x="0" y="0"/>
                </a:moveTo>
                <a:lnTo>
                  <a:pt x="0" y="155447"/>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27"/>
          <p:cNvSpPr/>
          <p:nvPr/>
        </p:nvSpPr>
        <p:spPr>
          <a:xfrm>
            <a:off x="4289886"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28"/>
          <p:cNvSpPr/>
          <p:nvPr/>
        </p:nvSpPr>
        <p:spPr>
          <a:xfrm>
            <a:off x="4782490"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29"/>
          <p:cNvSpPr/>
          <p:nvPr/>
        </p:nvSpPr>
        <p:spPr>
          <a:xfrm>
            <a:off x="2306447" y="1741221"/>
            <a:ext cx="2476590" cy="0"/>
          </a:xfrm>
          <a:custGeom>
            <a:avLst/>
            <a:gdLst/>
            <a:ahLst/>
            <a:cxnLst/>
            <a:rect l="l" t="t" r="r" b="b"/>
            <a:pathLst>
              <a:path w="2896234">
                <a:moveTo>
                  <a:pt x="0" y="0"/>
                </a:moveTo>
                <a:lnTo>
                  <a:pt x="2895609"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30"/>
          <p:cNvSpPr/>
          <p:nvPr/>
        </p:nvSpPr>
        <p:spPr>
          <a:xfrm>
            <a:off x="4782502" y="1741221"/>
            <a:ext cx="0" cy="887250"/>
          </a:xfrm>
          <a:custGeom>
            <a:avLst/>
            <a:gdLst/>
            <a:ahLst/>
            <a:cxnLst/>
            <a:rect l="l" t="t" r="r" b="b"/>
            <a:pathLst>
              <a:path h="1037589">
                <a:moveTo>
                  <a:pt x="0" y="0"/>
                </a:moveTo>
                <a:lnTo>
                  <a:pt x="0" y="1037085"/>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31"/>
          <p:cNvSpPr/>
          <p:nvPr/>
        </p:nvSpPr>
        <p:spPr>
          <a:xfrm>
            <a:off x="2306447" y="2628040"/>
            <a:ext cx="2476590" cy="0"/>
          </a:xfrm>
          <a:custGeom>
            <a:avLst/>
            <a:gdLst/>
            <a:ahLst/>
            <a:cxnLst/>
            <a:rect l="l" t="t" r="r" b="b"/>
            <a:pathLst>
              <a:path w="2896234">
                <a:moveTo>
                  <a:pt x="2895609" y="0"/>
                </a:moveTo>
                <a:lnTo>
                  <a:pt x="0" y="0"/>
                </a:lnTo>
              </a:path>
            </a:pathLst>
          </a:custGeom>
          <a:ln w="1296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32"/>
          <p:cNvSpPr/>
          <p:nvPr/>
        </p:nvSpPr>
        <p:spPr>
          <a:xfrm>
            <a:off x="2306446" y="1741221"/>
            <a:ext cx="0" cy="887250"/>
          </a:xfrm>
          <a:custGeom>
            <a:avLst/>
            <a:gdLst/>
            <a:ahLst/>
            <a:cxnLst/>
            <a:rect l="l" t="t" r="r" b="b"/>
            <a:pathLst>
              <a:path h="1037589">
                <a:moveTo>
                  <a:pt x="0" y="1037085"/>
                </a:moveTo>
                <a:lnTo>
                  <a:pt x="0" y="0"/>
                </a:lnTo>
              </a:path>
            </a:pathLst>
          </a:custGeom>
          <a:ln w="14401">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33"/>
          <p:cNvSpPr/>
          <p:nvPr/>
        </p:nvSpPr>
        <p:spPr>
          <a:xfrm>
            <a:off x="2306443" y="2317892"/>
            <a:ext cx="1810881" cy="177559"/>
          </a:xfrm>
          <a:custGeom>
            <a:avLst/>
            <a:gdLst/>
            <a:ahLst/>
            <a:cxnLst/>
            <a:rect l="l" t="t" r="r" b="b"/>
            <a:pathLst>
              <a:path w="2117725" h="207645">
                <a:moveTo>
                  <a:pt x="0" y="0"/>
                </a:moveTo>
                <a:lnTo>
                  <a:pt x="0" y="207264"/>
                </a:lnTo>
                <a:lnTo>
                  <a:pt x="2117598" y="207264"/>
                </a:lnTo>
                <a:lnTo>
                  <a:pt x="2117598"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34"/>
          <p:cNvSpPr/>
          <p:nvPr/>
        </p:nvSpPr>
        <p:spPr>
          <a:xfrm>
            <a:off x="2306442" y="2317888"/>
            <a:ext cx="1810881" cy="177559"/>
          </a:xfrm>
          <a:custGeom>
            <a:avLst/>
            <a:gdLst/>
            <a:ahLst/>
            <a:cxnLst/>
            <a:rect l="l" t="t" r="r" b="b"/>
            <a:pathLst>
              <a:path w="2117725" h="207645">
                <a:moveTo>
                  <a:pt x="0" y="0"/>
                </a:moveTo>
                <a:lnTo>
                  <a:pt x="2117598" y="0"/>
                </a:lnTo>
                <a:lnTo>
                  <a:pt x="2117598" y="207261"/>
                </a:lnTo>
                <a:lnTo>
                  <a:pt x="0" y="207261"/>
                </a:lnTo>
                <a:lnTo>
                  <a:pt x="0" y="0"/>
                </a:lnTo>
                <a:close/>
              </a:path>
            </a:pathLst>
          </a:custGeom>
          <a:ln w="1297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35"/>
          <p:cNvSpPr/>
          <p:nvPr/>
        </p:nvSpPr>
        <p:spPr>
          <a:xfrm>
            <a:off x="2306442" y="1874159"/>
            <a:ext cx="1330876" cy="178101"/>
          </a:xfrm>
          <a:custGeom>
            <a:avLst/>
            <a:gdLst/>
            <a:ahLst/>
            <a:cxnLst/>
            <a:rect l="l" t="t" r="r" b="b"/>
            <a:pathLst>
              <a:path w="1556385" h="208279">
                <a:moveTo>
                  <a:pt x="0" y="0"/>
                </a:moveTo>
                <a:lnTo>
                  <a:pt x="0" y="208026"/>
                </a:lnTo>
                <a:lnTo>
                  <a:pt x="1556004" y="208026"/>
                </a:lnTo>
                <a:lnTo>
                  <a:pt x="1556004" y="0"/>
                </a:lnTo>
                <a:lnTo>
                  <a:pt x="0" y="0"/>
                </a:lnTo>
                <a:close/>
              </a:path>
            </a:pathLst>
          </a:custGeom>
          <a:solidFill>
            <a:srgbClr val="007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36"/>
          <p:cNvSpPr/>
          <p:nvPr/>
        </p:nvSpPr>
        <p:spPr>
          <a:xfrm>
            <a:off x="2306442" y="1874157"/>
            <a:ext cx="1330876" cy="178101"/>
          </a:xfrm>
          <a:custGeom>
            <a:avLst/>
            <a:gdLst/>
            <a:ahLst/>
            <a:cxnLst/>
            <a:rect l="l" t="t" r="r" b="b"/>
            <a:pathLst>
              <a:path w="1556385" h="208279">
                <a:moveTo>
                  <a:pt x="0" y="0"/>
                </a:moveTo>
                <a:lnTo>
                  <a:pt x="1556013" y="0"/>
                </a:lnTo>
                <a:lnTo>
                  <a:pt x="1556013" y="208026"/>
                </a:lnTo>
                <a:lnTo>
                  <a:pt x="0" y="208026"/>
                </a:lnTo>
                <a:lnTo>
                  <a:pt x="0" y="0"/>
                </a:lnTo>
                <a:close/>
              </a:path>
            </a:pathLst>
          </a:custGeom>
          <a:ln w="1298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37"/>
          <p:cNvSpPr/>
          <p:nvPr/>
        </p:nvSpPr>
        <p:spPr>
          <a:xfrm>
            <a:off x="4117223" y="2406496"/>
            <a:ext cx="173215" cy="0"/>
          </a:xfrm>
          <a:custGeom>
            <a:avLst/>
            <a:gdLst/>
            <a:ahLst/>
            <a:cxnLst/>
            <a:rect l="l" t="t" r="r" b="b"/>
            <a:pathLst>
              <a:path w="202564">
                <a:moveTo>
                  <a:pt x="0" y="0"/>
                </a:moveTo>
                <a:lnTo>
                  <a:pt x="201936"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38"/>
          <p:cNvSpPr/>
          <p:nvPr/>
        </p:nvSpPr>
        <p:spPr>
          <a:xfrm>
            <a:off x="4289900"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39"/>
          <p:cNvSpPr/>
          <p:nvPr/>
        </p:nvSpPr>
        <p:spPr>
          <a:xfrm>
            <a:off x="3637007" y="1962765"/>
            <a:ext cx="234030" cy="0"/>
          </a:xfrm>
          <a:custGeom>
            <a:avLst/>
            <a:gdLst/>
            <a:ahLst/>
            <a:cxnLst/>
            <a:rect l="l" t="t" r="r" b="b"/>
            <a:pathLst>
              <a:path w="273685">
                <a:moveTo>
                  <a:pt x="0" y="0"/>
                </a:moveTo>
                <a:lnTo>
                  <a:pt x="273558"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40"/>
          <p:cNvSpPr/>
          <p:nvPr/>
        </p:nvSpPr>
        <p:spPr>
          <a:xfrm>
            <a:off x="3870928"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41"/>
          <p:cNvSpPr/>
          <p:nvPr/>
        </p:nvSpPr>
        <p:spPr>
          <a:xfrm>
            <a:off x="3932172" y="2406496"/>
            <a:ext cx="185161" cy="0"/>
          </a:xfrm>
          <a:custGeom>
            <a:avLst/>
            <a:gdLst/>
            <a:ahLst/>
            <a:cxnLst/>
            <a:rect l="l" t="t" r="r" b="b"/>
            <a:pathLst>
              <a:path w="216535">
                <a:moveTo>
                  <a:pt x="216405"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42"/>
          <p:cNvSpPr/>
          <p:nvPr/>
        </p:nvSpPr>
        <p:spPr>
          <a:xfrm>
            <a:off x="3932172" y="2373270"/>
            <a:ext cx="0" cy="66788"/>
          </a:xfrm>
          <a:custGeom>
            <a:avLst/>
            <a:gdLst/>
            <a:ahLst/>
            <a:cxnLst/>
            <a:rect l="l" t="t" r="r" b="b"/>
            <a:pathLst>
              <a:path h="78104">
                <a:moveTo>
                  <a:pt x="0" y="0"/>
                </a:moveTo>
                <a:lnTo>
                  <a:pt x="0" y="77712"/>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43"/>
          <p:cNvSpPr/>
          <p:nvPr/>
        </p:nvSpPr>
        <p:spPr>
          <a:xfrm>
            <a:off x="3415457" y="1962765"/>
            <a:ext cx="222084" cy="0"/>
          </a:xfrm>
          <a:custGeom>
            <a:avLst/>
            <a:gdLst/>
            <a:ahLst/>
            <a:cxnLst/>
            <a:rect l="l" t="t" r="r" b="b"/>
            <a:pathLst>
              <a:path w="259714">
                <a:moveTo>
                  <a:pt x="259089" y="0"/>
                </a:moveTo>
                <a:lnTo>
                  <a:pt x="0" y="0"/>
                </a:lnTo>
              </a:path>
            </a:pathLst>
          </a:custGeom>
          <a:ln w="1296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44"/>
          <p:cNvSpPr/>
          <p:nvPr/>
        </p:nvSpPr>
        <p:spPr>
          <a:xfrm>
            <a:off x="3415457" y="1929527"/>
            <a:ext cx="0" cy="66788"/>
          </a:xfrm>
          <a:custGeom>
            <a:avLst/>
            <a:gdLst/>
            <a:ahLst/>
            <a:cxnLst/>
            <a:rect l="l" t="t" r="r" b="b"/>
            <a:pathLst>
              <a:path h="78104">
                <a:moveTo>
                  <a:pt x="0" y="0"/>
                </a:moveTo>
                <a:lnTo>
                  <a:pt x="0" y="77726"/>
                </a:lnTo>
              </a:path>
            </a:pathLst>
          </a:custGeom>
          <a:ln w="1440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45"/>
          <p:cNvSpPr/>
          <p:nvPr/>
        </p:nvSpPr>
        <p:spPr>
          <a:xfrm>
            <a:off x="2306441" y="2628050"/>
            <a:ext cx="2476048" cy="0"/>
          </a:xfrm>
          <a:custGeom>
            <a:avLst/>
            <a:gdLst/>
            <a:ahLst/>
            <a:cxnLst/>
            <a:rect l="l" t="t" r="r" b="b"/>
            <a:pathLst>
              <a:path w="2895600">
                <a:moveTo>
                  <a:pt x="0" y="0"/>
                </a:moveTo>
                <a:lnTo>
                  <a:pt x="2895599"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46"/>
          <p:cNvSpPr/>
          <p:nvPr/>
        </p:nvSpPr>
        <p:spPr>
          <a:xfrm>
            <a:off x="2306441"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47"/>
          <p:cNvSpPr/>
          <p:nvPr/>
        </p:nvSpPr>
        <p:spPr>
          <a:xfrm>
            <a:off x="2799044"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48"/>
          <p:cNvSpPr/>
          <p:nvPr/>
        </p:nvSpPr>
        <p:spPr>
          <a:xfrm>
            <a:off x="3292299"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49"/>
          <p:cNvSpPr/>
          <p:nvPr/>
        </p:nvSpPr>
        <p:spPr>
          <a:xfrm>
            <a:off x="3797283"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50"/>
          <p:cNvSpPr/>
          <p:nvPr/>
        </p:nvSpPr>
        <p:spPr>
          <a:xfrm>
            <a:off x="4289886"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51"/>
          <p:cNvSpPr/>
          <p:nvPr/>
        </p:nvSpPr>
        <p:spPr>
          <a:xfrm>
            <a:off x="4782490" y="2628049"/>
            <a:ext cx="0" cy="33666"/>
          </a:xfrm>
          <a:custGeom>
            <a:avLst/>
            <a:gdLst/>
            <a:ahLst/>
            <a:cxnLst/>
            <a:rect l="l" t="t" r="r" b="b"/>
            <a:pathLst>
              <a:path h="39370">
                <a:moveTo>
                  <a:pt x="0" y="3886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52"/>
          <p:cNvSpPr/>
          <p:nvPr/>
        </p:nvSpPr>
        <p:spPr>
          <a:xfrm>
            <a:off x="2306441" y="1741233"/>
            <a:ext cx="0" cy="887250"/>
          </a:xfrm>
          <a:custGeom>
            <a:avLst/>
            <a:gdLst/>
            <a:ahLst/>
            <a:cxnLst/>
            <a:rect l="l" t="t" r="r" b="b"/>
            <a:pathLst>
              <a:path h="1037589">
                <a:moveTo>
                  <a:pt x="0" y="0"/>
                </a:moveTo>
                <a:lnTo>
                  <a:pt x="0" y="1037081"/>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53"/>
          <p:cNvSpPr/>
          <p:nvPr/>
        </p:nvSpPr>
        <p:spPr>
          <a:xfrm>
            <a:off x="2269952" y="2628050"/>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54"/>
          <p:cNvSpPr/>
          <p:nvPr/>
        </p:nvSpPr>
        <p:spPr>
          <a:xfrm>
            <a:off x="2269952" y="2184967"/>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55"/>
          <p:cNvSpPr/>
          <p:nvPr/>
        </p:nvSpPr>
        <p:spPr>
          <a:xfrm>
            <a:off x="2269952" y="1741233"/>
            <a:ext cx="36924" cy="0"/>
          </a:xfrm>
          <a:custGeom>
            <a:avLst/>
            <a:gdLst/>
            <a:ahLst/>
            <a:cxnLst/>
            <a:rect l="l" t="t" r="r" b="b"/>
            <a:pathLst>
              <a:path w="43179">
                <a:moveTo>
                  <a:pt x="0" y="0"/>
                </a:moveTo>
                <a:lnTo>
                  <a:pt x="4267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56"/>
          <p:cNvSpPr txBox="1"/>
          <p:nvPr/>
        </p:nvSpPr>
        <p:spPr>
          <a:xfrm>
            <a:off x="1349619" y="1995486"/>
            <a:ext cx="144783" cy="411589"/>
          </a:xfrm>
          <a:prstGeom prst="rect">
            <a:avLst/>
          </a:prstGeom>
        </p:spPr>
        <p:txBody>
          <a:bodyPr vert="vert270" wrap="square" lIns="0" tIns="0" rIns="0" bIns="0" rtlCol="0">
            <a:spAutoFit/>
          </a:bodyPr>
          <a:lstStyle/>
          <a:p>
            <a:pPr marL="10860" marR="0" lvl="0" indent="0" algn="l" defTabSz="914400" rtl="0" eaLnBrk="1" fontAlgn="auto" latinLnBrk="0" hangingPunct="1">
              <a:lnSpc>
                <a:spcPct val="100000"/>
              </a:lnSpc>
              <a:spcBef>
                <a:spcPts val="0"/>
              </a:spcBef>
              <a:spcAft>
                <a:spcPts val="0"/>
              </a:spcAft>
              <a:buClrTx/>
              <a:buSzTx/>
              <a:buFontTx/>
              <a:buNone/>
              <a:tabLst/>
              <a:defRPr/>
            </a:pP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coltura</a:t>
            </a:r>
            <a:endParaRPr kumimoji="0" sz="941"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93" name="object 57"/>
          <p:cNvSpPr txBox="1"/>
          <p:nvPr/>
        </p:nvSpPr>
        <p:spPr>
          <a:xfrm>
            <a:off x="1222845" y="1090755"/>
            <a:ext cx="4432888" cy="1784628"/>
          </a:xfrm>
          <a:prstGeom prst="rect">
            <a:avLst/>
          </a:prstGeom>
          <a:ln w="3175">
            <a:solidFill>
              <a:srgbClr val="000000"/>
            </a:solidFill>
          </a:ln>
        </p:spPr>
        <p:txBody>
          <a:bodyPr vert="horz" wrap="square" lIns="0" tIns="91223" rIns="0" bIns="0" rtlCol="0">
            <a:spAutoFit/>
          </a:bodyPr>
          <a:lstStyle/>
          <a:p>
            <a:pPr marL="1219552" marR="0" lvl="0" indent="0" algn="l" defTabSz="914400" rtl="0" eaLnBrk="1" fontAlgn="auto" latinLnBrk="0" hangingPunct="1">
              <a:lnSpc>
                <a:spcPct val="100000"/>
              </a:lnSpc>
              <a:spcBef>
                <a:spcPts val="718"/>
              </a:spcBef>
              <a:spcAft>
                <a:spcPts val="0"/>
              </a:spcAft>
              <a:buClrTx/>
              <a:buSzTx/>
              <a:buFontTx/>
              <a:buNone/>
              <a:tabLst/>
              <a:defRPr/>
            </a:pPr>
            <a:r>
              <a:rPr kumimoji="0" lang="it-IT" sz="941" b="1" i="0" u="none" strike="noStrike" kern="1200" cap="none" spc="94" normalizeH="0" baseline="0" noProof="0" dirty="0" err="1">
                <a:ln>
                  <a:noFill/>
                </a:ln>
                <a:solidFill>
                  <a:prstClr val="black"/>
                </a:solidFill>
                <a:effectLst/>
                <a:uLnTx/>
                <a:uFillTx/>
                <a:latin typeface="Times New Roman"/>
                <a:ea typeface="+mn-ea"/>
                <a:cs typeface="Times New Roman"/>
              </a:rPr>
              <a:t> Dissipateur de</a:t>
            </a:r>
            <a:r>
              <a:rPr kumimoji="0" lang="it-IT" sz="941" b="1" i="0" u="none" strike="noStrike" kern="1200" cap="none" spc="94" normalizeH="0" baseline="0" noProof="0" dirty="0">
                <a:ln>
                  <a:noFill/>
                </a:ln>
                <a:solidFill>
                  <a:prstClr val="black"/>
                </a:solidFill>
                <a:effectLst/>
                <a:uLnTx/>
                <a:uFillTx/>
                <a:latin typeface="Times New Roman"/>
                <a:ea typeface="+mn-ea"/>
                <a:cs typeface="Times New Roman"/>
              </a:rPr>
              <a:t>       carbone</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a:p>
            <a:pPr marL="357286"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err="1">
                <a:ln>
                  <a:noFill/>
                </a:ln>
                <a:solidFill>
                  <a:prstClr val="black"/>
                </a:solidFill>
                <a:effectLst/>
                <a:uLnTx/>
                <a:uFillTx/>
                <a:latin typeface="Arial"/>
                <a:ea typeface="+mn-ea"/>
                <a:cs typeface="Arial"/>
              </a:rPr>
              <a:t>Terres arables</a:t>
            </a:r>
            <a:endParaRPr kumimoji="0" lang="it-IT"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lang="it-IT"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677650" marR="0" lvl="0" indent="0" algn="l" defTabSz="914400" rtl="0" eaLnBrk="1" fontAlgn="auto" latinLnBrk="0" hangingPunct="1">
              <a:lnSpc>
                <a:spcPct val="100000"/>
              </a:lnSpc>
              <a:spcBef>
                <a:spcPts val="0"/>
              </a:spcBef>
              <a:spcAft>
                <a:spcPts val="0"/>
              </a:spcAft>
              <a:buClrTx/>
              <a:buSzTx/>
              <a:buFontTx/>
              <a:buNone/>
              <a:tabLst/>
              <a:defRPr/>
            </a:pP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26" b="0" i="0" u="none" strike="noStrike" kern="1200" cap="none" spc="0" normalizeH="0" baseline="0" noProof="0" dirty="0">
              <a:ln>
                <a:noFill/>
              </a:ln>
              <a:solidFill>
                <a:prstClr val="black"/>
              </a:solidFill>
              <a:effectLst/>
              <a:uLnTx/>
              <a:uFillTx/>
              <a:latin typeface="Times New Roman"/>
              <a:ea typeface="+mn-ea"/>
              <a:cs typeface="Times New Roman"/>
            </a:endParaRPr>
          </a:p>
          <a:p>
            <a:pPr marL="554934" marR="0" lvl="0" indent="0" algn="ctr" defTabSz="914400" rtl="0" eaLnBrk="1" fontAlgn="auto" latinLnBrk="0" hangingPunct="1">
              <a:lnSpc>
                <a:spcPct val="100000"/>
              </a:lnSpc>
              <a:spcBef>
                <a:spcPts val="834"/>
              </a:spcBef>
              <a:spcAft>
                <a:spcPts val="0"/>
              </a:spcAft>
              <a:buClrTx/>
              <a:buSzTx/>
              <a:buFontTx/>
              <a:buNone/>
              <a:tabLst>
                <a:tab pos="1010502" algn="l"/>
                <a:tab pos="1466612" algn="l"/>
              </a:tabLst>
              <a:defRPr/>
            </a:pPr>
            <a:r>
              <a:rPr kumimoji="0" sz="941" b="0" i="0" u="none" strike="noStrike" kern="1200" cap="none" spc="51" normalizeH="0" baseline="0" noProof="0" dirty="0">
                <a:ln>
                  <a:noFill/>
                </a:ln>
                <a:solidFill>
                  <a:prstClr val="black"/>
                </a:solidFill>
                <a:effectLst/>
                <a:uLnTx/>
                <a:uFillTx/>
                <a:latin typeface="Arial"/>
                <a:ea typeface="+mn-ea"/>
                <a:cs typeface="Arial"/>
              </a:rPr>
              <a:t>0,00	50,00	100,00 150,00 200,00 250,00</a:t>
            </a:r>
            <a:endParaRPr kumimoji="0" sz="941" b="0" i="0" u="none" strike="noStrike" kern="1200" cap="none" spc="0" normalizeH="0" baseline="0" noProof="0" dirty="0">
              <a:ln>
                <a:noFill/>
              </a:ln>
              <a:solidFill>
                <a:prstClr val="black"/>
              </a:solidFill>
              <a:effectLst/>
              <a:uLnTx/>
              <a:uFillTx/>
              <a:latin typeface="Arial"/>
              <a:ea typeface="+mn-ea"/>
              <a:cs typeface="Arial"/>
            </a:endParaRPr>
          </a:p>
          <a:p>
            <a:pPr marL="464255" marR="0" lvl="0" indent="0" algn="ctr" defTabSz="914400" rtl="0" eaLnBrk="1" fontAlgn="auto" latinLnBrk="0" hangingPunct="1">
              <a:lnSpc>
                <a:spcPct val="100000"/>
              </a:lnSpc>
              <a:spcBef>
                <a:spcPts val="654"/>
              </a:spcBef>
              <a:spcAft>
                <a:spcPts val="0"/>
              </a:spcAft>
              <a:buClrTx/>
              <a:buSzTx/>
              <a:buFontTx/>
              <a:buNone/>
              <a:tabLst/>
              <a:defRPr/>
            </a:pPr>
            <a:r>
              <a:rPr kumimoji="0" sz="941" b="1" i="0" u="none" strike="noStrike" kern="1200" cap="none" spc="90" normalizeH="0" baseline="0" noProof="0" dirty="0" err="1">
                <a:ln>
                  <a:noFill/>
                </a:ln>
                <a:solidFill>
                  <a:prstClr val="black"/>
                </a:solidFill>
                <a:effectLst/>
                <a:uLnTx/>
                <a:uFillTx/>
                <a:latin typeface="Times New Roman"/>
                <a:ea typeface="+mn-ea"/>
                <a:cs typeface="Times New Roman"/>
              </a:rPr>
              <a:t>contenu</a:t>
            </a:r>
            <a:r>
              <a:rPr kumimoji="0" lang="it-IT" sz="941" b="1" i="0" u="none" strike="noStrike" kern="1200" cap="none" spc="107" normalizeH="0" baseline="0" noProof="0" dirty="0">
                <a:ln>
                  <a:noFill/>
                </a:ln>
                <a:solidFill>
                  <a:prstClr val="black"/>
                </a:solidFill>
                <a:effectLst/>
                <a:uLnTx/>
                <a:uFillTx/>
                <a:latin typeface="Times New Roman"/>
                <a:ea typeface="+mn-ea"/>
                <a:cs typeface="Times New Roman"/>
              </a:rPr>
              <a:t> nt</a:t>
            </a:r>
            <a:r>
              <a:rPr kumimoji="0" sz="941" b="1" i="0" u="none" strike="noStrike" kern="1200" cap="none" spc="90" normalizeH="0" baseline="0" noProof="0" dirty="0">
                <a:ln>
                  <a:noFill/>
                </a:ln>
                <a:solidFill>
                  <a:prstClr val="black"/>
                </a:solidFill>
                <a:effectLst/>
                <a:uLnTx/>
                <a:uFillTx/>
                <a:latin typeface="Times New Roman"/>
                <a:ea typeface="+mn-ea"/>
                <a:cs typeface="Times New Roman"/>
              </a:rPr>
              <a:t> (t*ha-</a:t>
            </a:r>
            <a:r>
              <a:rPr kumimoji="0" sz="684" b="1" i="0" u="none" strike="noStrike" kern="1200" cap="none" spc="43" normalizeH="0" baseline="0" noProof="0" dirty="0">
                <a:ln>
                  <a:noFill/>
                </a:ln>
                <a:solidFill>
                  <a:prstClr val="black"/>
                </a:solidFill>
                <a:effectLst/>
                <a:uLnTx/>
                <a:uFillTx/>
                <a:latin typeface="Times New Roman"/>
                <a:ea typeface="+mn-ea"/>
                <a:cs typeface="Times New Roman"/>
              </a:rPr>
              <a:t> 1</a:t>
            </a:r>
            <a:r>
              <a:rPr kumimoji="0" sz="941" b="1" i="0" u="none" strike="noStrike" kern="1200" cap="none" spc="38" normalizeH="0" baseline="0" noProof="0" dirty="0">
                <a:ln>
                  <a:noFill/>
                </a:ln>
                <a:solidFill>
                  <a:prstClr val="black"/>
                </a:solidFill>
                <a:effectLst/>
                <a:uLnTx/>
                <a:uFillTx/>
                <a:latin typeface="Times New Roman"/>
                <a:ea typeface="+mn-ea"/>
                <a:cs typeface="Times New Roman"/>
              </a:rPr>
              <a:t> )</a:t>
            </a:r>
            <a:endParaRPr kumimoji="0" sz="941" b="0" i="0" u="none" strike="noStrike" kern="1200" cap="none" spc="0" normalizeH="0" baseline="0" noProof="0" dirty="0">
              <a:ln>
                <a:noFill/>
              </a:ln>
              <a:solidFill>
                <a:prstClr val="black"/>
              </a:solidFill>
              <a:effectLst/>
              <a:uLnTx/>
              <a:uFillTx/>
              <a:latin typeface="Times New Roman"/>
              <a:ea typeface="+mn-ea"/>
              <a:cs typeface="Times New Roman"/>
            </a:endParaRPr>
          </a:p>
        </p:txBody>
      </p:sp>
      <p:sp>
        <p:nvSpPr>
          <p:cNvPr id="7" name="CasellaDiTesto 6"/>
          <p:cNvSpPr txBox="1"/>
          <p:nvPr/>
        </p:nvSpPr>
        <p:spPr>
          <a:xfrm>
            <a:off x="1412446" y="2328205"/>
            <a:ext cx="924099" cy="2371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41" b="0" i="0" u="none" strike="noStrike" kern="1200" cap="none" spc="43" normalizeH="0" baseline="0" noProof="0" dirty="0">
                <a:ln>
                  <a:noFill/>
                </a:ln>
                <a:solidFill>
                  <a:prstClr val="black"/>
                </a:solidFill>
                <a:effectLst/>
                <a:uLnTx/>
                <a:uFillTx/>
                <a:latin typeface="Arial"/>
                <a:ea typeface="+mn-ea"/>
                <a:cs typeface="Arial"/>
              </a:rPr>
              <a:t>P. </a:t>
            </a:r>
            <a:r>
              <a:rPr kumimoji="0" lang="it-IT" sz="941" b="0" i="0" u="none" strike="noStrike" kern="1200" cap="none" spc="43" normalizeH="0" baseline="0" noProof="0" dirty="0" err="1">
                <a:ln>
                  <a:noFill/>
                </a:ln>
                <a:solidFill>
                  <a:prstClr val="black"/>
                </a:solidFill>
                <a:effectLst/>
                <a:uLnTx/>
                <a:uFillTx/>
                <a:latin typeface="Arial"/>
                <a:ea typeface="+mn-ea"/>
                <a:cs typeface="Arial"/>
              </a:rPr>
              <a:t>prairie</a:t>
            </a:r>
            <a:endParaRPr kumimoji="0" lang="it-IT" sz="941" b="0" i="0" u="none" strike="noStrike" kern="1200" cap="none" spc="43" normalizeH="0" baseline="0" noProof="0" dirty="0">
              <a:ln>
                <a:noFill/>
              </a:ln>
              <a:solidFill>
                <a:prstClr val="black"/>
              </a:solidFill>
              <a:effectLst/>
              <a:uLnTx/>
              <a:uFillTx/>
              <a:latin typeface="Arial"/>
              <a:ea typeface="+mn-ea"/>
              <a:cs typeface="Arial"/>
            </a:endParaRPr>
          </a:p>
        </p:txBody>
      </p:sp>
      <p:sp>
        <p:nvSpPr>
          <p:cNvPr id="9" name="Rettangolo 8"/>
          <p:cNvSpPr/>
          <p:nvPr/>
        </p:nvSpPr>
        <p:spPr>
          <a:xfrm>
            <a:off x="895733" y="3429000"/>
            <a:ext cx="6906869" cy="5660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Les sols de prairies permanentes ont un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indice de stabilité</a:t>
            </a:r>
            <a:r>
              <a:rPr kumimoji="0" lang="en-US" sz="1539" b="0" i="0" u="none" strike="noStrike" kern="1200" cap="none" spc="0" normalizeH="0" baseline="0" noProof="0" dirty="0">
                <a:ln>
                  <a:noFill/>
                </a:ln>
                <a:solidFill>
                  <a:prstClr val="black"/>
                </a:solidFill>
                <a:effectLst/>
                <a:uLnTx/>
                <a:uFillTx/>
                <a:latin typeface="Calibri"/>
                <a:ea typeface="+mn-ea"/>
                <a:cs typeface="+mn-cs"/>
              </a:rPr>
              <a:t> nettement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plus élevé</a:t>
            </a:r>
            <a:r>
              <a:rPr kumimoji="0" lang="en-US" sz="1539" b="0" i="0" u="none" strike="noStrike" kern="1200" cap="none" spc="0" normalizeH="0" baseline="0" noProof="0" dirty="0">
                <a:ln>
                  <a:noFill/>
                </a:ln>
                <a:solidFill>
                  <a:prstClr val="black"/>
                </a:solidFill>
                <a:effectLst/>
                <a:uLnTx/>
                <a:uFillTx/>
                <a:latin typeface="Calibri"/>
                <a:ea typeface="+mn-ea"/>
                <a:cs typeface="+mn-cs"/>
              </a:rPr>
              <a:t> que les terres arables. Cela peut être dû à une plus forte présence de matière organique.</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94" name="object 6"/>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7"/>
          <p:cNvSpPr/>
          <p:nvPr/>
        </p:nvSpPr>
        <p:spPr>
          <a:xfrm>
            <a:off x="2593434" y="4514751"/>
            <a:ext cx="2767092" cy="838924"/>
          </a:xfrm>
          <a:custGeom>
            <a:avLst/>
            <a:gdLst/>
            <a:ahLst/>
            <a:cxnLst/>
            <a:rect l="l" t="t" r="r" b="b"/>
            <a:pathLst>
              <a:path w="3235959" h="981075">
                <a:moveTo>
                  <a:pt x="0" y="0"/>
                </a:moveTo>
                <a:lnTo>
                  <a:pt x="0" y="980694"/>
                </a:lnTo>
                <a:lnTo>
                  <a:pt x="3235452" y="980694"/>
                </a:lnTo>
                <a:lnTo>
                  <a:pt x="3235452" y="0"/>
                </a:lnTo>
                <a:lnTo>
                  <a:pt x="0" y="0"/>
                </a:lnTo>
                <a:close/>
              </a:path>
            </a:pathLst>
          </a:custGeom>
          <a:solidFill>
            <a:srgbClr val="C0C0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8"/>
          <p:cNvSpPr/>
          <p:nvPr/>
        </p:nvSpPr>
        <p:spPr>
          <a:xfrm>
            <a:off x="5259746" y="5253004"/>
            <a:ext cx="100454" cy="0"/>
          </a:xfrm>
          <a:custGeom>
            <a:avLst/>
            <a:gdLst/>
            <a:ahLst/>
            <a:cxnLst/>
            <a:rect l="l" t="t" r="r" b="b"/>
            <a:pathLst>
              <a:path w="117475">
                <a:moveTo>
                  <a:pt x="0" y="0"/>
                </a:moveTo>
                <a:lnTo>
                  <a:pt x="11734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
          <p:cNvSpPr/>
          <p:nvPr/>
        </p:nvSpPr>
        <p:spPr>
          <a:xfrm>
            <a:off x="4668752"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10"/>
          <p:cNvSpPr/>
          <p:nvPr/>
        </p:nvSpPr>
        <p:spPr>
          <a:xfrm>
            <a:off x="4333835"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11"/>
          <p:cNvSpPr/>
          <p:nvPr/>
        </p:nvSpPr>
        <p:spPr>
          <a:xfrm>
            <a:off x="3876418" y="5253004"/>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2"/>
          <p:cNvSpPr/>
          <p:nvPr/>
        </p:nvSpPr>
        <p:spPr>
          <a:xfrm>
            <a:off x="3285424" y="5253004"/>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3"/>
          <p:cNvSpPr/>
          <p:nvPr/>
        </p:nvSpPr>
        <p:spPr>
          <a:xfrm>
            <a:off x="2950507" y="5253004"/>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4"/>
          <p:cNvSpPr/>
          <p:nvPr/>
        </p:nvSpPr>
        <p:spPr>
          <a:xfrm>
            <a:off x="2593433" y="5253004"/>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5"/>
          <p:cNvSpPr/>
          <p:nvPr/>
        </p:nvSpPr>
        <p:spPr>
          <a:xfrm>
            <a:off x="5137247" y="5143535"/>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6"/>
          <p:cNvSpPr/>
          <p:nvPr/>
        </p:nvSpPr>
        <p:spPr>
          <a:xfrm>
            <a:off x="4668752"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7"/>
          <p:cNvSpPr/>
          <p:nvPr/>
        </p:nvSpPr>
        <p:spPr>
          <a:xfrm>
            <a:off x="4333835" y="5143535"/>
            <a:ext cx="201450" cy="0"/>
          </a:xfrm>
          <a:custGeom>
            <a:avLst/>
            <a:gdLst/>
            <a:ahLst/>
            <a:cxnLst/>
            <a:rect l="l" t="t" r="r" b="b"/>
            <a:pathLst>
              <a:path w="235584">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8"/>
          <p:cNvSpPr/>
          <p:nvPr/>
        </p:nvSpPr>
        <p:spPr>
          <a:xfrm>
            <a:off x="3753918" y="514353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9"/>
          <p:cNvSpPr/>
          <p:nvPr/>
        </p:nvSpPr>
        <p:spPr>
          <a:xfrm>
            <a:off x="3285424" y="514353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20"/>
          <p:cNvSpPr/>
          <p:nvPr/>
        </p:nvSpPr>
        <p:spPr>
          <a:xfrm>
            <a:off x="2950507" y="5143535"/>
            <a:ext cx="201450" cy="0"/>
          </a:xfrm>
          <a:custGeom>
            <a:avLst/>
            <a:gdLst/>
            <a:ahLst/>
            <a:cxnLst/>
            <a:rect l="l" t="t" r="r" b="b"/>
            <a:pathLst>
              <a:path w="235585">
                <a:moveTo>
                  <a:pt x="0" y="0"/>
                </a:moveTo>
                <a:lnTo>
                  <a:pt x="23545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21"/>
          <p:cNvSpPr/>
          <p:nvPr/>
        </p:nvSpPr>
        <p:spPr>
          <a:xfrm>
            <a:off x="2593433" y="514353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22"/>
          <p:cNvSpPr/>
          <p:nvPr/>
        </p:nvSpPr>
        <p:spPr>
          <a:xfrm>
            <a:off x="5137247" y="5043190"/>
            <a:ext cx="223170" cy="0"/>
          </a:xfrm>
          <a:custGeom>
            <a:avLst/>
            <a:gdLst/>
            <a:ahLst/>
            <a:cxnLst/>
            <a:rect l="l" t="t" r="r" b="b"/>
            <a:pathLst>
              <a:path w="260984">
                <a:moveTo>
                  <a:pt x="0" y="0"/>
                </a:moveTo>
                <a:lnTo>
                  <a:pt x="260603"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23"/>
          <p:cNvSpPr/>
          <p:nvPr/>
        </p:nvSpPr>
        <p:spPr>
          <a:xfrm>
            <a:off x="4668752"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24"/>
          <p:cNvSpPr/>
          <p:nvPr/>
        </p:nvSpPr>
        <p:spPr>
          <a:xfrm>
            <a:off x="4211335"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25"/>
          <p:cNvSpPr/>
          <p:nvPr/>
        </p:nvSpPr>
        <p:spPr>
          <a:xfrm>
            <a:off x="3753918"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26"/>
          <p:cNvSpPr/>
          <p:nvPr/>
        </p:nvSpPr>
        <p:spPr>
          <a:xfrm>
            <a:off x="3285424" y="5043190"/>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27"/>
          <p:cNvSpPr/>
          <p:nvPr/>
        </p:nvSpPr>
        <p:spPr>
          <a:xfrm>
            <a:off x="2828007" y="5043190"/>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28"/>
          <p:cNvSpPr/>
          <p:nvPr/>
        </p:nvSpPr>
        <p:spPr>
          <a:xfrm>
            <a:off x="2593433" y="5043190"/>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29"/>
          <p:cNvSpPr/>
          <p:nvPr/>
        </p:nvSpPr>
        <p:spPr>
          <a:xfrm>
            <a:off x="4668752" y="4934375"/>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30"/>
          <p:cNvSpPr/>
          <p:nvPr/>
        </p:nvSpPr>
        <p:spPr>
          <a:xfrm>
            <a:off x="4211335"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31"/>
          <p:cNvSpPr/>
          <p:nvPr/>
        </p:nvSpPr>
        <p:spPr>
          <a:xfrm>
            <a:off x="3753918"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32"/>
          <p:cNvSpPr/>
          <p:nvPr/>
        </p:nvSpPr>
        <p:spPr>
          <a:xfrm>
            <a:off x="3285424" y="4934375"/>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33"/>
          <p:cNvSpPr/>
          <p:nvPr/>
        </p:nvSpPr>
        <p:spPr>
          <a:xfrm>
            <a:off x="2828007" y="4934375"/>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34"/>
          <p:cNvSpPr/>
          <p:nvPr/>
        </p:nvSpPr>
        <p:spPr>
          <a:xfrm>
            <a:off x="2593433" y="4934375"/>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35"/>
          <p:cNvSpPr/>
          <p:nvPr/>
        </p:nvSpPr>
        <p:spPr>
          <a:xfrm>
            <a:off x="4668752" y="4833378"/>
            <a:ext cx="691773" cy="0"/>
          </a:xfrm>
          <a:custGeom>
            <a:avLst/>
            <a:gdLst/>
            <a:ahLst/>
            <a:cxnLst/>
            <a:rect l="l" t="t" r="r" b="b"/>
            <a:pathLst>
              <a:path w="808990">
                <a:moveTo>
                  <a:pt x="0" y="0"/>
                </a:moveTo>
                <a:lnTo>
                  <a:pt x="80848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36"/>
          <p:cNvSpPr/>
          <p:nvPr/>
        </p:nvSpPr>
        <p:spPr>
          <a:xfrm>
            <a:off x="4211335"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37"/>
          <p:cNvSpPr/>
          <p:nvPr/>
        </p:nvSpPr>
        <p:spPr>
          <a:xfrm>
            <a:off x="3753918"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38"/>
          <p:cNvSpPr/>
          <p:nvPr/>
        </p:nvSpPr>
        <p:spPr>
          <a:xfrm>
            <a:off x="3285424" y="4833378"/>
            <a:ext cx="335027" cy="0"/>
          </a:xfrm>
          <a:custGeom>
            <a:avLst/>
            <a:gdLst/>
            <a:ahLst/>
            <a:cxnLst/>
            <a:rect l="l" t="t" r="r" b="b"/>
            <a:pathLst>
              <a:path w="391795">
                <a:moveTo>
                  <a:pt x="0" y="0"/>
                </a:moveTo>
                <a:lnTo>
                  <a:pt x="391668"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39"/>
          <p:cNvSpPr/>
          <p:nvPr/>
        </p:nvSpPr>
        <p:spPr>
          <a:xfrm>
            <a:off x="2828007" y="4833378"/>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40"/>
          <p:cNvSpPr/>
          <p:nvPr/>
        </p:nvSpPr>
        <p:spPr>
          <a:xfrm>
            <a:off x="2593433" y="4833378"/>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41"/>
          <p:cNvSpPr/>
          <p:nvPr/>
        </p:nvSpPr>
        <p:spPr>
          <a:xfrm>
            <a:off x="4211335" y="4724562"/>
            <a:ext cx="1148973" cy="0"/>
          </a:xfrm>
          <a:custGeom>
            <a:avLst/>
            <a:gdLst/>
            <a:ahLst/>
            <a:cxnLst/>
            <a:rect l="l" t="t" r="r" b="b"/>
            <a:pathLst>
              <a:path w="1343659">
                <a:moveTo>
                  <a:pt x="0" y="0"/>
                </a:moveTo>
                <a:lnTo>
                  <a:pt x="1343405"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42"/>
          <p:cNvSpPr/>
          <p:nvPr/>
        </p:nvSpPr>
        <p:spPr>
          <a:xfrm>
            <a:off x="3753918" y="4724562"/>
            <a:ext cx="324167" cy="0"/>
          </a:xfrm>
          <a:custGeom>
            <a:avLst/>
            <a:gdLst/>
            <a:ahLst/>
            <a:cxnLst/>
            <a:rect l="l" t="t" r="r" b="b"/>
            <a:pathLst>
              <a:path w="379095">
                <a:moveTo>
                  <a:pt x="0" y="0"/>
                </a:moveTo>
                <a:lnTo>
                  <a:pt x="37871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43"/>
          <p:cNvSpPr/>
          <p:nvPr/>
        </p:nvSpPr>
        <p:spPr>
          <a:xfrm>
            <a:off x="2828007" y="4724562"/>
            <a:ext cx="792770" cy="0"/>
          </a:xfrm>
          <a:custGeom>
            <a:avLst/>
            <a:gdLst/>
            <a:ahLst/>
            <a:cxnLst/>
            <a:rect l="l" t="t" r="r" b="b"/>
            <a:pathLst>
              <a:path w="927100">
                <a:moveTo>
                  <a:pt x="0" y="0"/>
                </a:moveTo>
                <a:lnTo>
                  <a:pt x="926592"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44"/>
          <p:cNvSpPr/>
          <p:nvPr/>
        </p:nvSpPr>
        <p:spPr>
          <a:xfrm>
            <a:off x="2593433" y="4724562"/>
            <a:ext cx="100997" cy="0"/>
          </a:xfrm>
          <a:custGeom>
            <a:avLst/>
            <a:gdLst/>
            <a:ahLst/>
            <a:cxnLst/>
            <a:rect l="l" t="t" r="r" b="b"/>
            <a:pathLst>
              <a:path w="118110">
                <a:moveTo>
                  <a:pt x="0" y="0"/>
                </a:moveTo>
                <a:lnTo>
                  <a:pt x="11811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45"/>
          <p:cNvSpPr/>
          <p:nvPr/>
        </p:nvSpPr>
        <p:spPr>
          <a:xfrm>
            <a:off x="2593433" y="4623566"/>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46"/>
          <p:cNvSpPr/>
          <p:nvPr/>
        </p:nvSpPr>
        <p:spPr>
          <a:xfrm>
            <a:off x="2593433" y="4514750"/>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47"/>
          <p:cNvSpPr/>
          <p:nvPr/>
        </p:nvSpPr>
        <p:spPr>
          <a:xfrm>
            <a:off x="2593435" y="4514747"/>
            <a:ext cx="2767092" cy="0"/>
          </a:xfrm>
          <a:custGeom>
            <a:avLst/>
            <a:gdLst/>
            <a:ahLst/>
            <a:cxnLst/>
            <a:rect l="l" t="t" r="r" b="b"/>
            <a:pathLst>
              <a:path w="3235959">
                <a:moveTo>
                  <a:pt x="0" y="0"/>
                </a:moveTo>
                <a:lnTo>
                  <a:pt x="3235461"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48"/>
          <p:cNvSpPr/>
          <p:nvPr/>
        </p:nvSpPr>
        <p:spPr>
          <a:xfrm>
            <a:off x="5360101" y="4514748"/>
            <a:ext cx="0" cy="838924"/>
          </a:xfrm>
          <a:custGeom>
            <a:avLst/>
            <a:gdLst/>
            <a:ahLst/>
            <a:cxnLst/>
            <a:rect l="l" t="t" r="r" b="b"/>
            <a:pathLst>
              <a:path h="981075">
                <a:moveTo>
                  <a:pt x="0" y="0"/>
                </a:moveTo>
                <a:lnTo>
                  <a:pt x="0" y="980689"/>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49"/>
          <p:cNvSpPr/>
          <p:nvPr/>
        </p:nvSpPr>
        <p:spPr>
          <a:xfrm>
            <a:off x="2593435" y="5353341"/>
            <a:ext cx="2767092" cy="0"/>
          </a:xfrm>
          <a:custGeom>
            <a:avLst/>
            <a:gdLst/>
            <a:ahLst/>
            <a:cxnLst/>
            <a:rect l="l" t="t" r="r" b="b"/>
            <a:pathLst>
              <a:path w="3235959">
                <a:moveTo>
                  <a:pt x="3235461" y="0"/>
                </a:moveTo>
                <a:lnTo>
                  <a:pt x="0" y="0"/>
                </a:lnTo>
              </a:path>
            </a:pathLst>
          </a:custGeom>
          <a:ln w="9807">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50"/>
          <p:cNvSpPr/>
          <p:nvPr/>
        </p:nvSpPr>
        <p:spPr>
          <a:xfrm>
            <a:off x="2593435" y="4514748"/>
            <a:ext cx="0" cy="838924"/>
          </a:xfrm>
          <a:custGeom>
            <a:avLst/>
            <a:gdLst/>
            <a:ahLst/>
            <a:cxnLst/>
            <a:rect l="l" t="t" r="r" b="b"/>
            <a:pathLst>
              <a:path h="981075">
                <a:moveTo>
                  <a:pt x="0" y="980689"/>
                </a:moveTo>
                <a:lnTo>
                  <a:pt x="0" y="0"/>
                </a:lnTo>
              </a:path>
            </a:pathLst>
          </a:custGeom>
          <a:ln w="13043">
            <a:solidFill>
              <a:srgbClr val="7F7F7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51"/>
          <p:cNvSpPr/>
          <p:nvPr/>
        </p:nvSpPr>
        <p:spPr>
          <a:xfrm>
            <a:off x="2694430" y="4623567"/>
            <a:ext cx="133576" cy="729782"/>
          </a:xfrm>
          <a:custGeom>
            <a:avLst/>
            <a:gdLst/>
            <a:ahLst/>
            <a:cxnLst/>
            <a:rect l="l" t="t" r="r" b="b"/>
            <a:pathLst>
              <a:path w="156210" h="853439">
                <a:moveTo>
                  <a:pt x="0" y="0"/>
                </a:moveTo>
                <a:lnTo>
                  <a:pt x="0" y="853440"/>
                </a:lnTo>
                <a:lnTo>
                  <a:pt x="156210" y="85344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52"/>
          <p:cNvSpPr/>
          <p:nvPr/>
        </p:nvSpPr>
        <p:spPr>
          <a:xfrm>
            <a:off x="2694428" y="4623558"/>
            <a:ext cx="133576" cy="729782"/>
          </a:xfrm>
          <a:custGeom>
            <a:avLst/>
            <a:gdLst/>
            <a:ahLst/>
            <a:cxnLst/>
            <a:rect l="l" t="t" r="r" b="b"/>
            <a:pathLst>
              <a:path w="156210" h="853439">
                <a:moveTo>
                  <a:pt x="0" y="0"/>
                </a:moveTo>
                <a:lnTo>
                  <a:pt x="156215" y="0"/>
                </a:lnTo>
                <a:lnTo>
                  <a:pt x="156215" y="853439"/>
                </a:lnTo>
                <a:lnTo>
                  <a:pt x="0" y="853439"/>
                </a:lnTo>
                <a:lnTo>
                  <a:pt x="0" y="0"/>
                </a:lnTo>
                <a:close/>
              </a:path>
            </a:pathLst>
          </a:custGeom>
          <a:ln w="1293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53"/>
          <p:cNvSpPr/>
          <p:nvPr/>
        </p:nvSpPr>
        <p:spPr>
          <a:xfrm>
            <a:off x="3151848" y="4800148"/>
            <a:ext cx="133576" cy="553310"/>
          </a:xfrm>
          <a:custGeom>
            <a:avLst/>
            <a:gdLst/>
            <a:ahLst/>
            <a:cxnLst/>
            <a:rect l="l" t="t" r="r" b="b"/>
            <a:pathLst>
              <a:path w="156210" h="647064">
                <a:moveTo>
                  <a:pt x="0" y="0"/>
                </a:moveTo>
                <a:lnTo>
                  <a:pt x="0" y="646938"/>
                </a:lnTo>
                <a:lnTo>
                  <a:pt x="156210" y="646938"/>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54"/>
          <p:cNvSpPr/>
          <p:nvPr/>
        </p:nvSpPr>
        <p:spPr>
          <a:xfrm>
            <a:off x="3151851" y="4800139"/>
            <a:ext cx="133576" cy="553310"/>
          </a:xfrm>
          <a:custGeom>
            <a:avLst/>
            <a:gdLst/>
            <a:ahLst/>
            <a:cxnLst/>
            <a:rect l="l" t="t" r="r" b="b"/>
            <a:pathLst>
              <a:path w="156210" h="647064">
                <a:moveTo>
                  <a:pt x="0" y="0"/>
                </a:moveTo>
                <a:lnTo>
                  <a:pt x="156197" y="0"/>
                </a:lnTo>
                <a:lnTo>
                  <a:pt x="156197" y="646937"/>
                </a:lnTo>
                <a:lnTo>
                  <a:pt x="0" y="646937"/>
                </a:lnTo>
                <a:lnTo>
                  <a:pt x="0" y="0"/>
                </a:lnTo>
                <a:close/>
              </a:path>
            </a:pathLst>
          </a:custGeom>
          <a:ln w="1286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55"/>
          <p:cNvSpPr/>
          <p:nvPr/>
        </p:nvSpPr>
        <p:spPr>
          <a:xfrm>
            <a:off x="3620342" y="4665920"/>
            <a:ext cx="133576" cy="687429"/>
          </a:xfrm>
          <a:custGeom>
            <a:avLst/>
            <a:gdLst/>
            <a:ahLst/>
            <a:cxnLst/>
            <a:rect l="l" t="t" r="r" b="b"/>
            <a:pathLst>
              <a:path w="156209" h="803910">
                <a:moveTo>
                  <a:pt x="0" y="0"/>
                </a:moveTo>
                <a:lnTo>
                  <a:pt x="0" y="803910"/>
                </a:lnTo>
                <a:lnTo>
                  <a:pt x="156210" y="80391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56"/>
          <p:cNvSpPr/>
          <p:nvPr/>
        </p:nvSpPr>
        <p:spPr>
          <a:xfrm>
            <a:off x="3620343" y="4665910"/>
            <a:ext cx="133576" cy="687429"/>
          </a:xfrm>
          <a:custGeom>
            <a:avLst/>
            <a:gdLst/>
            <a:ahLst/>
            <a:cxnLst/>
            <a:rect l="l" t="t" r="r" b="b"/>
            <a:pathLst>
              <a:path w="156209" h="803910">
                <a:moveTo>
                  <a:pt x="0" y="0"/>
                </a:moveTo>
                <a:lnTo>
                  <a:pt x="156197" y="0"/>
                </a:lnTo>
                <a:lnTo>
                  <a:pt x="156197" y="803910"/>
                </a:lnTo>
                <a:lnTo>
                  <a:pt x="0" y="803910"/>
                </a:lnTo>
                <a:lnTo>
                  <a:pt x="0" y="0"/>
                </a:lnTo>
                <a:close/>
              </a:path>
            </a:pathLst>
          </a:custGeom>
          <a:ln w="129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57"/>
          <p:cNvSpPr/>
          <p:nvPr/>
        </p:nvSpPr>
        <p:spPr>
          <a:xfrm>
            <a:off x="4077759" y="4716092"/>
            <a:ext cx="133576" cy="637474"/>
          </a:xfrm>
          <a:custGeom>
            <a:avLst/>
            <a:gdLst/>
            <a:ahLst/>
            <a:cxnLst/>
            <a:rect l="l" t="t" r="r" b="b"/>
            <a:pathLst>
              <a:path w="156209" h="745489">
                <a:moveTo>
                  <a:pt x="0" y="0"/>
                </a:moveTo>
                <a:lnTo>
                  <a:pt x="0" y="745236"/>
                </a:lnTo>
                <a:lnTo>
                  <a:pt x="156210" y="74523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58"/>
          <p:cNvSpPr/>
          <p:nvPr/>
        </p:nvSpPr>
        <p:spPr>
          <a:xfrm>
            <a:off x="4077752" y="4716082"/>
            <a:ext cx="133576" cy="637474"/>
          </a:xfrm>
          <a:custGeom>
            <a:avLst/>
            <a:gdLst/>
            <a:ahLst/>
            <a:cxnLst/>
            <a:rect l="l" t="t" r="r" b="b"/>
            <a:pathLst>
              <a:path w="156209" h="745489">
                <a:moveTo>
                  <a:pt x="0" y="0"/>
                </a:moveTo>
                <a:lnTo>
                  <a:pt x="156215" y="0"/>
                </a:lnTo>
                <a:lnTo>
                  <a:pt x="156215" y="745237"/>
                </a:lnTo>
                <a:lnTo>
                  <a:pt x="0" y="745237"/>
                </a:lnTo>
                <a:lnTo>
                  <a:pt x="0" y="0"/>
                </a:lnTo>
                <a:close/>
              </a:path>
            </a:pathLst>
          </a:custGeom>
          <a:ln w="1290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59"/>
          <p:cNvSpPr/>
          <p:nvPr/>
        </p:nvSpPr>
        <p:spPr>
          <a:xfrm>
            <a:off x="4535176" y="4724562"/>
            <a:ext cx="133576" cy="628786"/>
          </a:xfrm>
          <a:custGeom>
            <a:avLst/>
            <a:gdLst/>
            <a:ahLst/>
            <a:cxnLst/>
            <a:rect l="l" t="t" r="r" b="b"/>
            <a:pathLst>
              <a:path w="156209" h="735329">
                <a:moveTo>
                  <a:pt x="0" y="0"/>
                </a:moveTo>
                <a:lnTo>
                  <a:pt x="0" y="735330"/>
                </a:lnTo>
                <a:lnTo>
                  <a:pt x="156210" y="735330"/>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60"/>
          <p:cNvSpPr/>
          <p:nvPr/>
        </p:nvSpPr>
        <p:spPr>
          <a:xfrm>
            <a:off x="4535175" y="4724562"/>
            <a:ext cx="133576" cy="628786"/>
          </a:xfrm>
          <a:custGeom>
            <a:avLst/>
            <a:gdLst/>
            <a:ahLst/>
            <a:cxnLst/>
            <a:rect l="l" t="t" r="r" b="b"/>
            <a:pathLst>
              <a:path w="156209" h="735329">
                <a:moveTo>
                  <a:pt x="0" y="0"/>
                </a:moveTo>
                <a:lnTo>
                  <a:pt x="156197" y="0"/>
                </a:lnTo>
                <a:lnTo>
                  <a:pt x="156197" y="735320"/>
                </a:lnTo>
                <a:lnTo>
                  <a:pt x="0" y="735320"/>
                </a:lnTo>
                <a:lnTo>
                  <a:pt x="0" y="0"/>
                </a:lnTo>
                <a:close/>
              </a:path>
            </a:pathLst>
          </a:custGeom>
          <a:ln w="12903">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61"/>
          <p:cNvSpPr/>
          <p:nvPr/>
        </p:nvSpPr>
        <p:spPr>
          <a:xfrm>
            <a:off x="5003671" y="4934376"/>
            <a:ext cx="133576" cy="419190"/>
          </a:xfrm>
          <a:custGeom>
            <a:avLst/>
            <a:gdLst/>
            <a:ahLst/>
            <a:cxnLst/>
            <a:rect l="l" t="t" r="r" b="b"/>
            <a:pathLst>
              <a:path w="156209" h="490220">
                <a:moveTo>
                  <a:pt x="0" y="0"/>
                </a:moveTo>
                <a:lnTo>
                  <a:pt x="0" y="489966"/>
                </a:lnTo>
                <a:lnTo>
                  <a:pt x="156210" y="489966"/>
                </a:lnTo>
                <a:lnTo>
                  <a:pt x="156210"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62"/>
          <p:cNvSpPr/>
          <p:nvPr/>
        </p:nvSpPr>
        <p:spPr>
          <a:xfrm>
            <a:off x="5003667" y="4934367"/>
            <a:ext cx="133576" cy="419190"/>
          </a:xfrm>
          <a:custGeom>
            <a:avLst/>
            <a:gdLst/>
            <a:ahLst/>
            <a:cxnLst/>
            <a:rect l="l" t="t" r="r" b="b"/>
            <a:pathLst>
              <a:path w="156209" h="490220">
                <a:moveTo>
                  <a:pt x="0" y="0"/>
                </a:moveTo>
                <a:lnTo>
                  <a:pt x="156215" y="0"/>
                </a:lnTo>
                <a:lnTo>
                  <a:pt x="156215" y="489965"/>
                </a:lnTo>
                <a:lnTo>
                  <a:pt x="0" y="489965"/>
                </a:lnTo>
                <a:lnTo>
                  <a:pt x="0" y="0"/>
                </a:lnTo>
                <a:close/>
              </a:path>
            </a:pathLst>
          </a:custGeom>
          <a:ln w="127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63"/>
          <p:cNvSpPr/>
          <p:nvPr/>
        </p:nvSpPr>
        <p:spPr>
          <a:xfrm>
            <a:off x="2828007" y="5135066"/>
            <a:ext cx="122716" cy="218283"/>
          </a:xfrm>
          <a:custGeom>
            <a:avLst/>
            <a:gdLst/>
            <a:ahLst/>
            <a:cxnLst/>
            <a:rect l="l" t="t" r="r" b="b"/>
            <a:pathLst>
              <a:path w="143510" h="255270">
                <a:moveTo>
                  <a:pt x="0" y="0"/>
                </a:moveTo>
                <a:lnTo>
                  <a:pt x="0" y="255270"/>
                </a:lnTo>
                <a:lnTo>
                  <a:pt x="143256" y="25527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64"/>
          <p:cNvSpPr/>
          <p:nvPr/>
        </p:nvSpPr>
        <p:spPr>
          <a:xfrm>
            <a:off x="2828009" y="5135055"/>
            <a:ext cx="122716" cy="218283"/>
          </a:xfrm>
          <a:custGeom>
            <a:avLst/>
            <a:gdLst/>
            <a:ahLst/>
            <a:cxnLst/>
            <a:rect l="l" t="t" r="r" b="b"/>
            <a:pathLst>
              <a:path w="143510" h="255270">
                <a:moveTo>
                  <a:pt x="0" y="0"/>
                </a:moveTo>
                <a:lnTo>
                  <a:pt x="143253" y="0"/>
                </a:lnTo>
                <a:lnTo>
                  <a:pt x="143253" y="255271"/>
                </a:lnTo>
                <a:lnTo>
                  <a:pt x="0" y="255271"/>
                </a:lnTo>
                <a:lnTo>
                  <a:pt x="0" y="0"/>
                </a:lnTo>
                <a:close/>
              </a:path>
            </a:pathLst>
          </a:custGeom>
          <a:ln w="12268">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65"/>
          <p:cNvSpPr/>
          <p:nvPr/>
        </p:nvSpPr>
        <p:spPr>
          <a:xfrm>
            <a:off x="3285424" y="5349113"/>
            <a:ext cx="133576" cy="0"/>
          </a:xfrm>
          <a:custGeom>
            <a:avLst/>
            <a:gdLst/>
            <a:ahLst/>
            <a:cxnLst/>
            <a:rect l="l" t="t" r="r" b="b"/>
            <a:pathLst>
              <a:path w="156210">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66"/>
          <p:cNvSpPr/>
          <p:nvPr/>
        </p:nvSpPr>
        <p:spPr>
          <a:xfrm>
            <a:off x="3279841"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67"/>
          <p:cNvSpPr/>
          <p:nvPr/>
        </p:nvSpPr>
        <p:spPr>
          <a:xfrm>
            <a:off x="3753918" y="5177419"/>
            <a:ext cx="122716" cy="175930"/>
          </a:xfrm>
          <a:custGeom>
            <a:avLst/>
            <a:gdLst/>
            <a:ahLst/>
            <a:cxnLst/>
            <a:rect l="l" t="t" r="r" b="b"/>
            <a:pathLst>
              <a:path w="143509" h="205739">
                <a:moveTo>
                  <a:pt x="0" y="0"/>
                </a:moveTo>
                <a:lnTo>
                  <a:pt x="0" y="205740"/>
                </a:lnTo>
                <a:lnTo>
                  <a:pt x="143256" y="205740"/>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68"/>
          <p:cNvSpPr/>
          <p:nvPr/>
        </p:nvSpPr>
        <p:spPr>
          <a:xfrm>
            <a:off x="3753909" y="5177408"/>
            <a:ext cx="122716" cy="175930"/>
          </a:xfrm>
          <a:custGeom>
            <a:avLst/>
            <a:gdLst/>
            <a:ahLst/>
            <a:cxnLst/>
            <a:rect l="l" t="t" r="r" b="b"/>
            <a:pathLst>
              <a:path w="143509" h="205739">
                <a:moveTo>
                  <a:pt x="0" y="0"/>
                </a:moveTo>
                <a:lnTo>
                  <a:pt x="143253" y="0"/>
                </a:lnTo>
                <a:lnTo>
                  <a:pt x="143253" y="205742"/>
                </a:lnTo>
                <a:lnTo>
                  <a:pt x="0" y="205742"/>
                </a:lnTo>
                <a:lnTo>
                  <a:pt x="0" y="0"/>
                </a:lnTo>
                <a:close/>
              </a:path>
            </a:pathLst>
          </a:custGeom>
          <a:ln w="11986">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69"/>
          <p:cNvSpPr/>
          <p:nvPr/>
        </p:nvSpPr>
        <p:spPr>
          <a:xfrm>
            <a:off x="4211335" y="5093364"/>
            <a:ext cx="122716" cy="260094"/>
          </a:xfrm>
          <a:custGeom>
            <a:avLst/>
            <a:gdLst/>
            <a:ahLst/>
            <a:cxnLst/>
            <a:rect l="l" t="t" r="r" b="b"/>
            <a:pathLst>
              <a:path w="143509" h="304164">
                <a:moveTo>
                  <a:pt x="0" y="0"/>
                </a:moveTo>
                <a:lnTo>
                  <a:pt x="0" y="304038"/>
                </a:lnTo>
                <a:lnTo>
                  <a:pt x="143256" y="304038"/>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70"/>
          <p:cNvSpPr/>
          <p:nvPr/>
        </p:nvSpPr>
        <p:spPr>
          <a:xfrm>
            <a:off x="4211332" y="5093363"/>
            <a:ext cx="122716" cy="260094"/>
          </a:xfrm>
          <a:custGeom>
            <a:avLst/>
            <a:gdLst/>
            <a:ahLst/>
            <a:cxnLst/>
            <a:rect l="l" t="t" r="r" b="b"/>
            <a:pathLst>
              <a:path w="143509" h="304164">
                <a:moveTo>
                  <a:pt x="0" y="0"/>
                </a:moveTo>
                <a:lnTo>
                  <a:pt x="143253" y="0"/>
                </a:lnTo>
                <a:lnTo>
                  <a:pt x="143253" y="304028"/>
                </a:lnTo>
                <a:lnTo>
                  <a:pt x="0" y="304028"/>
                </a:lnTo>
                <a:lnTo>
                  <a:pt x="0" y="0"/>
                </a:lnTo>
                <a:close/>
              </a:path>
            </a:pathLst>
          </a:custGeom>
          <a:ln w="1245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71"/>
          <p:cNvSpPr/>
          <p:nvPr/>
        </p:nvSpPr>
        <p:spPr>
          <a:xfrm>
            <a:off x="4668752" y="5349113"/>
            <a:ext cx="133576" cy="0"/>
          </a:xfrm>
          <a:custGeom>
            <a:avLst/>
            <a:gdLst/>
            <a:ahLst/>
            <a:cxnLst/>
            <a:rect l="l" t="t" r="r" b="b"/>
            <a:pathLst>
              <a:path w="156209">
                <a:moveTo>
                  <a:pt x="0" y="0"/>
                </a:moveTo>
                <a:lnTo>
                  <a:pt x="156210" y="0"/>
                </a:lnTo>
              </a:path>
            </a:pathLst>
          </a:custGeom>
          <a:ln w="9906">
            <a:solidFill>
              <a:srgbClr val="FFFFCC"/>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72"/>
          <p:cNvSpPr/>
          <p:nvPr/>
        </p:nvSpPr>
        <p:spPr>
          <a:xfrm>
            <a:off x="4663164" y="5349106"/>
            <a:ext cx="144979" cy="0"/>
          </a:xfrm>
          <a:custGeom>
            <a:avLst/>
            <a:gdLst/>
            <a:ahLst/>
            <a:cxnLst/>
            <a:rect l="l" t="t" r="r" b="b"/>
            <a:pathLst>
              <a:path w="169545">
                <a:moveTo>
                  <a:pt x="0" y="0"/>
                </a:moveTo>
                <a:lnTo>
                  <a:pt x="169258" y="0"/>
                </a:lnTo>
              </a:path>
            </a:pathLst>
          </a:custGeom>
          <a:ln w="1971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73"/>
          <p:cNvSpPr/>
          <p:nvPr/>
        </p:nvSpPr>
        <p:spPr>
          <a:xfrm>
            <a:off x="5137246" y="5244533"/>
            <a:ext cx="122716" cy="109142"/>
          </a:xfrm>
          <a:custGeom>
            <a:avLst/>
            <a:gdLst/>
            <a:ahLst/>
            <a:cxnLst/>
            <a:rect l="l" t="t" r="r" b="b"/>
            <a:pathLst>
              <a:path w="143509" h="127635">
                <a:moveTo>
                  <a:pt x="0" y="0"/>
                </a:moveTo>
                <a:lnTo>
                  <a:pt x="0" y="127254"/>
                </a:lnTo>
                <a:lnTo>
                  <a:pt x="143256" y="127254"/>
                </a:lnTo>
                <a:lnTo>
                  <a:pt x="143256"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74"/>
          <p:cNvSpPr/>
          <p:nvPr/>
        </p:nvSpPr>
        <p:spPr>
          <a:xfrm>
            <a:off x="5137247" y="5244527"/>
            <a:ext cx="122716" cy="109142"/>
          </a:xfrm>
          <a:custGeom>
            <a:avLst/>
            <a:gdLst/>
            <a:ahLst/>
            <a:cxnLst/>
            <a:rect l="l" t="t" r="r" b="b"/>
            <a:pathLst>
              <a:path w="143509" h="127635">
                <a:moveTo>
                  <a:pt x="0" y="0"/>
                </a:moveTo>
                <a:lnTo>
                  <a:pt x="143253" y="0"/>
                </a:lnTo>
                <a:lnTo>
                  <a:pt x="143253" y="127249"/>
                </a:lnTo>
                <a:lnTo>
                  <a:pt x="0" y="127249"/>
                </a:lnTo>
                <a:lnTo>
                  <a:pt x="0" y="0"/>
                </a:lnTo>
                <a:close/>
              </a:path>
            </a:pathLst>
          </a:custGeom>
          <a:ln w="1123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75"/>
          <p:cNvSpPr/>
          <p:nvPr/>
        </p:nvSpPr>
        <p:spPr>
          <a:xfrm>
            <a:off x="2593433" y="4514750"/>
            <a:ext cx="0" cy="838924"/>
          </a:xfrm>
          <a:custGeom>
            <a:avLst/>
            <a:gdLst/>
            <a:ahLst/>
            <a:cxnLst/>
            <a:rect l="l" t="t" r="r" b="b"/>
            <a:pathLst>
              <a:path h="981075">
                <a:moveTo>
                  <a:pt x="0" y="0"/>
                </a:moveTo>
                <a:lnTo>
                  <a:pt x="0" y="980693"/>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76"/>
          <p:cNvSpPr/>
          <p:nvPr/>
        </p:nvSpPr>
        <p:spPr>
          <a:xfrm>
            <a:off x="2571279" y="535334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77"/>
          <p:cNvSpPr/>
          <p:nvPr/>
        </p:nvSpPr>
        <p:spPr>
          <a:xfrm>
            <a:off x="2571279" y="5253004"/>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78"/>
          <p:cNvSpPr/>
          <p:nvPr/>
        </p:nvSpPr>
        <p:spPr>
          <a:xfrm>
            <a:off x="2571279" y="514353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79"/>
          <p:cNvSpPr/>
          <p:nvPr/>
        </p:nvSpPr>
        <p:spPr>
          <a:xfrm>
            <a:off x="2571279" y="504319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80"/>
          <p:cNvSpPr/>
          <p:nvPr/>
        </p:nvSpPr>
        <p:spPr>
          <a:xfrm>
            <a:off x="2571279" y="4934375"/>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81"/>
          <p:cNvSpPr/>
          <p:nvPr/>
        </p:nvSpPr>
        <p:spPr>
          <a:xfrm>
            <a:off x="2571279" y="4833378"/>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82"/>
          <p:cNvSpPr/>
          <p:nvPr/>
        </p:nvSpPr>
        <p:spPr>
          <a:xfrm>
            <a:off x="2571279" y="4724562"/>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83"/>
          <p:cNvSpPr/>
          <p:nvPr/>
        </p:nvSpPr>
        <p:spPr>
          <a:xfrm>
            <a:off x="2571279" y="4623566"/>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84"/>
          <p:cNvSpPr/>
          <p:nvPr/>
        </p:nvSpPr>
        <p:spPr>
          <a:xfrm>
            <a:off x="2571279" y="4514750"/>
            <a:ext cx="22262" cy="0"/>
          </a:xfrm>
          <a:custGeom>
            <a:avLst/>
            <a:gdLst/>
            <a:ahLst/>
            <a:cxnLst/>
            <a:rect l="l" t="t" r="r" b="b"/>
            <a:pathLst>
              <a:path w="26035">
                <a:moveTo>
                  <a:pt x="0" y="0"/>
                </a:moveTo>
                <a:lnTo>
                  <a:pt x="25907"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85"/>
          <p:cNvSpPr/>
          <p:nvPr/>
        </p:nvSpPr>
        <p:spPr>
          <a:xfrm>
            <a:off x="2593433" y="5353348"/>
            <a:ext cx="2767092" cy="0"/>
          </a:xfrm>
          <a:custGeom>
            <a:avLst/>
            <a:gdLst/>
            <a:ahLst/>
            <a:cxnLst/>
            <a:rect l="l" t="t" r="r" b="b"/>
            <a:pathLst>
              <a:path w="3235959">
                <a:moveTo>
                  <a:pt x="0" y="0"/>
                </a:moveTo>
                <a:lnTo>
                  <a:pt x="3235451"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86"/>
          <p:cNvSpPr/>
          <p:nvPr/>
        </p:nvSpPr>
        <p:spPr>
          <a:xfrm>
            <a:off x="259343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87"/>
          <p:cNvSpPr/>
          <p:nvPr/>
        </p:nvSpPr>
        <p:spPr>
          <a:xfrm>
            <a:off x="305085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88"/>
          <p:cNvSpPr/>
          <p:nvPr/>
        </p:nvSpPr>
        <p:spPr>
          <a:xfrm>
            <a:off x="3519345"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89"/>
          <p:cNvSpPr/>
          <p:nvPr/>
        </p:nvSpPr>
        <p:spPr>
          <a:xfrm>
            <a:off x="397676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90"/>
          <p:cNvSpPr/>
          <p:nvPr/>
        </p:nvSpPr>
        <p:spPr>
          <a:xfrm>
            <a:off x="4434180"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91"/>
          <p:cNvSpPr/>
          <p:nvPr/>
        </p:nvSpPr>
        <p:spPr>
          <a:xfrm>
            <a:off x="4902673"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92"/>
          <p:cNvSpPr/>
          <p:nvPr/>
        </p:nvSpPr>
        <p:spPr>
          <a:xfrm>
            <a:off x="5360091" y="5353348"/>
            <a:ext cx="0" cy="17376"/>
          </a:xfrm>
          <a:custGeom>
            <a:avLst/>
            <a:gdLst/>
            <a:ahLst/>
            <a:cxnLst/>
            <a:rect l="l" t="t" r="r" b="b"/>
            <a:pathLst>
              <a:path h="20320">
                <a:moveTo>
                  <a:pt x="0" y="19811"/>
                </a:moveTo>
                <a:lnTo>
                  <a:pt x="0"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93"/>
          <p:cNvSpPr txBox="1"/>
          <p:nvPr/>
        </p:nvSpPr>
        <p:spPr>
          <a:xfrm>
            <a:off x="2900455" y="4170547"/>
            <a:ext cx="2382758" cy="122856"/>
          </a:xfrm>
          <a:prstGeom prst="rect">
            <a:avLst/>
          </a:prstGeom>
        </p:spPr>
        <p:txBody>
          <a:bodyPr vert="horz" wrap="square" lIns="0" tIns="10860" rIns="0" bIns="0" rtlCol="0">
            <a:spAutoFit/>
          </a:bodyPr>
          <a:lstStyle/>
          <a:p>
            <a:pPr marL="0" marR="0" lvl="0" indent="0" algn="l" defTabSz="914400" rtl="0" eaLnBrk="1" fontAlgn="auto" latinLnBrk="0" hangingPunct="1">
              <a:lnSpc>
                <a:spcPct val="100000"/>
              </a:lnSpc>
              <a:spcBef>
                <a:spcPts val="86"/>
              </a:spcBef>
              <a:spcAft>
                <a:spcPts val="0"/>
              </a:spcAft>
              <a:buClrTx/>
              <a:buSzTx/>
              <a:buFontTx/>
              <a:buNone/>
              <a:tabLst/>
              <a:defRPr/>
            </a:pPr>
            <a:r>
              <a:rPr kumimoji="0" lang="it-IT" sz="727" b="1" i="0" u="none" strike="noStrike" kern="1200" cap="none" spc="141" normalizeH="0" baseline="0" noProof="0" dirty="0" err="1">
                <a:ln>
                  <a:noFill/>
                </a:ln>
                <a:solidFill>
                  <a:prstClr val="black"/>
                </a:solidFill>
                <a:effectLst/>
                <a:uLnTx/>
                <a:uFillTx/>
                <a:latin typeface="Arial"/>
                <a:ea typeface="+mn-ea"/>
                <a:cs typeface="Arial"/>
              </a:rPr>
              <a:t>Comparaison entre les agrégats du sol</a:t>
            </a:r>
            <a:endParaRPr kumimoji="0" sz="727" b="0" i="0" u="none" strike="noStrike" kern="1200" cap="none" spc="0" normalizeH="0" baseline="0" noProof="0" dirty="0">
              <a:ln>
                <a:noFill/>
              </a:ln>
              <a:solidFill>
                <a:prstClr val="black"/>
              </a:solidFill>
              <a:effectLst/>
              <a:uLnTx/>
              <a:uFillTx/>
              <a:latin typeface="Arial"/>
              <a:ea typeface="+mn-ea"/>
              <a:cs typeface="Arial"/>
            </a:endParaRPr>
          </a:p>
        </p:txBody>
      </p:sp>
      <p:sp>
        <p:nvSpPr>
          <p:cNvPr id="182" name="object 94"/>
          <p:cNvSpPr txBox="1"/>
          <p:nvPr/>
        </p:nvSpPr>
        <p:spPr>
          <a:xfrm>
            <a:off x="2415546" y="4426738"/>
            <a:ext cx="116743" cy="956693"/>
          </a:xfrm>
          <a:prstGeom prst="rect">
            <a:avLst/>
          </a:prstGeom>
        </p:spPr>
        <p:txBody>
          <a:bodyPr vert="horz" wrap="square" lIns="0" tIns="40724" rIns="0" bIns="0" rtlCol="0">
            <a:spAutoFit/>
          </a:bodyPr>
          <a:lstStyle/>
          <a:p>
            <a:pPr marL="0" marR="4344" lvl="0" indent="0" algn="ctr" defTabSz="914400" rtl="0" eaLnBrk="1" fontAlgn="auto" latinLnBrk="0" hangingPunct="1">
              <a:lnSpc>
                <a:spcPct val="100000"/>
              </a:lnSpc>
              <a:spcBef>
                <a:spcPts val="321"/>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80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44"/>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70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60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10860" marR="0" lvl="0" indent="0" algn="l" defTabSz="914400" rtl="0" eaLnBrk="1" fontAlgn="auto" latinLnBrk="0" hangingPunct="1">
              <a:lnSpc>
                <a:spcPct val="100000"/>
              </a:lnSpc>
              <a:spcBef>
                <a:spcPts val="239"/>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50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80"/>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40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243"/>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30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171"/>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20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21720"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10</a:t>
            </a:r>
            <a:endParaRPr kumimoji="0" sz="513" b="0" i="0" u="none" strike="noStrike" kern="1200" cap="none" spc="0" normalizeH="0" baseline="0" noProof="0">
              <a:ln>
                <a:noFill/>
              </a:ln>
              <a:solidFill>
                <a:prstClr val="black"/>
              </a:solidFill>
              <a:effectLst/>
              <a:uLnTx/>
              <a:uFillTx/>
              <a:latin typeface="Arial"/>
              <a:ea typeface="+mn-ea"/>
              <a:cs typeface="Arial"/>
            </a:endParaRPr>
          </a:p>
          <a:p>
            <a:pPr marL="45068" marR="0" lvl="0" indent="0" algn="ctr" defTabSz="914400" rtl="0" eaLnBrk="1" fontAlgn="auto" latinLnBrk="0" hangingPunct="1">
              <a:lnSpc>
                <a:spcPct val="100000"/>
              </a:lnSpc>
              <a:spcBef>
                <a:spcPts val="174"/>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0</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3" name="object 95"/>
          <p:cNvSpPr txBox="1"/>
          <p:nvPr/>
        </p:nvSpPr>
        <p:spPr>
          <a:xfrm>
            <a:off x="2783711"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31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4" name="object 96"/>
          <p:cNvSpPr txBox="1"/>
          <p:nvPr/>
        </p:nvSpPr>
        <p:spPr>
          <a:xfrm>
            <a:off x="3274413" y="5386167"/>
            <a:ext cx="60815"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1</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5" name="object 97"/>
          <p:cNvSpPr txBox="1"/>
          <p:nvPr/>
        </p:nvSpPr>
        <p:spPr>
          <a:xfrm>
            <a:off x="4613426" y="5386167"/>
            <a:ext cx="116200"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23</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6" name="object 98"/>
          <p:cNvSpPr txBox="1"/>
          <p:nvPr/>
        </p:nvSpPr>
        <p:spPr>
          <a:xfrm>
            <a:off x="5081995" y="5386167"/>
            <a:ext cx="116743" cy="91542"/>
          </a:xfrm>
          <a:prstGeom prst="rect">
            <a:avLst/>
          </a:prstGeom>
        </p:spPr>
        <p:txBody>
          <a:bodyPr vert="horz" wrap="square" lIns="0" tIns="12488" rIns="0" bIns="0" rtlCol="0">
            <a:spAutoFit/>
          </a:bodyPr>
          <a:lstStyle/>
          <a:p>
            <a:pPr marL="0" marR="0" lvl="0" indent="0" algn="l" defTabSz="914400" rtl="0" eaLnBrk="1" fontAlgn="auto" latinLnBrk="0" hangingPunct="1">
              <a:lnSpc>
                <a:spcPct val="100000"/>
              </a:lnSpc>
              <a:spcBef>
                <a:spcPts val="97"/>
              </a:spcBef>
              <a:spcAft>
                <a:spcPts val="0"/>
              </a:spcAft>
              <a:buClrTx/>
              <a:buSzTx/>
              <a:buFontTx/>
              <a:buNone/>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25</a:t>
            </a:r>
            <a:endParaRPr kumimoji="0" sz="513" b="0" i="0" u="none" strike="noStrike" kern="1200" cap="none" spc="0" normalizeH="0" baseline="0" noProof="0">
              <a:ln>
                <a:noFill/>
              </a:ln>
              <a:solidFill>
                <a:prstClr val="black"/>
              </a:solidFill>
              <a:effectLst/>
              <a:uLnTx/>
              <a:uFillTx/>
              <a:latin typeface="Arial"/>
              <a:ea typeface="+mn-ea"/>
              <a:cs typeface="Arial"/>
            </a:endParaRPr>
          </a:p>
        </p:txBody>
      </p:sp>
      <p:sp>
        <p:nvSpPr>
          <p:cNvPr id="187" name="object 99"/>
          <p:cNvSpPr txBox="1"/>
          <p:nvPr/>
        </p:nvSpPr>
        <p:spPr>
          <a:xfrm>
            <a:off x="3386447" y="5338966"/>
            <a:ext cx="1181552" cy="269472"/>
          </a:xfrm>
          <a:prstGeom prst="rect">
            <a:avLst/>
          </a:prstGeom>
        </p:spPr>
        <p:txBody>
          <a:bodyPr vert="horz" wrap="square" lIns="0" tIns="59729" rIns="0" bIns="0" rtlCol="0">
            <a:spAutoFit/>
          </a:bodyPr>
          <a:lstStyle/>
          <a:p>
            <a:pPr marL="0" marR="0" lvl="0" indent="0" algn="ctr" defTabSz="914400" rtl="0" eaLnBrk="1" fontAlgn="auto" latinLnBrk="0" hangingPunct="1">
              <a:lnSpc>
                <a:spcPct val="100000"/>
              </a:lnSpc>
              <a:spcBef>
                <a:spcPts val="470"/>
              </a:spcBef>
              <a:spcAft>
                <a:spcPts val="0"/>
              </a:spcAft>
              <a:buClrTx/>
              <a:buSzTx/>
              <a:buFontTx/>
              <a:buNone/>
              <a:tabLst>
                <a:tab pos="479459" algn="l"/>
              </a:tabLst>
              <a:defRPr/>
            </a:pPr>
            <a:r>
              <a:rPr kumimoji="0" sz="513" b="0" i="0" u="none" strike="noStrike" kern="1200" cap="none" spc="103" normalizeH="0" baseline="0" noProof="0" dirty="0">
                <a:ln>
                  <a:noFill/>
                </a:ln>
                <a:solidFill>
                  <a:prstClr val="black"/>
                </a:solidFill>
                <a:effectLst/>
                <a:uLnTx/>
                <a:uFillTx/>
                <a:latin typeface="Arial"/>
                <a:ea typeface="+mn-ea"/>
                <a:cs typeface="Arial"/>
              </a:rPr>
              <a:t>15	6</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0" marR="4344" lvl="0" indent="0" algn="ctr" defTabSz="914400" rtl="0" eaLnBrk="1" fontAlgn="auto" latinLnBrk="0" hangingPunct="1">
              <a:lnSpc>
                <a:spcPct val="100000"/>
              </a:lnSpc>
              <a:spcBef>
                <a:spcPts val="389"/>
              </a:spcBef>
              <a:spcAft>
                <a:spcPts val="0"/>
              </a:spcAft>
              <a:buClrTx/>
              <a:buSzTx/>
              <a:buFontTx/>
              <a:buNone/>
              <a:tabLst/>
              <a:defRPr/>
            </a:pPr>
            <a:r>
              <a:rPr kumimoji="0" lang="it-IT" sz="513" b="1" i="0" u="none" strike="noStrike" kern="1200" cap="none" spc="97" normalizeH="0" baseline="0" noProof="0" dirty="0" err="1">
                <a:ln>
                  <a:noFill/>
                </a:ln>
                <a:solidFill>
                  <a:prstClr val="black"/>
                </a:solidFill>
                <a:effectLst/>
                <a:uLnTx/>
                <a:uFillTx/>
                <a:latin typeface="Arial"/>
                <a:ea typeface="+mn-ea"/>
                <a:cs typeface="Arial"/>
              </a:rPr>
              <a:t>Unité d'échantillonnage</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88" name="object 100"/>
          <p:cNvSpPr/>
          <p:nvPr/>
        </p:nvSpPr>
        <p:spPr>
          <a:xfrm>
            <a:off x="2237153" y="4565491"/>
            <a:ext cx="89137" cy="70453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101"/>
          <p:cNvSpPr/>
          <p:nvPr/>
        </p:nvSpPr>
        <p:spPr>
          <a:xfrm>
            <a:off x="2214867" y="4557104"/>
            <a:ext cx="111422" cy="72131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02"/>
          <p:cNvSpPr/>
          <p:nvPr/>
        </p:nvSpPr>
        <p:spPr>
          <a:xfrm>
            <a:off x="5527550" y="4867261"/>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99326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03"/>
          <p:cNvSpPr/>
          <p:nvPr/>
        </p:nvSpPr>
        <p:spPr>
          <a:xfrm>
            <a:off x="5527557" y="4867260"/>
            <a:ext cx="45068" cy="33666"/>
          </a:xfrm>
          <a:custGeom>
            <a:avLst/>
            <a:gdLst/>
            <a:ahLst/>
            <a:cxnLst/>
            <a:rect l="l" t="t" r="r" b="b"/>
            <a:pathLst>
              <a:path w="52704" h="39370">
                <a:moveTo>
                  <a:pt x="0" y="0"/>
                </a:moveTo>
                <a:lnTo>
                  <a:pt x="52576" y="0"/>
                </a:lnTo>
                <a:lnTo>
                  <a:pt x="52576" y="38853"/>
                </a:lnTo>
                <a:lnTo>
                  <a:pt x="0" y="38853"/>
                </a:lnTo>
                <a:lnTo>
                  <a:pt x="0" y="0"/>
                </a:lnTo>
                <a:close/>
              </a:path>
            </a:pathLst>
          </a:custGeom>
          <a:ln w="1095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04"/>
          <p:cNvSpPr/>
          <p:nvPr/>
        </p:nvSpPr>
        <p:spPr>
          <a:xfrm>
            <a:off x="5527550" y="4976077"/>
            <a:ext cx="45068" cy="33666"/>
          </a:xfrm>
          <a:custGeom>
            <a:avLst/>
            <a:gdLst/>
            <a:ahLst/>
            <a:cxnLst/>
            <a:rect l="l" t="t" r="r" b="b"/>
            <a:pathLst>
              <a:path w="52704" h="39370">
                <a:moveTo>
                  <a:pt x="0" y="0"/>
                </a:moveTo>
                <a:lnTo>
                  <a:pt x="0" y="38862"/>
                </a:lnTo>
                <a:lnTo>
                  <a:pt x="52578" y="38862"/>
                </a:lnTo>
                <a:lnTo>
                  <a:pt x="52578" y="0"/>
                </a:lnTo>
                <a:lnTo>
                  <a:pt x="0" y="0"/>
                </a:lnTo>
                <a:close/>
              </a:path>
            </a:pathLst>
          </a:custGeom>
          <a:solidFill>
            <a:srgbClr val="FFFF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05"/>
          <p:cNvSpPr/>
          <p:nvPr/>
        </p:nvSpPr>
        <p:spPr>
          <a:xfrm>
            <a:off x="5527557" y="4976072"/>
            <a:ext cx="45068" cy="33666"/>
          </a:xfrm>
          <a:custGeom>
            <a:avLst/>
            <a:gdLst/>
            <a:ahLst/>
            <a:cxnLst/>
            <a:rect l="l" t="t" r="r" b="b"/>
            <a:pathLst>
              <a:path w="52704" h="39370">
                <a:moveTo>
                  <a:pt x="0" y="0"/>
                </a:moveTo>
                <a:lnTo>
                  <a:pt x="52576" y="0"/>
                </a:lnTo>
                <a:lnTo>
                  <a:pt x="52576" y="38867"/>
                </a:lnTo>
                <a:lnTo>
                  <a:pt x="0" y="38867"/>
                </a:lnTo>
                <a:lnTo>
                  <a:pt x="0" y="0"/>
                </a:lnTo>
                <a:close/>
              </a:path>
            </a:pathLst>
          </a:custGeom>
          <a:ln w="10951">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06"/>
          <p:cNvSpPr txBox="1"/>
          <p:nvPr/>
        </p:nvSpPr>
        <p:spPr>
          <a:xfrm>
            <a:off x="5483242" y="4824908"/>
            <a:ext cx="669510" cy="195026"/>
          </a:xfrm>
          <a:prstGeom prst="rect">
            <a:avLst/>
          </a:prstGeom>
          <a:ln w="3175">
            <a:solidFill>
              <a:srgbClr val="000000"/>
            </a:solidFill>
          </a:ln>
        </p:spPr>
        <p:txBody>
          <a:bodyPr vert="horz" wrap="square" lIns="0" tIns="11403" rIns="0" bIns="0" rtlCol="0">
            <a:spAutoFit/>
          </a:bodyPr>
          <a:lstStyle/>
          <a:p>
            <a:pPr marL="122715" marR="0" lvl="0" indent="0" algn="l" defTabSz="914400" rtl="0" eaLnBrk="1" fontAlgn="auto" latinLnBrk="0" hangingPunct="1">
              <a:lnSpc>
                <a:spcPct val="100000"/>
              </a:lnSpc>
              <a:spcBef>
                <a:spcPts val="90"/>
              </a:spcBef>
              <a:spcAft>
                <a:spcPts val="0"/>
              </a:spcAft>
              <a:buClrTx/>
              <a:buSzTx/>
              <a:buFontTx/>
              <a:buNone/>
              <a:tabLst/>
              <a:defRPr/>
            </a:pPr>
            <a:r>
              <a:rPr kumimoji="0" lang="it-IT" sz="513" b="0" i="0" u="none" strike="noStrike" kern="1200" cap="none" spc="86" normalizeH="0" baseline="0" noProof="0" dirty="0">
                <a:ln>
                  <a:noFill/>
                </a:ln>
                <a:solidFill>
                  <a:prstClr val="black"/>
                </a:solidFill>
                <a:effectLst/>
                <a:uLnTx/>
                <a:uFillTx/>
                <a:latin typeface="Arial"/>
                <a:ea typeface="+mn-ea"/>
                <a:cs typeface="Arial"/>
              </a:rPr>
              <a:t>p. </a:t>
            </a:r>
            <a:r>
              <a:rPr kumimoji="0" lang="it-IT" sz="513" b="0" i="0" u="none" strike="noStrike" kern="1200" cap="none" spc="86" normalizeH="0" baseline="0" noProof="0" dirty="0" err="1">
                <a:ln>
                  <a:noFill/>
                </a:ln>
                <a:solidFill>
                  <a:prstClr val="black"/>
                </a:solidFill>
                <a:effectLst/>
                <a:uLnTx/>
                <a:uFillTx/>
                <a:latin typeface="Arial"/>
                <a:ea typeface="+mn-ea"/>
                <a:cs typeface="Arial"/>
              </a:rPr>
              <a:t>prairies</a:t>
            </a:r>
            <a:endParaRPr kumimoji="0" sz="513" b="0" i="0" u="none" strike="noStrike" kern="1200" cap="none" spc="0" normalizeH="0" baseline="0" noProof="0" dirty="0">
              <a:ln>
                <a:noFill/>
              </a:ln>
              <a:solidFill>
                <a:prstClr val="black"/>
              </a:solidFill>
              <a:effectLst/>
              <a:uLnTx/>
              <a:uFillTx/>
              <a:latin typeface="Arial"/>
              <a:ea typeface="+mn-ea"/>
              <a:cs typeface="Arial"/>
            </a:endParaRPr>
          </a:p>
          <a:p>
            <a:pPr marL="122715" marR="0" lvl="0" indent="0" algn="l" defTabSz="914400" rtl="0" eaLnBrk="1" fontAlgn="auto" latinLnBrk="0" hangingPunct="1">
              <a:lnSpc>
                <a:spcPct val="100000"/>
              </a:lnSpc>
              <a:spcBef>
                <a:spcPts val="248"/>
              </a:spcBef>
              <a:spcAft>
                <a:spcPts val="0"/>
              </a:spcAft>
              <a:buClrTx/>
              <a:buSzTx/>
              <a:buFontTx/>
              <a:buNone/>
              <a:tabLst/>
              <a:defRPr/>
            </a:pPr>
            <a:r>
              <a:rPr kumimoji="0" sz="513" b="0" i="0" u="none" strike="noStrike" kern="1200" cap="none" spc="86" normalizeH="0" baseline="0" noProof="0" dirty="0" err="1">
                <a:ln>
                  <a:noFill/>
                </a:ln>
                <a:solidFill>
                  <a:prstClr val="black"/>
                </a:solidFill>
                <a:effectLst/>
                <a:uLnTx/>
                <a:uFillTx/>
                <a:latin typeface="Arial"/>
                <a:ea typeface="+mn-ea"/>
                <a:cs typeface="Arial"/>
              </a:rPr>
              <a:t>cont</a:t>
            </a:r>
            <a:r>
              <a:rPr kumimoji="0" sz="513" b="0" i="0" u="none" strike="noStrike" kern="1200" cap="none" spc="90" normalizeH="0" baseline="0" noProof="0" dirty="0" err="1">
                <a:ln>
                  <a:noFill/>
                </a:ln>
                <a:solidFill>
                  <a:prstClr val="black"/>
                </a:solidFill>
                <a:effectLst/>
                <a:uLnTx/>
                <a:uFillTx/>
                <a:latin typeface="Arial"/>
                <a:ea typeface="+mn-ea"/>
                <a:cs typeface="Arial"/>
              </a:rPr>
              <a:t> rol rol</a:t>
            </a:r>
            <a:endParaRPr kumimoji="0" sz="513" b="0" i="0" u="none" strike="noStrike" kern="1200" cap="none" spc="0" normalizeH="0" baseline="0" noProof="0" dirty="0">
              <a:ln>
                <a:noFill/>
              </a:ln>
              <a:solidFill>
                <a:prstClr val="black"/>
              </a:solidFill>
              <a:effectLst/>
              <a:uLnTx/>
              <a:uFillTx/>
              <a:latin typeface="Arial"/>
              <a:ea typeface="+mn-ea"/>
              <a:cs typeface="Arial"/>
            </a:endParaRPr>
          </a:p>
        </p:txBody>
      </p:sp>
      <p:sp>
        <p:nvSpPr>
          <p:cNvPr id="195" name="object 107"/>
          <p:cNvSpPr/>
          <p:nvPr/>
        </p:nvSpPr>
        <p:spPr>
          <a:xfrm>
            <a:off x="2102785" y="4129008"/>
            <a:ext cx="4094709" cy="1601829"/>
          </a:xfrm>
          <a:custGeom>
            <a:avLst/>
            <a:gdLst/>
            <a:ahLst/>
            <a:cxnLst/>
            <a:rect l="l" t="t" r="r" b="b"/>
            <a:pathLst>
              <a:path w="4788534" h="1873250">
                <a:moveTo>
                  <a:pt x="0" y="0"/>
                </a:moveTo>
                <a:lnTo>
                  <a:pt x="0" y="1872995"/>
                </a:lnTo>
                <a:lnTo>
                  <a:pt x="4788407" y="1872995"/>
                </a:lnTo>
                <a:lnTo>
                  <a:pt x="4788407" y="0"/>
                </a:lnTo>
                <a:lnTo>
                  <a:pt x="0" y="0"/>
                </a:lnTo>
                <a:close/>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539" b="0" i="0" u="none" strike="noStrike" kern="1200" cap="none" spc="0" normalizeH="0" baseline="0" noProof="0">
              <a:ln>
                <a:noFill/>
              </a:ln>
              <a:solidFill>
                <a:prstClr val="black"/>
              </a:solidFill>
              <a:effectLst/>
              <a:uLnTx/>
              <a:uFillTx/>
              <a:latin typeface="Calibri"/>
              <a:ea typeface="+mn-ea"/>
              <a:cs typeface="+mn-cs"/>
            </a:endParaRPr>
          </a:p>
        </p:txBody>
      </p:sp>
      <p:sp>
        <p:nvSpPr>
          <p:cNvPr id="10" name="CasellaDiTesto 9"/>
          <p:cNvSpPr txBox="1"/>
          <p:nvPr/>
        </p:nvSpPr>
        <p:spPr>
          <a:xfrm>
            <a:off x="6433234" y="5488792"/>
            <a:ext cx="2573140" cy="3291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539" b="0" i="0" u="none" strike="noStrike" kern="1200" cap="none" spc="0" normalizeH="0" baseline="0" noProof="0" dirty="0">
                <a:ln>
                  <a:noFill/>
                </a:ln>
                <a:solidFill>
                  <a:prstClr val="black"/>
                </a:solidFill>
                <a:effectLst/>
                <a:uLnTx/>
                <a:uFillTx/>
                <a:latin typeface="Calibri"/>
                <a:ea typeface="+mn-ea"/>
                <a:cs typeface="+mn-cs"/>
              </a:rPr>
              <a:t>Source : Province de Parme, 2005</a:t>
            </a:r>
          </a:p>
        </p:txBody>
      </p:sp>
    </p:spTree>
    <p:extLst>
      <p:ext uri="{BB962C8B-B14F-4D97-AF65-F5344CB8AC3E}">
        <p14:creationId xmlns:p14="http://schemas.microsoft.com/office/powerpoint/2010/main" val="589153854"/>
      </p:ext>
    </p:extLst>
  </p:cSld>
  <p:clrMapOvr>
    <a:masterClrMapping/>
  </p:clrMapOvr>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54374" y="887793"/>
            <a:ext cx="5929482" cy="5660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Les prairies permanentes des régions tempérées italiennes sont étroitement liées à l'élevage des vaches laitières des chaînes</a:t>
            </a:r>
            <a:r>
              <a:rPr kumimoji="0" lang="en-US" sz="1539" b="1" i="1" u="none" strike="noStrike" kern="1200" cap="none" spc="0" normalizeH="0" baseline="0" noProof="0" dirty="0">
                <a:ln>
                  <a:noFill/>
                </a:ln>
                <a:solidFill>
                  <a:prstClr val="black"/>
                </a:solidFill>
                <a:effectLst/>
                <a:uLnTx/>
                <a:uFillTx/>
                <a:latin typeface="Calibri"/>
                <a:ea typeface="+mn-ea"/>
                <a:cs typeface="+mn-cs"/>
              </a:rPr>
              <a:t> Grana Padano </a:t>
            </a:r>
            <a:r>
              <a:rPr kumimoji="0" lang="en-US" sz="1539" b="0" i="0" u="none" strike="noStrike" kern="1200" cap="none" spc="0" normalizeH="0" baseline="0" noProof="0" dirty="0">
                <a:ln>
                  <a:noFill/>
                </a:ln>
                <a:solidFill>
                  <a:prstClr val="black"/>
                </a:solidFill>
                <a:effectLst/>
                <a:uLnTx/>
                <a:uFillTx/>
                <a:latin typeface="Calibri"/>
                <a:ea typeface="+mn-ea"/>
                <a:cs typeface="+mn-cs"/>
              </a:rPr>
              <a:t>et </a:t>
            </a:r>
            <a:r>
              <a:rPr kumimoji="0" lang="en-US" sz="1539" b="1" i="1" u="none" strike="noStrike" kern="1200" cap="none" spc="0" normalizeH="0" baseline="0" noProof="0" dirty="0">
                <a:ln>
                  <a:noFill/>
                </a:ln>
                <a:solidFill>
                  <a:prstClr val="black"/>
                </a:solidFill>
                <a:effectLst/>
                <a:uLnTx/>
                <a:uFillTx/>
                <a:latin typeface="Calibri"/>
                <a:ea typeface="+mn-ea"/>
                <a:cs typeface="+mn-cs"/>
              </a:rPr>
              <a:t>Parmigiano </a:t>
            </a:r>
            <a:r>
              <a:rPr kumimoji="0" lang="en-US" sz="1539" b="1" i="1" u="none" strike="noStrike" kern="1200" cap="none" spc="0" normalizeH="0" baseline="0" noProof="0" dirty="0" err="1">
                <a:ln>
                  <a:noFill/>
                </a:ln>
                <a:solidFill>
                  <a:prstClr val="black"/>
                </a:solidFill>
                <a:effectLst/>
                <a:uLnTx/>
                <a:uFillTx/>
                <a:latin typeface="Calibri"/>
                <a:ea typeface="+mn-ea"/>
                <a:cs typeface="+mn-cs"/>
              </a:rPr>
              <a:t>Reggiano.</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Risultati immagini per parmigiano reggiano pasco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6975" y="1570536"/>
            <a:ext cx="5484591" cy="28657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parmigiano reggian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1167" y="2548700"/>
            <a:ext cx="1154043" cy="1107705"/>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466974" y="4678375"/>
            <a:ext cx="6518566" cy="8029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Les prairies permanentes fournissent un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fourrage d'excellente qualité </a:t>
            </a:r>
            <a:r>
              <a:rPr kumimoji="0" lang="en-US" sz="1539" b="0" i="0" u="none" strike="noStrike" kern="1200" cap="none" spc="0" normalizeH="0" baseline="0" noProof="0" dirty="0">
                <a:ln>
                  <a:noFill/>
                </a:ln>
                <a:solidFill>
                  <a:prstClr val="black"/>
                </a:solidFill>
                <a:effectLst/>
                <a:uLnTx/>
                <a:uFillTx/>
                <a:latin typeface="Calibri"/>
                <a:ea typeface="+mn-ea"/>
                <a:cs typeface="+mn-cs"/>
              </a:rPr>
              <a:t>qui répond de manière équilibrée aux besoins nutritionnels du bétail et joue un rôle important dans la définition des attributs sensoriels du Parmigiano-Reggiano (CRPA, 2007).</a:t>
            </a:r>
          </a:p>
        </p:txBody>
      </p:sp>
    </p:spTree>
    <p:extLst>
      <p:ext uri="{BB962C8B-B14F-4D97-AF65-F5344CB8AC3E}">
        <p14:creationId xmlns:p14="http://schemas.microsoft.com/office/powerpoint/2010/main" val="1124913441"/>
      </p:ext>
    </p:extLst>
  </p:cSld>
  <p:clrMapOvr>
    <a:masterClrMapping/>
  </p:clrMapOvr>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437253" y="596578"/>
            <a:ext cx="5635325" cy="4607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94" b="1" i="0" u="none" strike="noStrike" kern="1200" cap="none" spc="-4" normalizeH="0" baseline="0" noProof="0" dirty="0">
                <a:ln>
                  <a:noFill/>
                </a:ln>
                <a:solidFill>
                  <a:srgbClr val="DA5026"/>
                </a:solidFill>
                <a:effectLst/>
                <a:uLnTx/>
                <a:uFillTx/>
                <a:latin typeface="Calibri"/>
                <a:ea typeface="+mn-ea"/>
                <a:cs typeface="Georgia"/>
              </a:rPr>
              <a:t>Production de prairies dans les zones tempérées</a:t>
            </a:r>
            <a:endParaRPr kumimoji="0" lang="it-IT" sz="2394" b="1" i="0" u="none" strike="noStrike" kern="1200" cap="none" spc="-4" normalizeH="0" baseline="0" noProof="0" dirty="0">
              <a:ln>
                <a:noFill/>
              </a:ln>
              <a:solidFill>
                <a:srgbClr val="DA5026"/>
              </a:solidFill>
              <a:effectLst/>
              <a:uLnTx/>
              <a:uFillTx/>
              <a:latin typeface="Calibri"/>
              <a:ea typeface="+mn-ea"/>
              <a:cs typeface="Georgia"/>
            </a:endParaRPr>
          </a:p>
        </p:txBody>
      </p:sp>
      <p:sp>
        <p:nvSpPr>
          <p:cNvPr id="5" name="Rettangolo 4"/>
          <p:cNvSpPr/>
          <p:nvPr/>
        </p:nvSpPr>
        <p:spPr>
          <a:xfrm>
            <a:off x="76019" y="1213589"/>
            <a:ext cx="7019262" cy="103977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La production de foin dépend de la tendance saisonnière et d'une gestion moyenne de </a:t>
            </a:r>
            <a:r>
              <a:rPr kumimoji="0" lang="en-US" sz="1539"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10-11,5 tonnes par hectare de 3-4 coupes</a:t>
            </a:r>
            <a:r>
              <a:rPr kumimoji="0" lang="en-US" sz="1539" b="0" i="0" u="none" strike="noStrike" kern="1200" cap="none" spc="0" normalizeH="0" baseline="0" noProof="0" dirty="0">
                <a:ln>
                  <a:noFill/>
                </a:ln>
                <a:solidFill>
                  <a:prstClr val="black"/>
                </a:solidFill>
                <a:effectLst/>
                <a:uLnTx/>
                <a:uFillTx/>
                <a:latin typeface="Calibri"/>
                <a:ea typeface="+mn-ea"/>
                <a:cs typeface="+mn-cs"/>
              </a:rPr>
              <a:t> (5 coupes en saisons particulièrement favorables) dont la première, la plus abondante, est effectuée dans la première moitié de mai tandis que les autres sont </a:t>
            </a:r>
            <a:r>
              <a:rPr kumimoji="0" lang="en-US" sz="1539" b="0" i="0" u="none" strike="noStrike" kern="1200" cap="none" spc="0" normalizeH="0" baseline="0" noProof="0" dirty="0" err="1">
                <a:ln>
                  <a:noFill/>
                </a:ln>
                <a:solidFill>
                  <a:prstClr val="black"/>
                </a:solidFill>
                <a:effectLst/>
                <a:uLnTx/>
                <a:uFillTx/>
                <a:latin typeface="Calibri"/>
                <a:ea typeface="+mn-ea"/>
                <a:cs typeface="+mn-cs"/>
              </a:rPr>
              <a:t>effectuées</a:t>
            </a:r>
            <a:r>
              <a:rPr kumimoji="0" lang="en-US" sz="1539" b="0" i="0" u="none" strike="noStrike" kern="1200" cap="none" spc="0" normalizeH="0" baseline="0" noProof="0" dirty="0">
                <a:ln>
                  <a:noFill/>
                </a:ln>
                <a:solidFill>
                  <a:prstClr val="black"/>
                </a:solidFill>
                <a:effectLst/>
                <a:uLnTx/>
                <a:uFillTx/>
                <a:latin typeface="Calibri"/>
                <a:ea typeface="+mn-ea"/>
                <a:cs typeface="+mn-cs"/>
              </a:rPr>
              <a:t>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de 35</a:t>
            </a:r>
            <a:r>
              <a:rPr kumimoji="0" lang="en-US" sz="1539" b="0" i="0" u="none" strike="noStrike" kern="1200" cap="none" spc="0" normalizeH="0" noProof="0" dirty="0" smtClean="0">
                <a:ln>
                  <a:noFill/>
                </a:ln>
                <a:solidFill>
                  <a:prstClr val="black"/>
                </a:solidFill>
                <a:effectLst/>
                <a:uLnTx/>
                <a:uFillTx/>
                <a:latin typeface="Calibri"/>
                <a:ea typeface="+mn-ea"/>
                <a:cs typeface="+mn-cs"/>
              </a:rPr>
              <a:t> à </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40 </a:t>
            </a:r>
            <a:r>
              <a:rPr kumimoji="0" lang="en-US" sz="1539" b="0" i="0" u="none" strike="noStrike" kern="1200" cap="none" spc="0" normalizeH="0" baseline="0" noProof="0" dirty="0" err="1" smtClean="0">
                <a:ln>
                  <a:noFill/>
                </a:ln>
                <a:solidFill>
                  <a:prstClr val="black"/>
                </a:solidFill>
                <a:effectLst/>
                <a:uLnTx/>
                <a:uFillTx/>
                <a:latin typeface="Calibri"/>
                <a:ea typeface="+mn-ea"/>
                <a:cs typeface="+mn-cs"/>
              </a:rPr>
              <a:t>jours</a:t>
            </a:r>
            <a:r>
              <a:rPr kumimoji="0" lang="en-US" sz="1539" b="0" i="0" u="none" strike="noStrike" kern="1200" cap="none" spc="0" normalizeH="0" baseline="0" noProof="0" dirty="0" smtClean="0">
                <a:ln>
                  <a:noFill/>
                </a:ln>
                <a:solidFill>
                  <a:prstClr val="black"/>
                </a:solidFill>
                <a:effectLst/>
                <a:uLnTx/>
                <a:uFillTx/>
                <a:latin typeface="Calibri"/>
                <a:ea typeface="+mn-ea"/>
                <a:cs typeface="+mn-cs"/>
              </a:rPr>
              <a:t> après. </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ttangolo 5"/>
          <p:cNvSpPr/>
          <p:nvPr/>
        </p:nvSpPr>
        <p:spPr>
          <a:xfrm>
            <a:off x="437253" y="5057979"/>
            <a:ext cx="7742542" cy="8029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39" b="0" i="0" u="none" strike="noStrike" kern="1200" cap="none" spc="0" normalizeH="0" baseline="0" noProof="0" dirty="0">
                <a:ln>
                  <a:noFill/>
                </a:ln>
                <a:solidFill>
                  <a:prstClr val="black"/>
                </a:solidFill>
                <a:effectLst/>
                <a:uLnTx/>
                <a:uFillTx/>
                <a:latin typeface="Calibri"/>
                <a:ea typeface="+mn-ea"/>
                <a:cs typeface="+mn-cs"/>
              </a:rPr>
              <a:t>Les teneurs en UF calculées pour la production de prairie sont comprises entre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0,65 et 0,69 - 0,74 UF/kg de MS </a:t>
            </a:r>
            <a:r>
              <a:rPr kumimoji="0" lang="en-US" sz="1539" b="0" i="0" u="none" strike="noStrike" kern="1200" cap="none" spc="0" normalizeH="0" baseline="0" noProof="0" dirty="0">
                <a:ln>
                  <a:noFill/>
                </a:ln>
                <a:solidFill>
                  <a:prstClr val="black"/>
                </a:solidFill>
                <a:effectLst/>
                <a:uLnTx/>
                <a:uFillTx/>
                <a:latin typeface="Calibri"/>
                <a:ea typeface="+mn-ea"/>
                <a:cs typeface="+mn-cs"/>
              </a:rPr>
              <a:t>(</a:t>
            </a:r>
            <a:r>
              <a:rPr kumimoji="0" lang="en-US" sz="1539" b="0" i="0" u="none" strike="noStrike" kern="1200" cap="none" spc="0" normalizeH="0" baseline="0" noProof="0" dirty="0" err="1">
                <a:ln>
                  <a:noFill/>
                </a:ln>
                <a:solidFill>
                  <a:prstClr val="black"/>
                </a:solidFill>
                <a:effectLst/>
                <a:uLnTx/>
                <a:uFillTx/>
                <a:latin typeface="Calibri"/>
                <a:ea typeface="+mn-ea"/>
                <a:cs typeface="+mn-cs"/>
              </a:rPr>
              <a:t>Superchi</a:t>
            </a:r>
            <a:r>
              <a:rPr kumimoji="0" lang="en-US" sz="1539" b="0" i="0" u="none" strike="noStrike" kern="1200" cap="none" spc="0" normalizeH="0" baseline="0" noProof="0" dirty="0">
                <a:ln>
                  <a:noFill/>
                </a:ln>
                <a:solidFill>
                  <a:prstClr val="black"/>
                </a:solidFill>
                <a:effectLst/>
                <a:uLnTx/>
                <a:uFillTx/>
                <a:latin typeface="Calibri"/>
                <a:ea typeface="+mn-ea"/>
                <a:cs typeface="+mn-cs"/>
              </a:rPr>
              <a:t> et al., 2007), jusqu'à </a:t>
            </a:r>
            <a:r>
              <a:rPr kumimoji="0" lang="en-US" sz="153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0,8 UFL/kg de MS </a:t>
            </a:r>
            <a:r>
              <a:rPr kumimoji="0" lang="en-US" sz="1539" b="0" i="0" u="none" strike="noStrike" kern="1200" cap="none" spc="0" normalizeH="0" baseline="0" noProof="0" dirty="0">
                <a:ln>
                  <a:noFill/>
                </a:ln>
                <a:solidFill>
                  <a:prstClr val="black"/>
                </a:solidFill>
                <a:effectLst/>
                <a:uLnTx/>
                <a:uFillTx/>
                <a:latin typeface="Calibri"/>
                <a:ea typeface="+mn-ea"/>
                <a:cs typeface="+mn-cs"/>
              </a:rPr>
              <a:t>contenu dans le foin (INRA, 2002).</a:t>
            </a:r>
            <a:endParaRPr kumimoji="0" lang="it-IT" sz="1539"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Immagine correlat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6385" y="2430669"/>
            <a:ext cx="3688054" cy="246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pascolo pianura pad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554" y="2430669"/>
            <a:ext cx="3691599" cy="246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02947"/>
      </p:ext>
    </p:extLst>
  </p:cSld>
  <p:clrMapOvr>
    <a:masterClrMapping/>
  </p:clrMapOvr>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NL" dirty="0" smtClean="0"/>
              <a:t>Merci à </a:t>
            </a:r>
            <a:r>
              <a:rPr lang="nl-NL" dirty="0" err="1" smtClean="0"/>
              <a:t>tous</a:t>
            </a:r>
            <a:r>
              <a:rPr lang="nl-NL" dirty="0" smtClean="0"/>
              <a:t> les </a:t>
            </a:r>
            <a:r>
              <a:rPr lang="nl-NL" dirty="0" err="1" smtClean="0"/>
              <a:t>partenaires</a:t>
            </a:r>
            <a:r>
              <a:rPr lang="nl-NL" dirty="0" smtClean="0"/>
              <a:t> </a:t>
            </a:r>
            <a:r>
              <a:rPr lang="nl-NL" dirty="0" err="1" smtClean="0"/>
              <a:t>contributeurs</a:t>
            </a:r>
            <a:r>
              <a:rPr lang="nl-NL" dirty="0" smtClean="0"/>
              <a:t> d’Inno4Grass </a:t>
            </a:r>
            <a:endParaRPr lang="nl-NL" dirty="0"/>
          </a:p>
        </p:txBody>
      </p:sp>
    </p:spTree>
    <p:extLst>
      <p:ext uri="{BB962C8B-B14F-4D97-AF65-F5344CB8AC3E}">
        <p14:creationId xmlns:p14="http://schemas.microsoft.com/office/powerpoint/2010/main" val="21556810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572133" y="341372"/>
            <a:ext cx="6674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Comparaison entre le</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 trèfle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blanc et le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trèfle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violet dans des </a:t>
            </a:r>
            <a:r>
              <a:rPr lang="en-US" altLang="sv-SE" sz="2400" b="1" dirty="0" smtClean="0">
                <a:solidFill>
                  <a:prstClr val="black"/>
                </a:solidFill>
                <a:latin typeface="Calibri"/>
                <a:cs typeface="Times New Roman" panose="02020603050405020304" pitchFamily="18" charset="0"/>
              </a:rPr>
              <a:t>PT</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de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courte</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durée</a:t>
            </a:r>
            <a:endParaRPr kumimoji="0" lang="en-US" altLang="sv-SE"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7"/>
          <p:cNvSpPr>
            <a:spLocks noChangeArrowheads="1"/>
          </p:cNvSpPr>
          <p:nvPr/>
        </p:nvSpPr>
        <p:spPr bwMode="auto">
          <a:xfrm>
            <a:off x="133039" y="5056407"/>
            <a:ext cx="6292701" cy="180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En moyenne, pour différents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régimes de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fertilisation et de coupe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(3 ou 4 coupes/an), les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mélanges trèfle blanc/graminées se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sont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révélés meilleurs que les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mélanges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trèfle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violet/</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graminées</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Le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trèfle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violet a</a:t>
            </a:r>
            <a:r>
              <a:rPr kumimoji="0" lang="en-GB" sz="1800" b="0" i="0" u="none" strike="noStrike" kern="1200" cap="none" spc="0" normalizeH="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noProof="0" dirty="0" err="1" smtClean="0">
                <a:ln>
                  <a:noFill/>
                </a:ln>
                <a:solidFill>
                  <a:prstClr val="black"/>
                </a:solidFill>
                <a:effectLst/>
                <a:uLnTx/>
                <a:uFillTx/>
                <a:latin typeface="Calibri" pitchFamily="34" charset="0"/>
                <a:ea typeface="+mn-ea"/>
                <a:cs typeface="+mn-cs"/>
              </a:rPr>
              <a:t>eu</a:t>
            </a:r>
            <a:r>
              <a:rPr kumimoji="0" lang="en-GB" sz="1800" b="0" i="0" u="none" strike="noStrike" kern="1200" cap="none" spc="0" normalizeH="0" noProof="0" dirty="0" smtClean="0">
                <a:ln>
                  <a:noFill/>
                </a:ln>
                <a:solidFill>
                  <a:prstClr val="black"/>
                </a:solidFill>
                <a:effectLst/>
                <a:uLnTx/>
                <a:uFillTx/>
                <a:latin typeface="Calibri" pitchFamily="34" charset="0"/>
                <a:ea typeface="+mn-ea"/>
                <a:cs typeface="+mn-cs"/>
              </a:rPr>
              <a:t> un </a:t>
            </a:r>
            <a:r>
              <a:rPr kumimoji="0" lang="en-GB" sz="1800" b="0" i="0" u="none" strike="noStrike" kern="1200" cap="none" spc="0" normalizeH="0" noProof="0" dirty="0" err="1" smtClean="0">
                <a:ln>
                  <a:noFill/>
                </a:ln>
                <a:solidFill>
                  <a:prstClr val="black"/>
                </a:solidFill>
                <a:effectLst/>
                <a:uLnTx/>
                <a:uFillTx/>
                <a:latin typeface="Calibri" pitchFamily="34" charset="0"/>
                <a:ea typeface="+mn-ea"/>
                <a:cs typeface="+mn-cs"/>
              </a:rPr>
              <a:t>meilleur</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rendement</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la première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année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mais le trèfle blanc a persisté plus longtemps.</a:t>
            </a:r>
          </a:p>
        </p:txBody>
      </p:sp>
      <p:sp>
        <p:nvSpPr>
          <p:cNvPr id="7" name="Rectangle 2"/>
          <p:cNvSpPr>
            <a:spLocks noChangeArrowheads="1"/>
          </p:cNvSpPr>
          <p:nvPr/>
        </p:nvSpPr>
        <p:spPr bwMode="auto">
          <a:xfrm>
            <a:off x="1671638" y="332898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685800" algn="l"/>
              </a:tabLst>
              <a:defRPr>
                <a:solidFill>
                  <a:schemeClr val="tx1"/>
                </a:solidFill>
                <a:latin typeface="Arial" pitchFamily="34" charset="0"/>
                <a:cs typeface="Arial" pitchFamily="34" charset="0"/>
              </a:defRPr>
            </a:lvl1pPr>
            <a:lvl2pPr fontAlgn="base">
              <a:spcBef>
                <a:spcPct val="0"/>
              </a:spcBef>
              <a:spcAft>
                <a:spcPct val="0"/>
              </a:spcAft>
              <a:tabLst>
                <a:tab pos="685800" algn="l"/>
              </a:tabLst>
              <a:defRPr>
                <a:solidFill>
                  <a:schemeClr val="tx1"/>
                </a:solidFill>
                <a:latin typeface="Arial" pitchFamily="34" charset="0"/>
                <a:cs typeface="Arial" pitchFamily="34" charset="0"/>
              </a:defRPr>
            </a:lvl2pPr>
            <a:lvl3pPr fontAlgn="base">
              <a:spcBef>
                <a:spcPct val="0"/>
              </a:spcBef>
              <a:spcAft>
                <a:spcPct val="0"/>
              </a:spcAft>
              <a:tabLst>
                <a:tab pos="685800" algn="l"/>
              </a:tabLst>
              <a:defRPr>
                <a:solidFill>
                  <a:schemeClr val="tx1"/>
                </a:solidFill>
                <a:latin typeface="Arial" pitchFamily="34" charset="0"/>
                <a:cs typeface="Arial" pitchFamily="34" charset="0"/>
              </a:defRPr>
            </a:lvl3pPr>
            <a:lvl4pPr fontAlgn="base">
              <a:spcBef>
                <a:spcPct val="0"/>
              </a:spcBef>
              <a:spcAft>
                <a:spcPct val="0"/>
              </a:spcAft>
              <a:tabLst>
                <a:tab pos="685800" algn="l"/>
              </a:tabLst>
              <a:defRPr>
                <a:solidFill>
                  <a:schemeClr val="tx1"/>
                </a:solidFill>
                <a:latin typeface="Arial" pitchFamily="34" charset="0"/>
                <a:cs typeface="Arial" pitchFamily="34" charset="0"/>
              </a:defRPr>
            </a:lvl4pPr>
            <a:lvl5pPr fontAlgn="base">
              <a:spcBef>
                <a:spcPct val="0"/>
              </a:spcBef>
              <a:spcAft>
                <a:spcPct val="0"/>
              </a:spcAft>
              <a:tabLst>
                <a:tab pos="685800" algn="l"/>
              </a:tabLst>
              <a:defRPr>
                <a:solidFill>
                  <a:schemeClr val="tx1"/>
                </a:solidFill>
                <a:latin typeface="Arial" pitchFamily="34" charset="0"/>
                <a:cs typeface="Arial" pitchFamily="34" charset="0"/>
              </a:defRPr>
            </a:lvl5pPr>
            <a:lvl6pPr fontAlgn="base">
              <a:spcBef>
                <a:spcPct val="0"/>
              </a:spcBef>
              <a:spcAft>
                <a:spcPct val="0"/>
              </a:spcAft>
              <a:tabLst>
                <a:tab pos="685800" algn="l"/>
              </a:tabLst>
              <a:defRPr>
                <a:solidFill>
                  <a:schemeClr val="tx1"/>
                </a:solidFill>
                <a:latin typeface="Arial" pitchFamily="34" charset="0"/>
                <a:cs typeface="Arial" pitchFamily="34" charset="0"/>
              </a:defRPr>
            </a:lvl6pPr>
            <a:lvl7pPr fontAlgn="base">
              <a:spcBef>
                <a:spcPct val="0"/>
              </a:spcBef>
              <a:spcAft>
                <a:spcPct val="0"/>
              </a:spcAft>
              <a:tabLst>
                <a:tab pos="685800" algn="l"/>
              </a:tabLst>
              <a:defRPr>
                <a:solidFill>
                  <a:schemeClr val="tx1"/>
                </a:solidFill>
                <a:latin typeface="Arial" pitchFamily="34" charset="0"/>
                <a:cs typeface="Arial" pitchFamily="34" charset="0"/>
              </a:defRPr>
            </a:lvl7pPr>
            <a:lvl8pPr fontAlgn="base">
              <a:spcBef>
                <a:spcPct val="0"/>
              </a:spcBef>
              <a:spcAft>
                <a:spcPct val="0"/>
              </a:spcAft>
              <a:tabLst>
                <a:tab pos="685800" algn="l"/>
              </a:tabLst>
              <a:defRPr>
                <a:solidFill>
                  <a:schemeClr val="tx1"/>
                </a:solidFill>
                <a:latin typeface="Arial" pitchFamily="34" charset="0"/>
                <a:cs typeface="Arial" pitchFamily="34" charset="0"/>
              </a:defRPr>
            </a:lvl8pPr>
            <a:lvl9pPr fontAlgn="base">
              <a:spcBef>
                <a:spcPct val="0"/>
              </a:spcBef>
              <a:spcAft>
                <a:spcPct val="0"/>
              </a:spcAft>
              <a:tabLst>
                <a:tab pos="685800" algn="l"/>
              </a:tabLs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tab pos="685800" algn="l"/>
              </a:tabLst>
              <a:defRPr/>
            </a:pPr>
            <a:endParaRPr kumimoji="0" lang="sv-SE" altLang="sv-SE" sz="1800" b="0" i="0" u="none" strike="noStrike" kern="1200" cap="none" spc="0" normalizeH="0" baseline="0" noProof="0" smtClean="0">
              <a:ln>
                <a:noFill/>
              </a:ln>
              <a:solidFill>
                <a:prstClr val="black"/>
              </a:solidFill>
              <a:effectLst/>
              <a:uLnTx/>
              <a:uFillTx/>
              <a:latin typeface="Arial" pitchFamily="34" charset="0"/>
              <a:ea typeface="+mn-ea"/>
              <a:cs typeface="Arial" pitchFamily="34" charset="0"/>
            </a:endParaRPr>
          </a:p>
        </p:txBody>
      </p:sp>
      <p:graphicFrame>
        <p:nvGraphicFramePr>
          <p:cNvPr id="8" name="Tabell 7"/>
          <p:cNvGraphicFramePr>
            <a:graphicFrameLocks noGrp="1"/>
          </p:cNvGraphicFramePr>
          <p:nvPr>
            <p:extLst/>
          </p:nvPr>
        </p:nvGraphicFramePr>
        <p:xfrm>
          <a:off x="147324" y="1368201"/>
          <a:ext cx="6471852" cy="3587189"/>
        </p:xfrm>
        <a:graphic>
          <a:graphicData uri="http://schemas.openxmlformats.org/drawingml/2006/table">
            <a:tbl>
              <a:tblPr firstRow="1" bandRow="1">
                <a:tableStyleId>{F5AB1C69-6EDB-4FF4-983F-18BD219EF322}</a:tableStyleId>
              </a:tblPr>
              <a:tblGrid>
                <a:gridCol w="882719">
                  <a:extLst>
                    <a:ext uri="{9D8B030D-6E8A-4147-A177-3AD203B41FA5}">
                      <a16:colId xmlns:a16="http://schemas.microsoft.com/office/drawing/2014/main" val="20000"/>
                    </a:ext>
                  </a:extLst>
                </a:gridCol>
                <a:gridCol w="1274565">
                  <a:extLst>
                    <a:ext uri="{9D8B030D-6E8A-4147-A177-3AD203B41FA5}">
                      <a16:colId xmlns:a16="http://schemas.microsoft.com/office/drawing/2014/main" val="20001"/>
                    </a:ext>
                  </a:extLst>
                </a:gridCol>
                <a:gridCol w="1078642">
                  <a:extLst>
                    <a:ext uri="{9D8B030D-6E8A-4147-A177-3AD203B41FA5}">
                      <a16:colId xmlns:a16="http://schemas.microsoft.com/office/drawing/2014/main" val="20002"/>
                    </a:ext>
                  </a:extLst>
                </a:gridCol>
                <a:gridCol w="1078642">
                  <a:extLst>
                    <a:ext uri="{9D8B030D-6E8A-4147-A177-3AD203B41FA5}">
                      <a16:colId xmlns:a16="http://schemas.microsoft.com/office/drawing/2014/main" val="20003"/>
                    </a:ext>
                  </a:extLst>
                </a:gridCol>
                <a:gridCol w="1078642">
                  <a:extLst>
                    <a:ext uri="{9D8B030D-6E8A-4147-A177-3AD203B41FA5}">
                      <a16:colId xmlns:a16="http://schemas.microsoft.com/office/drawing/2014/main" val="20004"/>
                    </a:ext>
                  </a:extLst>
                </a:gridCol>
                <a:gridCol w="1078642">
                  <a:extLst>
                    <a:ext uri="{9D8B030D-6E8A-4147-A177-3AD203B41FA5}">
                      <a16:colId xmlns:a16="http://schemas.microsoft.com/office/drawing/2014/main" val="20005"/>
                    </a:ext>
                  </a:extLst>
                </a:gridCol>
              </a:tblGrid>
              <a:tr h="534407">
                <a:tc>
                  <a:txBody>
                    <a:bodyPr/>
                    <a:lstStyle/>
                    <a:p>
                      <a:pPr algn="just">
                        <a:spcAft>
                          <a:spcPts val="0"/>
                        </a:spcAft>
                      </a:pPr>
                      <a:r>
                        <a:rPr lang="en-GB" sz="1600" dirty="0">
                          <a:effectLst/>
                        </a:rPr>
                        <a:t>Niveau N</a:t>
                      </a:r>
                      <a:endParaRPr lang="sv-SE" sz="1600" dirty="0">
                        <a:effectLst/>
                        <a:latin typeface="+mn-lt"/>
                        <a:ea typeface="Calibri"/>
                      </a:endParaRPr>
                    </a:p>
                  </a:txBody>
                  <a:tcPr marL="44450" marR="44450" marT="0" marB="0"/>
                </a:tc>
                <a:tc>
                  <a:txBody>
                    <a:bodyPr/>
                    <a:lstStyle/>
                    <a:p>
                      <a:pPr algn="just">
                        <a:spcAft>
                          <a:spcPts val="0"/>
                        </a:spcAft>
                      </a:pPr>
                      <a:r>
                        <a:rPr lang="en-GB" sz="1600" kern="0" dirty="0" err="1">
                          <a:effectLst/>
                        </a:rPr>
                        <a:t>Trifolium</a:t>
                      </a:r>
                      <a:r>
                        <a:rPr lang="en-GB" sz="1600" kern="0" dirty="0">
                          <a:effectLst/>
                        </a:rPr>
                        <a:t> ssp.</a:t>
                      </a:r>
                      <a:endParaRPr lang="sv-SE" sz="1600" b="1" kern="0" dirty="0">
                        <a:effectLst/>
                        <a:latin typeface="+mn-lt"/>
                        <a:ea typeface="Times New Roman"/>
                      </a:endParaRPr>
                    </a:p>
                  </a:txBody>
                  <a:tcPr marL="44450" marR="44450" marT="0" marB="0"/>
                </a:tc>
                <a:tc>
                  <a:txBody>
                    <a:bodyPr/>
                    <a:lstStyle/>
                    <a:p>
                      <a:pPr algn="ctr">
                        <a:spcAft>
                          <a:spcPts val="0"/>
                        </a:spcAft>
                      </a:pPr>
                      <a:r>
                        <a:rPr lang="en-GB" sz="1600" dirty="0">
                          <a:effectLst/>
                        </a:rPr>
                        <a:t>1ère année</a:t>
                      </a:r>
                      <a:endParaRPr lang="sv-SE" sz="1600" dirty="0">
                        <a:effectLst/>
                        <a:latin typeface="+mn-lt"/>
                        <a:ea typeface="Calibri"/>
                      </a:endParaRPr>
                    </a:p>
                  </a:txBody>
                  <a:tcPr marL="44450" marR="44450" marT="0" marB="0"/>
                </a:tc>
                <a:tc>
                  <a:txBody>
                    <a:bodyPr/>
                    <a:lstStyle/>
                    <a:p>
                      <a:pPr algn="ctr">
                        <a:spcAft>
                          <a:spcPts val="0"/>
                        </a:spcAft>
                      </a:pPr>
                      <a:r>
                        <a:rPr lang="en-GB" sz="1600">
                          <a:effectLst/>
                        </a:rPr>
                        <a:t>2ème année</a:t>
                      </a:r>
                      <a:endParaRPr lang="sv-SE" sz="1600">
                        <a:effectLst/>
                        <a:latin typeface="+mn-lt"/>
                        <a:ea typeface="Calibri"/>
                      </a:endParaRPr>
                    </a:p>
                  </a:txBody>
                  <a:tcPr marL="44450" marR="44450" marT="0" marB="0"/>
                </a:tc>
                <a:tc>
                  <a:txBody>
                    <a:bodyPr/>
                    <a:lstStyle/>
                    <a:p>
                      <a:pPr algn="ctr">
                        <a:spcAft>
                          <a:spcPts val="0"/>
                        </a:spcAft>
                      </a:pPr>
                      <a:r>
                        <a:rPr lang="en-GB" sz="1600" dirty="0">
                          <a:effectLst/>
                        </a:rPr>
                        <a:t>3ème année</a:t>
                      </a:r>
                      <a:endParaRPr lang="sv-SE" sz="1600" dirty="0">
                        <a:effectLst/>
                        <a:latin typeface="+mn-lt"/>
                        <a:ea typeface="Calibri"/>
                      </a:endParaRPr>
                    </a:p>
                  </a:txBody>
                  <a:tcPr marL="44450" marR="44450" marT="0" marB="0"/>
                </a:tc>
                <a:tc>
                  <a:txBody>
                    <a:bodyPr/>
                    <a:lstStyle/>
                    <a:p>
                      <a:pPr algn="ctr">
                        <a:spcAft>
                          <a:spcPts val="0"/>
                        </a:spcAft>
                      </a:pPr>
                      <a:r>
                        <a:rPr lang="en-GB" sz="1600">
                          <a:effectLst/>
                        </a:rPr>
                        <a:t>4ème année</a:t>
                      </a:r>
                      <a:endParaRPr lang="sv-SE" sz="1600">
                        <a:effectLst/>
                        <a:latin typeface="+mn-lt"/>
                        <a:ea typeface="Calibri"/>
                      </a:endParaRPr>
                    </a:p>
                  </a:txBody>
                  <a:tcPr marL="44450" marR="44450" marT="0" marB="0"/>
                </a:tc>
                <a:extLst>
                  <a:ext uri="{0D108BD9-81ED-4DB2-BD59-A6C34878D82A}">
                    <a16:rowId xmlns:a16="http://schemas.microsoft.com/office/drawing/2014/main" val="10000"/>
                  </a:ext>
                </a:extLst>
              </a:tr>
              <a:tr h="495992">
                <a:tc>
                  <a:txBody>
                    <a:bodyPr/>
                    <a:lstStyle/>
                    <a:p>
                      <a:pPr algn="just">
                        <a:spcAft>
                          <a:spcPts val="0"/>
                        </a:spcAft>
                      </a:pPr>
                      <a:r>
                        <a:rPr lang="en-GB" sz="1600" dirty="0">
                          <a:effectLst/>
                        </a:rPr>
                        <a:t>0 kg N</a:t>
                      </a:r>
                      <a:endParaRPr lang="sv-SE" sz="1600" dirty="0">
                        <a:effectLst/>
                        <a:latin typeface="+mn-lt"/>
                        <a:ea typeface="Calibri"/>
                      </a:endParaRPr>
                    </a:p>
                  </a:txBody>
                  <a:tcPr marL="44450" marR="44450" marT="0" marB="0"/>
                </a:tc>
                <a:tc>
                  <a:txBody>
                    <a:bodyPr/>
                    <a:lstStyle/>
                    <a:p>
                      <a:pPr algn="just">
                        <a:spcAft>
                          <a:spcPts val="0"/>
                        </a:spcAft>
                      </a:pPr>
                      <a:r>
                        <a:rPr lang="en-GB" sz="1600" dirty="0" err="1" smtClean="0">
                          <a:effectLst/>
                        </a:rPr>
                        <a:t>trèfle</a:t>
                      </a:r>
                      <a:r>
                        <a:rPr lang="en-GB" sz="1600" dirty="0" smtClean="0">
                          <a:effectLst/>
                        </a:rPr>
                        <a:t> violet</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8 430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7 647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6 363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5 491</a:t>
                      </a:r>
                      <a:endParaRPr lang="sv-SE" sz="1600">
                        <a:effectLst/>
                        <a:latin typeface="+mn-lt"/>
                        <a:ea typeface="Calibri"/>
                      </a:endParaRPr>
                    </a:p>
                  </a:txBody>
                  <a:tcPr marL="44450" marR="44450" marT="0" marB="0"/>
                </a:tc>
                <a:extLst>
                  <a:ext uri="{0D108BD9-81ED-4DB2-BD59-A6C34878D82A}">
                    <a16:rowId xmlns:a16="http://schemas.microsoft.com/office/drawing/2014/main" val="10001"/>
                  </a:ext>
                </a:extLst>
              </a:tr>
              <a:tr h="495992">
                <a:tc>
                  <a:txBody>
                    <a:bodyPr/>
                    <a:lstStyle/>
                    <a:p>
                      <a:pPr algn="just">
                        <a:spcAft>
                          <a:spcPts val="0"/>
                        </a:spcAft>
                      </a:pPr>
                      <a:r>
                        <a:rPr lang="en-GB" sz="1600">
                          <a:effectLst/>
                        </a:rPr>
                        <a:t> </a:t>
                      </a:r>
                      <a:endParaRPr lang="sv-SE" sz="1600">
                        <a:effectLst/>
                        <a:latin typeface="+mn-lt"/>
                        <a:ea typeface="Calibri"/>
                      </a:endParaRPr>
                    </a:p>
                  </a:txBody>
                  <a:tcPr marL="44450" marR="44450" marT="0" marB="0"/>
                </a:tc>
                <a:tc>
                  <a:txBody>
                    <a:bodyPr/>
                    <a:lstStyle/>
                    <a:p>
                      <a:pPr algn="just">
                        <a:spcAft>
                          <a:spcPts val="0"/>
                        </a:spcAft>
                      </a:pPr>
                      <a:r>
                        <a:rPr lang="en-GB" sz="1600">
                          <a:effectLst/>
                        </a:rPr>
                        <a:t>Trèfle blanc</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7 724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8 085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7 441</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7 765</a:t>
                      </a:r>
                      <a:endParaRPr lang="sv-SE" sz="1600">
                        <a:effectLst/>
                        <a:latin typeface="+mn-lt"/>
                        <a:ea typeface="Calibri"/>
                      </a:endParaRPr>
                    </a:p>
                  </a:txBody>
                  <a:tcPr marL="44450" marR="44450" marT="0" marB="0"/>
                </a:tc>
                <a:extLst>
                  <a:ext uri="{0D108BD9-81ED-4DB2-BD59-A6C34878D82A}">
                    <a16:rowId xmlns:a16="http://schemas.microsoft.com/office/drawing/2014/main" val="10002"/>
                  </a:ext>
                </a:extLst>
              </a:tr>
              <a:tr h="534407">
                <a:tc>
                  <a:txBody>
                    <a:bodyPr/>
                    <a:lstStyle/>
                    <a:p>
                      <a:pPr algn="l">
                        <a:spcAft>
                          <a:spcPts val="0"/>
                        </a:spcAft>
                      </a:pPr>
                      <a:r>
                        <a:rPr lang="en-GB" sz="1600" dirty="0" smtClean="0">
                          <a:effectLst/>
                        </a:rPr>
                        <a:t>100 kg </a:t>
                      </a:r>
                      <a:r>
                        <a:rPr lang="en-GB" sz="1600" dirty="0">
                          <a:effectLst/>
                        </a:rPr>
                        <a:t>N</a:t>
                      </a:r>
                      <a:endParaRPr lang="sv-SE" sz="1600" dirty="0">
                        <a:effectLst/>
                        <a:latin typeface="+mn-lt"/>
                        <a:ea typeface="Calibri"/>
                      </a:endParaRPr>
                    </a:p>
                  </a:txBody>
                  <a:tcPr marL="44450" marR="44450" marT="0" marB="0"/>
                </a:tc>
                <a:tc>
                  <a:txBody>
                    <a:bodyPr/>
                    <a:lstStyle/>
                    <a:p>
                      <a:pPr algn="just">
                        <a:spcAft>
                          <a:spcPts val="0"/>
                        </a:spcAft>
                      </a:pPr>
                      <a:r>
                        <a:rPr lang="en-GB" sz="1600" dirty="0" err="1" smtClean="0">
                          <a:effectLst/>
                        </a:rPr>
                        <a:t>trèfle</a:t>
                      </a:r>
                      <a:r>
                        <a:rPr lang="en-GB" sz="1600" dirty="0" smtClean="0">
                          <a:effectLst/>
                        </a:rPr>
                        <a:t> violet</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9 597</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9 359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7 795</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7 141</a:t>
                      </a:r>
                      <a:endParaRPr lang="sv-SE" sz="1600">
                        <a:effectLst/>
                        <a:latin typeface="+mn-lt"/>
                        <a:ea typeface="Calibri"/>
                      </a:endParaRPr>
                    </a:p>
                  </a:txBody>
                  <a:tcPr marL="44450" marR="44450" marT="0" marB="0"/>
                </a:tc>
                <a:extLst>
                  <a:ext uri="{0D108BD9-81ED-4DB2-BD59-A6C34878D82A}">
                    <a16:rowId xmlns:a16="http://schemas.microsoft.com/office/drawing/2014/main" val="10003"/>
                  </a:ext>
                </a:extLst>
              </a:tr>
              <a:tr h="495992">
                <a:tc>
                  <a:txBody>
                    <a:bodyPr/>
                    <a:lstStyle/>
                    <a:p>
                      <a:pPr algn="l">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Trèfle blanc</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9 123</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a:effectLst/>
                        </a:rPr>
                        <a:t>9 534</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8 152</a:t>
                      </a:r>
                      <a:endParaRPr lang="sv-SE" sz="1600" dirty="0">
                        <a:effectLst/>
                        <a:latin typeface="+mn-lt"/>
                        <a:ea typeface="Calibri"/>
                      </a:endParaRPr>
                    </a:p>
                  </a:txBody>
                  <a:tcPr marL="44450" marR="44450" marT="0" marB="0"/>
                </a:tc>
                <a:extLst>
                  <a:ext uri="{0D108BD9-81ED-4DB2-BD59-A6C34878D82A}">
                    <a16:rowId xmlns:a16="http://schemas.microsoft.com/office/drawing/2014/main" val="10004"/>
                  </a:ext>
                </a:extLst>
              </a:tr>
              <a:tr h="534407">
                <a:tc>
                  <a:txBody>
                    <a:bodyPr/>
                    <a:lstStyle/>
                    <a:p>
                      <a:pPr algn="l">
                        <a:spcAft>
                          <a:spcPts val="0"/>
                        </a:spcAft>
                      </a:pPr>
                      <a:r>
                        <a:rPr lang="en-GB" sz="1600" dirty="0">
                          <a:effectLst/>
                        </a:rPr>
                        <a:t>200 kg N</a:t>
                      </a:r>
                      <a:endParaRPr lang="sv-SE" sz="1600" dirty="0">
                        <a:effectLst/>
                        <a:latin typeface="+mn-lt"/>
                        <a:ea typeface="Calibri"/>
                      </a:endParaRPr>
                    </a:p>
                  </a:txBody>
                  <a:tcPr marL="44450" marR="44450" marT="0" marB="0"/>
                </a:tc>
                <a:tc>
                  <a:txBody>
                    <a:bodyPr/>
                    <a:lstStyle/>
                    <a:p>
                      <a:pPr algn="just">
                        <a:spcAft>
                          <a:spcPts val="0"/>
                        </a:spcAft>
                      </a:pPr>
                      <a:r>
                        <a:rPr lang="en-GB" sz="1600" dirty="0" err="1" smtClean="0">
                          <a:effectLst/>
                        </a:rPr>
                        <a:t>trèfle</a:t>
                      </a:r>
                      <a:r>
                        <a:rPr lang="en-GB" sz="1600" dirty="0" smtClean="0">
                          <a:effectLst/>
                        </a:rPr>
                        <a:t> violet</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10 409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10 202</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8 569</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8 213</a:t>
                      </a:r>
                      <a:endParaRPr lang="sv-SE" sz="1600" dirty="0">
                        <a:effectLst/>
                        <a:latin typeface="+mn-lt"/>
                        <a:ea typeface="Calibri"/>
                      </a:endParaRPr>
                    </a:p>
                  </a:txBody>
                  <a:tcPr marL="44450" marR="44450" marT="0" marB="0"/>
                </a:tc>
                <a:extLst>
                  <a:ext uri="{0D108BD9-81ED-4DB2-BD59-A6C34878D82A}">
                    <a16:rowId xmlns:a16="http://schemas.microsoft.com/office/drawing/2014/main" val="10005"/>
                  </a:ext>
                </a:extLst>
              </a:tr>
              <a:tr h="495992">
                <a:tc>
                  <a:txBody>
                    <a:bodyPr/>
                    <a:lstStyle/>
                    <a:p>
                      <a:pPr algn="just">
                        <a:spcAft>
                          <a:spcPts val="0"/>
                        </a:spcAft>
                      </a:pPr>
                      <a:r>
                        <a:rPr lang="en-GB" sz="1600" dirty="0">
                          <a:effectLst/>
                        </a:rPr>
                        <a:t> </a:t>
                      </a:r>
                      <a:endParaRPr lang="sv-SE" sz="1600" dirty="0">
                        <a:effectLst/>
                        <a:latin typeface="+mn-lt"/>
                        <a:ea typeface="Calibri"/>
                      </a:endParaRPr>
                    </a:p>
                  </a:txBody>
                  <a:tcPr marL="44450" marR="44450" marT="0" marB="0"/>
                </a:tc>
                <a:tc>
                  <a:txBody>
                    <a:bodyPr/>
                    <a:lstStyle/>
                    <a:p>
                      <a:pPr algn="just">
                        <a:spcAft>
                          <a:spcPts val="0"/>
                        </a:spcAft>
                      </a:pPr>
                      <a:r>
                        <a:rPr lang="en-GB" sz="1600" dirty="0">
                          <a:effectLst/>
                        </a:rPr>
                        <a:t>Trèfle blanc</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9 920</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10 246</a:t>
                      </a:r>
                      <a:endParaRPr lang="sv-SE" sz="1600" dirty="0">
                        <a:effectLst/>
                        <a:latin typeface="+mn-lt"/>
                        <a:ea typeface="Calibri"/>
                      </a:endParaRPr>
                    </a:p>
                  </a:txBody>
                  <a:tcPr marL="44450" marR="44450" marT="0" marB="0"/>
                </a:tc>
                <a:tc>
                  <a:txBody>
                    <a:bodyPr/>
                    <a:lstStyle/>
                    <a:p>
                      <a:pPr algn="ctr">
                        <a:spcAft>
                          <a:spcPts val="0"/>
                        </a:spcAft>
                        <a:tabLst>
                          <a:tab pos="521335" algn="dec"/>
                        </a:tabLst>
                      </a:pPr>
                      <a:r>
                        <a:rPr lang="en-GB" sz="1600">
                          <a:effectLst/>
                        </a:rPr>
                        <a:t>8 619</a:t>
                      </a:r>
                      <a:endParaRPr lang="sv-SE" sz="1600">
                        <a:effectLst/>
                        <a:latin typeface="+mn-lt"/>
                        <a:ea typeface="Calibri"/>
                      </a:endParaRPr>
                    </a:p>
                  </a:txBody>
                  <a:tcPr marL="44450" marR="44450" marT="0" marB="0"/>
                </a:tc>
                <a:tc>
                  <a:txBody>
                    <a:bodyPr/>
                    <a:lstStyle/>
                    <a:p>
                      <a:pPr algn="ctr">
                        <a:spcAft>
                          <a:spcPts val="0"/>
                        </a:spcAft>
                        <a:tabLst>
                          <a:tab pos="521335" algn="dec"/>
                        </a:tabLst>
                      </a:pPr>
                      <a:r>
                        <a:rPr lang="en-GB" sz="1600" dirty="0">
                          <a:effectLst/>
                        </a:rPr>
                        <a:t>8 565</a:t>
                      </a:r>
                      <a:endParaRPr lang="sv-SE" sz="1600" dirty="0">
                        <a:effectLst/>
                        <a:latin typeface="+mn-lt"/>
                        <a:ea typeface="Calibri"/>
                      </a:endParaRPr>
                    </a:p>
                  </a:txBody>
                  <a:tcPr marL="44450" marR="44450" marT="0" marB="0"/>
                </a:tc>
                <a:extLst>
                  <a:ext uri="{0D108BD9-81ED-4DB2-BD59-A6C34878D82A}">
                    <a16:rowId xmlns:a16="http://schemas.microsoft.com/office/drawing/2014/main" val="10006"/>
                  </a:ext>
                </a:extLst>
              </a:tr>
            </a:tbl>
          </a:graphicData>
        </a:graphic>
      </p:graphicFrame>
      <p:sp>
        <p:nvSpPr>
          <p:cNvPr id="20" name="textruta 19"/>
          <p:cNvSpPr txBox="1"/>
          <p:nvPr/>
        </p:nvSpPr>
        <p:spPr>
          <a:xfrm>
            <a:off x="6425740" y="6541507"/>
            <a:ext cx="2756848"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a:t>
            </a:r>
            <a:r>
              <a:rPr kumimoji="0" lang="sv-SE" sz="1200" b="0" i="0" u="none" strike="noStrike" kern="1200" cap="none" spc="0" normalizeH="0" baseline="0" noProof="0" dirty="0" err="1" smtClean="0">
                <a:ln>
                  <a:noFill/>
                </a:ln>
                <a:solidFill>
                  <a:prstClr val="black"/>
                </a:solidFill>
                <a:effectLst/>
                <a:uLnTx/>
                <a:uFillTx/>
                <a:latin typeface="Calibri"/>
                <a:ea typeface="+mn-ea"/>
                <a:cs typeface="+mn-cs"/>
              </a:rPr>
              <a:t>Svanäng</a:t>
            </a:r>
            <a:r>
              <a:rPr kumimoji="0" lang="sv-SE" sz="1200" b="0" i="0" u="none" strike="noStrike" kern="1200" cap="none" spc="0" normalizeH="0" baseline="0" noProof="0" dirty="0" smtClean="0">
                <a:ln>
                  <a:noFill/>
                </a:ln>
                <a:solidFill>
                  <a:prstClr val="black"/>
                </a:solidFill>
                <a:effectLst/>
                <a:uLnTx/>
                <a:uFillTx/>
                <a:latin typeface="Calibri"/>
                <a:ea typeface="+mn-ea"/>
                <a:cs typeface="+mn-cs"/>
              </a:rPr>
              <a:t> et Frankow-Lindberg, 1994)</a:t>
            </a:r>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mms_img101614328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00911" y="1368201"/>
            <a:ext cx="2006505" cy="3567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6779981" y="4932582"/>
            <a:ext cx="240260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La pourriture des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racines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est le principal obstacle à l'accroissement de la longévité du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trèfle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violet.</a:t>
            </a:r>
            <a:endPar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endParaRPr>
          </a:p>
        </p:txBody>
      </p:sp>
      <p:sp>
        <p:nvSpPr>
          <p:cNvPr id="11" name="textruta 10"/>
          <p:cNvSpPr txBox="1"/>
          <p:nvPr/>
        </p:nvSpPr>
        <p:spPr>
          <a:xfrm>
            <a:off x="6742008" y="4661493"/>
            <a:ext cx="230646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Ann-Charlotte </a:t>
            </a:r>
            <a:r>
              <a:rPr kumimoji="0" lang="sv-SE" sz="1000" b="1" i="0" u="none" strike="noStrike" kern="1200" cap="none" spc="0" normalizeH="0" baseline="0" noProof="0" dirty="0" err="1" smtClean="0">
                <a:ln>
                  <a:noFill/>
                </a:ln>
                <a:solidFill>
                  <a:prstClr val="white"/>
                </a:solidFill>
                <a:effectLst/>
                <a:uLnTx/>
                <a:uFillTx/>
                <a:latin typeface="Calibri"/>
                <a:ea typeface="+mn-ea"/>
                <a:cs typeface="+mn-cs"/>
              </a:rPr>
              <a:t>Wallenhammar</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664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endParaRPr lang="nl-NL" dirty="0"/>
          </a:p>
        </p:txBody>
      </p:sp>
      <p:sp>
        <p:nvSpPr>
          <p:cNvPr id="2" name="Tijdelijke aanduiding voor tekst 1"/>
          <p:cNvSpPr>
            <a:spLocks noGrp="1"/>
          </p:cNvSpPr>
          <p:nvPr>
            <p:ph type="body" sz="quarter" idx="4294967295"/>
          </p:nvPr>
        </p:nvSpPr>
        <p:spPr>
          <a:xfrm>
            <a:off x="914400" y="1706353"/>
            <a:ext cx="3921125" cy="449263"/>
          </a:xfrm>
          <a:prstGeom prst="rect">
            <a:avLst/>
          </a:prstGeom>
        </p:spPr>
        <p:txBody>
          <a:bodyPr/>
          <a:lstStyle/>
          <a:p>
            <a:pPr marL="0" indent="0">
              <a:buNone/>
            </a:pPr>
            <a:r>
              <a:rPr lang="nl-NL" dirty="0" smtClean="0"/>
              <a:t>Suède</a:t>
            </a:r>
            <a:endParaRPr lang="nl-NL" dirty="0"/>
          </a:p>
        </p:txBody>
      </p:sp>
    </p:spTree>
    <p:extLst>
      <p:ext uri="{BB962C8B-B14F-4D97-AF65-F5344CB8AC3E}">
        <p14:creationId xmlns:p14="http://schemas.microsoft.com/office/powerpoint/2010/main" val="34415410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36728" y="314845"/>
            <a:ext cx="6666807" cy="1196997"/>
          </a:xfrm>
        </p:spPr>
        <p:txBody>
          <a:bodyPr/>
          <a:lstStyle/>
          <a:p>
            <a:r>
              <a:rPr lang="en-US" sz="2400" dirty="0">
                <a:solidFill>
                  <a:schemeClr val="tx1"/>
                </a:solidFill>
                <a:latin typeface="+mn-lt"/>
              </a:rPr>
              <a:t>Le trèfle blanc </a:t>
            </a:r>
            <a:r>
              <a:rPr lang="en-US" sz="2400" dirty="0" smtClean="0">
                <a:solidFill>
                  <a:schemeClr val="tx1"/>
                </a:solidFill>
                <a:latin typeface="+mn-lt"/>
              </a:rPr>
              <a:t>peut-il être </a:t>
            </a:r>
            <a:r>
              <a:rPr lang="en-US" sz="2400" dirty="0">
                <a:solidFill>
                  <a:schemeClr val="tx1"/>
                </a:solidFill>
                <a:latin typeface="+mn-lt"/>
              </a:rPr>
              <a:t>recommandé dans les régions où la production est </a:t>
            </a:r>
            <a:r>
              <a:rPr lang="en-US" sz="2400" dirty="0" err="1">
                <a:solidFill>
                  <a:schemeClr val="tx1"/>
                </a:solidFill>
                <a:latin typeface="+mn-lt"/>
              </a:rPr>
              <a:t>moins</a:t>
            </a:r>
            <a:r>
              <a:rPr lang="en-US" sz="2400" dirty="0">
                <a:solidFill>
                  <a:schemeClr val="tx1"/>
                </a:solidFill>
                <a:latin typeface="+mn-lt"/>
              </a:rPr>
              <a:t> </a:t>
            </a:r>
            <a:r>
              <a:rPr lang="en-US" sz="2400" dirty="0" smtClean="0">
                <a:solidFill>
                  <a:schemeClr val="tx1"/>
                </a:solidFill>
                <a:latin typeface="+mn-lt"/>
              </a:rPr>
              <a:t>intensive pour des raisons </a:t>
            </a:r>
            <a:r>
              <a:rPr lang="en-US" sz="2400" dirty="0" err="1" smtClean="0">
                <a:solidFill>
                  <a:schemeClr val="tx1"/>
                </a:solidFill>
                <a:latin typeface="+mn-lt"/>
              </a:rPr>
              <a:t>culturelles</a:t>
            </a:r>
            <a:r>
              <a:rPr lang="en-US" sz="2400" dirty="0" smtClean="0">
                <a:solidFill>
                  <a:schemeClr val="tx1"/>
                </a:solidFill>
                <a:latin typeface="+mn-lt"/>
              </a:rPr>
              <a:t> </a:t>
            </a:r>
            <a:r>
              <a:rPr lang="en-US" sz="2400" dirty="0">
                <a:solidFill>
                  <a:schemeClr val="tx1"/>
                </a:solidFill>
                <a:latin typeface="+mn-lt"/>
              </a:rPr>
              <a:t>et </a:t>
            </a:r>
            <a:r>
              <a:rPr lang="en-US" sz="2400" dirty="0" err="1" smtClean="0">
                <a:solidFill>
                  <a:schemeClr val="tx1"/>
                </a:solidFill>
                <a:latin typeface="+mn-lt"/>
              </a:rPr>
              <a:t>climatiques</a:t>
            </a:r>
            <a:r>
              <a:rPr lang="en-US" sz="2400" dirty="0" smtClean="0">
                <a:solidFill>
                  <a:schemeClr val="tx1"/>
                </a:solidFill>
                <a:latin typeface="+mn-lt"/>
              </a:rPr>
              <a:t> ?</a:t>
            </a:r>
            <a:endParaRPr lang="es-ES" sz="2400" dirty="0">
              <a:solidFill>
                <a:schemeClr val="tx1"/>
              </a:solidFill>
              <a:latin typeface="+mn-lt"/>
            </a:endParaRP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1194" y="1537023"/>
            <a:ext cx="5133425" cy="3808670"/>
          </a:xfrm>
          <a:prstGeom prst="rect">
            <a:avLst/>
          </a:prstGeom>
          <a:ln w="38100" cap="sq">
            <a:solidFill>
              <a:schemeClr val="accent3"/>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7"/>
          <p:cNvSpPr>
            <a:spLocks noChangeArrowheads="1"/>
          </p:cNvSpPr>
          <p:nvPr/>
        </p:nvSpPr>
        <p:spPr bwMode="auto">
          <a:xfrm>
            <a:off x="845090" y="5493274"/>
            <a:ext cx="4317460" cy="1341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RC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err="1" smtClean="0">
                <a:ln>
                  <a:noFill/>
                </a:ln>
                <a:solidFill>
                  <a:prstClr val="black"/>
                </a:solidFill>
                <a:effectLst/>
                <a:uLnTx/>
                <a:uFillTx/>
                <a:latin typeface="Calibri" pitchFamily="34" charset="0"/>
                <a:ea typeface="+mn-ea"/>
                <a:cs typeface="+mn-cs"/>
              </a:rPr>
              <a:t>trèfle</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 violet,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WC =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trèfle</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blanc</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2 coupes/an, 3C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3 coupes/an</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N0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 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 </a:t>
            </a:r>
            <a:r>
              <a:rPr kumimoji="0" lang="en-GB" sz="1400" b="0" i="0" u="none" strike="noStrike" kern="1200" cap="none" spc="0" normalizeH="0" baseline="0" noProof="0" dirty="0">
                <a:ln>
                  <a:noFill/>
                </a:ln>
                <a:solidFill>
                  <a:prstClr val="black"/>
                </a:solidFill>
                <a:effectLst/>
                <a:uLnTx/>
                <a:uFillTx/>
                <a:latin typeface="Calibri" pitchFamily="34" charset="0"/>
                <a:ea typeface="+mn-ea"/>
                <a:cs typeface="+mn-cs"/>
              </a:rPr>
              <a:t>N1 = 100 kg </a:t>
            </a:r>
            <a:r>
              <a:rPr kumimoji="0" lang="en-GB" sz="1400" b="0" i="0" u="none" strike="noStrike" kern="1200" cap="none" spc="0" normalizeH="0" baseline="0" noProof="0" dirty="0" smtClean="0">
                <a:ln>
                  <a:noFill/>
                </a:ln>
                <a:solidFill>
                  <a:prstClr val="black"/>
                </a:solidFill>
                <a:effectLst/>
                <a:uLnTx/>
                <a:uFillTx/>
                <a:latin typeface="Calibri" pitchFamily="34" charset="0"/>
                <a:ea typeface="+mn-ea"/>
                <a:cs typeface="+mn-cs"/>
              </a:rPr>
              <a:t>N/ha</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Graminées </a:t>
            </a:r>
            <a:r>
              <a:rPr kumimoji="0" lang="en-US" altLang="sv-SE" sz="1400" b="0" i="0" u="none" strike="noStrike" kern="1200" cap="none" spc="0" normalizeH="0" baseline="0" noProof="0" dirty="0">
                <a:ln>
                  <a:noFill/>
                </a:ln>
                <a:solidFill>
                  <a:prstClr val="black"/>
                </a:solidFill>
                <a:effectLst/>
                <a:uLnTx/>
                <a:uFillTx/>
                <a:latin typeface="Calibri" pitchFamily="34" charset="0"/>
                <a:ea typeface="+mn-ea"/>
                <a:cs typeface="Times New Roman" panose="02020603050405020304" pitchFamily="18" charset="0"/>
              </a:rPr>
              <a:t>= </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fléole des </a:t>
            </a:r>
            <a:r>
              <a:rPr kumimoji="0" lang="en-US" altLang="sv-SE" sz="1400" b="0" i="0" u="none" strike="noStrike" kern="1200" cap="none" spc="0" normalizeH="0" baseline="0" noProof="0" dirty="0">
                <a:ln>
                  <a:noFill/>
                </a:ln>
                <a:solidFill>
                  <a:prstClr val="black"/>
                </a:solidFill>
                <a:effectLst/>
                <a:uLnTx/>
                <a:uFillTx/>
                <a:latin typeface="Calibri" pitchFamily="34" charset="0"/>
                <a:ea typeface="+mn-ea"/>
                <a:cs typeface="Times New Roman" panose="02020603050405020304" pitchFamily="18" charset="0"/>
              </a:rPr>
              <a:t>prés </a:t>
            </a:r>
            <a:r>
              <a:rPr kumimoji="0" lang="en-US" altLang="sv-SE"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et fétuque des</a:t>
            </a:r>
            <a:r>
              <a:rPr kumimoji="0" lang="en-US" altLang="sv-SE" sz="1400" b="0" i="0" u="none" strike="noStrike" kern="1200" cap="none" spc="0" normalizeH="0" baseline="0" noProof="0" dirty="0">
                <a:ln>
                  <a:noFill/>
                </a:ln>
                <a:solidFill>
                  <a:prstClr val="black"/>
                </a:solidFill>
                <a:effectLst/>
                <a:uLnTx/>
                <a:uFillTx/>
                <a:latin typeface="Calibri" pitchFamily="34" charset="0"/>
                <a:ea typeface="+mn-ea"/>
                <a:cs typeface="Times New Roman" panose="02020603050405020304" pitchFamily="18" charset="0"/>
              </a:rPr>
              <a:t> prés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smtClean="0">
                <a:ln>
                  <a:noFill/>
                </a:ln>
                <a:solidFill>
                  <a:prstClr val="black"/>
                </a:solidFill>
                <a:effectLst/>
                <a:uLnTx/>
                <a:uFillTx/>
                <a:latin typeface="Calibri" pitchFamily="34" charset="0"/>
                <a:ea typeface="+mn-ea"/>
                <a:cs typeface="Times New Roman" panose="02020603050405020304" pitchFamily="18" charset="0"/>
              </a:rPr>
              <a:t>N = 11</a:t>
            </a:r>
            <a:endParaRPr kumimoji="0" lang="en-US" altLang="sv-SE" sz="1400" b="0" i="0" u="none" strike="noStrike" kern="1200" cap="none" spc="0" normalizeH="0" baseline="30000" noProof="0" dirty="0" smtClean="0">
              <a:ln>
                <a:noFill/>
              </a:ln>
              <a:solidFill>
                <a:prstClr val="black"/>
              </a:solidFill>
              <a:effectLst/>
              <a:uLnTx/>
              <a:uFillTx/>
              <a:latin typeface="Calibri"/>
              <a:ea typeface="+mn-ea"/>
              <a:cs typeface="+mn-cs"/>
            </a:endParaRPr>
          </a:p>
        </p:txBody>
      </p:sp>
      <p:sp>
        <p:nvSpPr>
          <p:cNvPr id="8" name="Rectangle 7"/>
          <p:cNvSpPr>
            <a:spLocks noChangeArrowheads="1"/>
          </p:cNvSpPr>
          <p:nvPr/>
        </p:nvSpPr>
        <p:spPr bwMode="auto">
          <a:xfrm>
            <a:off x="5685780" y="1740205"/>
            <a:ext cx="3128924" cy="50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Deux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coupes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ont donné des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rendements totaux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supérieurs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à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trois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GB" sz="9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L'énergie digestible </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était plus faible à deux coupes qu'à trois coupes.</a:t>
            </a:r>
          </a:p>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endParaRPr kumimoji="0" lang="en-GB" sz="9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En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moyenne, la différence de rendement entre le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trèfle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violet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et le trèfle blanc était faible, mais au cours de la troisième année, le trèfle blanc non fertilisé a donné un rendement supérieur à celui du </a:t>
            </a:r>
            <a:r>
              <a:rPr kumimoji="0" lang="en-GB"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trèfle</a:t>
            </a:r>
            <a:r>
              <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rPr>
              <a:t> violet </a:t>
            </a:r>
            <a:r>
              <a:rPr kumimoji="0" lang="en-GB" sz="1800" b="0" i="0" u="none" strike="noStrike" kern="1200" cap="none" spc="0" normalizeH="0" baseline="0" noProof="0" dirty="0">
                <a:ln>
                  <a:noFill/>
                </a:ln>
                <a:solidFill>
                  <a:prstClr val="black"/>
                </a:solidFill>
                <a:effectLst/>
                <a:uLnTx/>
                <a:uFillTx/>
                <a:latin typeface="Calibri" pitchFamily="34" charset="0"/>
                <a:ea typeface="+mn-ea"/>
                <a:cs typeface="+mn-cs"/>
              </a:rPr>
              <a:t>non fertilisé. </a:t>
            </a:r>
            <a:endPar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
        <p:nvSpPr>
          <p:cNvPr id="4" name="Rektangel 3"/>
          <p:cNvSpPr/>
          <p:nvPr/>
        </p:nvSpPr>
        <p:spPr>
          <a:xfrm>
            <a:off x="6625701" y="6410614"/>
            <a:ext cx="2325637"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GB" sz="1400" b="0" i="0" u="none" strike="noStrike" kern="1200" cap="none" spc="0" normalizeH="0" baseline="0" noProof="0" dirty="0">
                <a:ln>
                  <a:noFill/>
                </a:ln>
                <a:solidFill>
                  <a:prstClr val="black"/>
                </a:solidFill>
                <a:effectLst/>
                <a:uLnTx/>
                <a:uFillTx/>
                <a:latin typeface="Calibri"/>
                <a:ea typeface="+mn-ea"/>
                <a:cs typeface="+mn-cs"/>
              </a:rPr>
              <a:t>(</a:t>
            </a:r>
            <a:r>
              <a:rPr kumimoji="0" lang="en-GB" sz="1400" b="0" i="0" u="none" strike="noStrike" kern="1200" cap="none" spc="0" normalizeH="0" baseline="0" noProof="0" dirty="0" err="1">
                <a:ln>
                  <a:noFill/>
                </a:ln>
                <a:solidFill>
                  <a:prstClr val="black"/>
                </a:solidFill>
                <a:effectLst/>
                <a:uLnTx/>
                <a:uFillTx/>
                <a:latin typeface="Calibri"/>
                <a:ea typeface="+mn-ea"/>
                <a:cs typeface="+mn-cs"/>
              </a:rPr>
              <a:t>Nilsdotter-Linde</a:t>
            </a:r>
            <a:r>
              <a:rPr kumimoji="0" lang="en-GB" sz="1400" b="0" i="1" u="none" strike="noStrike" kern="1200" cap="none" spc="0" normalizeH="0" baseline="0" noProof="0" dirty="0">
                <a:ln>
                  <a:noFill/>
                </a:ln>
                <a:solidFill>
                  <a:prstClr val="black"/>
                </a:solidFill>
                <a:effectLst/>
                <a:uLnTx/>
                <a:uFillTx/>
                <a:latin typeface="Calibri"/>
                <a:ea typeface="+mn-ea"/>
                <a:cs typeface="+mn-cs"/>
              </a:rPr>
              <a:t> et al.</a:t>
            </a:r>
            <a:r>
              <a:rPr kumimoji="0" lang="en-GB" sz="1400" b="0" i="0" u="none" strike="noStrike" kern="1200" cap="none" spc="0" normalizeH="0" baseline="0" noProof="0" dirty="0">
                <a:ln>
                  <a:noFill/>
                </a:ln>
                <a:solidFill>
                  <a:prstClr val="black"/>
                </a:solidFill>
                <a:effectLst/>
                <a:uLnTx/>
                <a:uFillTx/>
                <a:latin typeface="Calibri"/>
                <a:ea typeface="+mn-ea"/>
                <a:cs typeface="+mn-cs"/>
              </a:rPr>
              <a:t>, 2002)</a:t>
            </a:r>
            <a:endParaRPr kumimoji="0" lang="en-US" altLang="sv-SE" sz="1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93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546854"/>
            <a:ext cx="6864023" cy="1196997"/>
          </a:xfrm>
        </p:spPr>
        <p:txBody>
          <a:bodyPr/>
          <a:lstStyle/>
          <a:p>
            <a:r>
              <a:rPr lang="en-US" sz="2400" dirty="0">
                <a:solidFill>
                  <a:schemeClr val="tx1"/>
                </a:solidFill>
                <a:latin typeface="+mn-lt"/>
              </a:rPr>
              <a:t>Avec </a:t>
            </a:r>
            <a:r>
              <a:rPr lang="en-US" sz="2400" dirty="0" err="1">
                <a:solidFill>
                  <a:schemeClr val="tx1"/>
                </a:solidFill>
                <a:latin typeface="+mn-lt"/>
              </a:rPr>
              <a:t>l'arrivée</a:t>
            </a:r>
            <a:r>
              <a:rPr lang="en-US" sz="2400" dirty="0">
                <a:solidFill>
                  <a:schemeClr val="tx1"/>
                </a:solidFill>
                <a:latin typeface="+mn-lt"/>
              </a:rPr>
              <a:t> </a:t>
            </a:r>
            <a:r>
              <a:rPr lang="en-US" sz="2400" dirty="0" smtClean="0">
                <a:solidFill>
                  <a:schemeClr val="tx1"/>
                </a:solidFill>
                <a:latin typeface="+mn-lt"/>
              </a:rPr>
              <a:t>de nouveaux </a:t>
            </a:r>
            <a:r>
              <a:rPr lang="en-US" sz="2400" dirty="0">
                <a:solidFill>
                  <a:schemeClr val="tx1"/>
                </a:solidFill>
                <a:latin typeface="+mn-lt"/>
              </a:rPr>
              <a:t>systèmes de </a:t>
            </a:r>
            <a:r>
              <a:rPr lang="en-US" sz="2400" dirty="0" err="1">
                <a:solidFill>
                  <a:schemeClr val="tx1"/>
                </a:solidFill>
                <a:latin typeface="+mn-lt"/>
              </a:rPr>
              <a:t>récolte</a:t>
            </a:r>
            <a:r>
              <a:rPr lang="en-US" sz="2400" dirty="0">
                <a:solidFill>
                  <a:schemeClr val="tx1"/>
                </a:solidFill>
                <a:latin typeface="+mn-lt"/>
              </a:rPr>
              <a:t> </a:t>
            </a:r>
            <a:r>
              <a:rPr lang="en-US" sz="2400" dirty="0" smtClean="0">
                <a:solidFill>
                  <a:schemeClr val="tx1"/>
                </a:solidFill>
                <a:latin typeface="+mn-lt"/>
              </a:rPr>
              <a:t>et </a:t>
            </a:r>
            <a:r>
              <a:rPr lang="en-US" sz="2400" dirty="0" err="1" smtClean="0">
                <a:solidFill>
                  <a:schemeClr val="tx1"/>
                </a:solidFill>
                <a:latin typeface="+mn-lt"/>
              </a:rPr>
              <a:t>davantage</a:t>
            </a:r>
            <a:r>
              <a:rPr lang="en-US" sz="2400" dirty="0" smtClean="0">
                <a:solidFill>
                  <a:schemeClr val="tx1"/>
                </a:solidFill>
                <a:latin typeface="+mn-lt"/>
              </a:rPr>
              <a:t> de </a:t>
            </a:r>
            <a:r>
              <a:rPr lang="en-US" sz="2400" dirty="0">
                <a:solidFill>
                  <a:schemeClr val="tx1"/>
                </a:solidFill>
                <a:latin typeface="+mn-lt"/>
              </a:rPr>
              <a:t>trèfle blanc </a:t>
            </a:r>
            <a:r>
              <a:rPr lang="en-US" sz="2400" dirty="0" smtClean="0">
                <a:solidFill>
                  <a:schemeClr val="tx1"/>
                </a:solidFill>
                <a:latin typeface="+mn-lt"/>
              </a:rPr>
              <a:t>dans les PT </a:t>
            </a:r>
            <a:r>
              <a:rPr lang="en-US" sz="2400" dirty="0" err="1" smtClean="0">
                <a:solidFill>
                  <a:schemeClr val="tx1"/>
                </a:solidFill>
                <a:latin typeface="+mn-lt"/>
              </a:rPr>
              <a:t>d’ensilage</a:t>
            </a:r>
            <a:r>
              <a:rPr lang="en-US" sz="2400" dirty="0" smtClean="0">
                <a:solidFill>
                  <a:schemeClr val="tx1"/>
                </a:solidFill>
                <a:latin typeface="+mn-lt"/>
              </a:rPr>
              <a:t>, les </a:t>
            </a:r>
            <a:r>
              <a:rPr lang="en-US" sz="2400" dirty="0">
                <a:solidFill>
                  <a:schemeClr val="tx1"/>
                </a:solidFill>
                <a:latin typeface="+mn-lt"/>
              </a:rPr>
              <a:t>ray-grass sont devenus plus </a:t>
            </a:r>
            <a:r>
              <a:rPr lang="en-US" sz="2400" dirty="0" smtClean="0">
                <a:solidFill>
                  <a:schemeClr val="tx1"/>
                </a:solidFill>
                <a:latin typeface="+mn-lt"/>
              </a:rPr>
              <a:t>intéressants.</a:t>
            </a:r>
            <a:endParaRPr lang="es-ES" sz="2400" dirty="0">
              <a:solidFill>
                <a:schemeClr val="tx1"/>
              </a:solidFill>
              <a:latin typeface="+mn-lt"/>
            </a:endParaRPr>
          </a:p>
        </p:txBody>
      </p:sp>
      <p:sp>
        <p:nvSpPr>
          <p:cNvPr id="4" name="Rectangle 7"/>
          <p:cNvSpPr>
            <a:spLocks noChangeArrowheads="1"/>
          </p:cNvSpPr>
          <p:nvPr/>
        </p:nvSpPr>
        <p:spPr bwMode="auto">
          <a:xfrm>
            <a:off x="613075" y="2040725"/>
            <a:ext cx="7687837"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Ces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espèces ne sont pas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aussi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répandues en Scandinavie que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plus au sud car leur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longévité est plus ou moins limitée en fonction des conditions climatiques, avec une mortalité hivernale </a:t>
            </a:r>
            <a:r>
              <a:rPr kumimoji="0" lang="en-GB" sz="2000" b="0" i="0" u="none" strike="noStrike" kern="1200" cap="none" spc="0" normalizeH="0" baseline="0" noProof="0" dirty="0" err="1">
                <a:ln>
                  <a:noFill/>
                </a:ln>
                <a:solidFill>
                  <a:prstClr val="black"/>
                </a:solidFill>
                <a:effectLst/>
                <a:uLnTx/>
                <a:uFillTx/>
                <a:latin typeface="Calibri" pitchFamily="34" charset="0"/>
                <a:ea typeface="+mn-ea"/>
                <a:cs typeface="+mn-cs"/>
              </a:rPr>
              <a:t>toujours</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lang="en-GB" sz="2000" dirty="0" err="1" smtClean="0">
                <a:solidFill>
                  <a:prstClr val="black"/>
                </a:solidFill>
              </a:rPr>
              <a:t>importante</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endPar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Le ray-grass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anglais</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n'est recommandé que dans le tiers sud de la </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Suède.</a:t>
            </a:r>
          </a:p>
        </p:txBody>
      </p:sp>
      <p:pic>
        <p:nvPicPr>
          <p:cNvPr id="6" name="Bildobjekt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01192" y="4102828"/>
            <a:ext cx="3862317" cy="2668864"/>
          </a:xfrm>
          <a:prstGeom prst="rect">
            <a:avLst/>
          </a:prstGeom>
          <a:ln>
            <a:noFill/>
          </a:ln>
          <a:effectLst>
            <a:outerShdw blurRad="292100" dist="139700" dir="2700000" algn="tl" rotWithShape="0">
              <a:srgbClr val="333333">
                <a:alpha val="65000"/>
              </a:srgbClr>
            </a:outerShdw>
          </a:effectLst>
        </p:spPr>
      </p:pic>
      <p:sp>
        <p:nvSpPr>
          <p:cNvPr id="7" name="textruta 6"/>
          <p:cNvSpPr txBox="1"/>
          <p:nvPr/>
        </p:nvSpPr>
        <p:spPr>
          <a:xfrm>
            <a:off x="6064134" y="654381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390694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85011" y="398761"/>
            <a:ext cx="7179207" cy="1317797"/>
          </a:xfrm>
        </p:spPr>
        <p:txBody>
          <a:bodyPr/>
          <a:lstStyle/>
          <a:p>
            <a:r>
              <a:rPr lang="en-US" sz="2400" dirty="0">
                <a:solidFill>
                  <a:schemeClr val="tx1"/>
                </a:solidFill>
                <a:latin typeface="+mn-lt"/>
              </a:rPr>
              <a:t>La coupe d'automne tardive a été testée comme </a:t>
            </a:r>
            <a:r>
              <a:rPr lang="en-US" sz="2400" dirty="0" smtClean="0">
                <a:solidFill>
                  <a:schemeClr val="tx1"/>
                </a:solidFill>
                <a:latin typeface="+mn-lt"/>
              </a:rPr>
              <a:t>moyen de </a:t>
            </a:r>
            <a:r>
              <a:rPr lang="en-US" sz="2400" dirty="0">
                <a:solidFill>
                  <a:schemeClr val="tx1"/>
                </a:solidFill>
                <a:latin typeface="+mn-lt"/>
              </a:rPr>
              <a:t>réduire les dommages causés par la </a:t>
            </a:r>
            <a:r>
              <a:rPr lang="en-US" sz="2400" dirty="0" err="1">
                <a:solidFill>
                  <a:schemeClr val="tx1"/>
                </a:solidFill>
                <a:latin typeface="+mn-lt"/>
              </a:rPr>
              <a:t>moisissure</a:t>
            </a:r>
            <a:r>
              <a:rPr lang="en-US" sz="2400" dirty="0">
                <a:solidFill>
                  <a:schemeClr val="tx1"/>
                </a:solidFill>
                <a:latin typeface="+mn-lt"/>
              </a:rPr>
              <a:t> des </a:t>
            </a:r>
            <a:r>
              <a:rPr lang="en-US" sz="2400" dirty="0" err="1">
                <a:solidFill>
                  <a:schemeClr val="tx1"/>
                </a:solidFill>
                <a:latin typeface="+mn-lt"/>
              </a:rPr>
              <a:t>neiges</a:t>
            </a:r>
            <a:r>
              <a:rPr lang="en-US" sz="2400" dirty="0">
                <a:solidFill>
                  <a:schemeClr val="tx1"/>
                </a:solidFill>
                <a:latin typeface="+mn-lt"/>
              </a:rPr>
              <a:t> </a:t>
            </a:r>
            <a:r>
              <a:rPr lang="en-US" sz="2400" dirty="0" smtClean="0">
                <a:solidFill>
                  <a:schemeClr val="tx1"/>
                </a:solidFill>
                <a:latin typeface="+mn-lt"/>
              </a:rPr>
              <a:t>(</a:t>
            </a:r>
            <a:r>
              <a:rPr lang="en-US" sz="2400" i="1" dirty="0" err="1" smtClean="0">
                <a:solidFill>
                  <a:schemeClr val="tx1"/>
                </a:solidFill>
                <a:latin typeface="+mn-lt"/>
              </a:rPr>
              <a:t>Microdochium</a:t>
            </a:r>
            <a:r>
              <a:rPr lang="en-US" sz="2400" i="1" dirty="0" smtClean="0">
                <a:solidFill>
                  <a:schemeClr val="tx1"/>
                </a:solidFill>
                <a:latin typeface="+mn-lt"/>
              </a:rPr>
              <a:t> </a:t>
            </a:r>
            <a:r>
              <a:rPr lang="en-US" sz="2400" i="1" dirty="0" err="1">
                <a:solidFill>
                  <a:schemeClr val="tx1"/>
                </a:solidFill>
                <a:latin typeface="+mn-lt"/>
              </a:rPr>
              <a:t>nivale</a:t>
            </a:r>
            <a:r>
              <a:rPr lang="en-US" sz="2400" dirty="0">
                <a:solidFill>
                  <a:schemeClr val="tx1"/>
                </a:solidFill>
                <a:latin typeface="+mn-lt"/>
              </a:rPr>
              <a:t>) et </a:t>
            </a:r>
            <a:r>
              <a:rPr lang="en-US" sz="2400" dirty="0" err="1" smtClean="0">
                <a:solidFill>
                  <a:schemeClr val="tx1"/>
                </a:solidFill>
                <a:latin typeface="+mn-lt"/>
              </a:rPr>
              <a:t>ainsi</a:t>
            </a:r>
            <a:r>
              <a:rPr lang="en-US" sz="2400" dirty="0" smtClean="0">
                <a:solidFill>
                  <a:schemeClr val="tx1"/>
                </a:solidFill>
                <a:latin typeface="+mn-lt"/>
              </a:rPr>
              <a:t> </a:t>
            </a:r>
            <a:r>
              <a:rPr lang="en-US" sz="2400" dirty="0" err="1" smtClean="0">
                <a:solidFill>
                  <a:schemeClr val="tx1"/>
                </a:solidFill>
                <a:latin typeface="+mn-lt"/>
              </a:rPr>
              <a:t>améliorer</a:t>
            </a:r>
            <a:r>
              <a:rPr lang="en-US" sz="2400" dirty="0" smtClean="0">
                <a:solidFill>
                  <a:schemeClr val="tx1"/>
                </a:solidFill>
                <a:latin typeface="+mn-lt"/>
              </a:rPr>
              <a:t> la </a:t>
            </a:r>
            <a:r>
              <a:rPr lang="en-US" sz="2400" dirty="0">
                <a:solidFill>
                  <a:schemeClr val="tx1"/>
                </a:solidFill>
                <a:latin typeface="+mn-lt"/>
              </a:rPr>
              <a:t>survie hivernale du ray-grass </a:t>
            </a:r>
            <a:r>
              <a:rPr lang="en-US" sz="2400" dirty="0" err="1" smtClean="0">
                <a:solidFill>
                  <a:schemeClr val="tx1"/>
                </a:solidFill>
                <a:latin typeface="+mn-lt"/>
              </a:rPr>
              <a:t>anglais</a:t>
            </a:r>
            <a:endParaRPr lang="en-US" sz="2400" dirty="0">
              <a:solidFill>
                <a:schemeClr val="tx1"/>
              </a:solidFill>
              <a:latin typeface="+mn-lt"/>
            </a:endParaRPr>
          </a:p>
        </p:txBody>
      </p:sp>
      <p:graphicFrame>
        <p:nvGraphicFramePr>
          <p:cNvPr id="3" name="Tabell 2"/>
          <p:cNvGraphicFramePr>
            <a:graphicFrameLocks noGrp="1"/>
          </p:cNvGraphicFramePr>
          <p:nvPr>
            <p:extLst>
              <p:ext uri="{D42A27DB-BD31-4B8C-83A1-F6EECF244321}">
                <p14:modId xmlns:p14="http://schemas.microsoft.com/office/powerpoint/2010/main" val="3449438704"/>
              </p:ext>
            </p:extLst>
          </p:nvPr>
        </p:nvGraphicFramePr>
        <p:xfrm>
          <a:off x="654019" y="2579815"/>
          <a:ext cx="8302271" cy="2580640"/>
        </p:xfrm>
        <a:graphic>
          <a:graphicData uri="http://schemas.openxmlformats.org/drawingml/2006/table">
            <a:tbl>
              <a:tblPr firstRow="1" firstCol="1" bandRow="1">
                <a:tableStyleId>{F5AB1C69-6EDB-4FF4-983F-18BD219EF322}</a:tableStyleId>
              </a:tblPr>
              <a:tblGrid>
                <a:gridCol w="2501973">
                  <a:extLst>
                    <a:ext uri="{9D8B030D-6E8A-4147-A177-3AD203B41FA5}">
                      <a16:colId xmlns:a16="http://schemas.microsoft.com/office/drawing/2014/main" val="20000"/>
                    </a:ext>
                  </a:extLst>
                </a:gridCol>
                <a:gridCol w="1101683">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895350">
                  <a:extLst>
                    <a:ext uri="{9D8B030D-6E8A-4147-A177-3AD203B41FA5}">
                      <a16:colId xmlns:a16="http://schemas.microsoft.com/office/drawing/2014/main" val="20003"/>
                    </a:ext>
                  </a:extLst>
                </a:gridCol>
                <a:gridCol w="994670">
                  <a:extLst>
                    <a:ext uri="{9D8B030D-6E8A-4147-A177-3AD203B41FA5}">
                      <a16:colId xmlns:a16="http://schemas.microsoft.com/office/drawing/2014/main" val="20004"/>
                    </a:ext>
                  </a:extLst>
                </a:gridCol>
                <a:gridCol w="286603">
                  <a:extLst>
                    <a:ext uri="{9D8B030D-6E8A-4147-A177-3AD203B41FA5}">
                      <a16:colId xmlns:a16="http://schemas.microsoft.com/office/drawing/2014/main" val="20005"/>
                    </a:ext>
                  </a:extLst>
                </a:gridCol>
                <a:gridCol w="1569492">
                  <a:extLst>
                    <a:ext uri="{9D8B030D-6E8A-4147-A177-3AD203B41FA5}">
                      <a16:colId xmlns:a16="http://schemas.microsoft.com/office/drawing/2014/main" val="20006"/>
                    </a:ext>
                  </a:extLst>
                </a:gridCol>
              </a:tblGrid>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6">
                  <a:txBody>
                    <a:bodyPr/>
                    <a:lstStyle/>
                    <a:p>
                      <a:pPr algn="ctr">
                        <a:spcAft>
                          <a:spcPts val="0"/>
                        </a:spcAft>
                      </a:pPr>
                      <a:r>
                        <a:rPr lang="en-US" dirty="0" smtClean="0"/>
                        <a:t>Rendement,</a:t>
                      </a:r>
                      <a:r>
                        <a:rPr lang="en-US" baseline="30000" dirty="0" smtClean="0"/>
                        <a:t> </a:t>
                      </a:r>
                      <a:r>
                        <a:rPr lang="en-US" baseline="0" dirty="0" smtClean="0"/>
                        <a:t>10</a:t>
                      </a:r>
                      <a:r>
                        <a:rPr lang="en-US" baseline="30000" dirty="0" smtClean="0"/>
                        <a:t>3</a:t>
                      </a:r>
                      <a:r>
                        <a:rPr lang="en-US" dirty="0" smtClean="0"/>
                        <a:t> kg </a:t>
                      </a:r>
                      <a:r>
                        <a:rPr lang="en-GB" sz="1800" dirty="0" smtClean="0">
                          <a:effectLst/>
                        </a:rPr>
                        <a:t>MS/ha</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10000"/>
                  </a:ext>
                </a:extLst>
              </a:tr>
              <a:tr h="370840">
                <a:tc>
                  <a:txBody>
                    <a:bodyPr/>
                    <a:lstStyle/>
                    <a:p>
                      <a:pPr algn="just">
                        <a:spcAft>
                          <a:spcPts val="0"/>
                        </a:spcAft>
                      </a:pPr>
                      <a:r>
                        <a:rPr lang="en-GB" sz="1800" dirty="0">
                          <a:effectLst/>
                        </a:rPr>
                        <a:t> </a:t>
                      </a:r>
                      <a:endParaRPr lang="sv-SE" sz="1800" dirty="0">
                        <a:effectLst/>
                        <a:latin typeface="+mn-lt"/>
                        <a:ea typeface="Calibri"/>
                      </a:endParaRPr>
                    </a:p>
                  </a:txBody>
                  <a:tcPr marL="44450" marR="44450" marT="0" marB="0"/>
                </a:tc>
                <a:tc gridSpan="4">
                  <a:txBody>
                    <a:bodyPr/>
                    <a:lstStyle/>
                    <a:p>
                      <a:pPr algn="ctr">
                        <a:spcAft>
                          <a:spcPts val="0"/>
                        </a:spcAft>
                      </a:pPr>
                      <a:r>
                        <a:rPr lang="en-GB" sz="1800" dirty="0">
                          <a:effectLst/>
                        </a:rPr>
                        <a:t>2ème année</a:t>
                      </a:r>
                      <a:endParaRPr lang="sv-SE" sz="1800" dirty="0">
                        <a:effectLst/>
                        <a:latin typeface="+mn-lt"/>
                        <a:ea typeface="Calibri"/>
                      </a:endParaRPr>
                    </a:p>
                  </a:txBody>
                  <a:tcPr marL="44450" marR="44450" marT="0" marB="0"/>
                </a:tc>
                <a:tc hMerge="1">
                  <a:txBody>
                    <a:bodyPr/>
                    <a:lstStyle/>
                    <a:p>
                      <a:endParaRPr lang="sv-SE"/>
                    </a:p>
                  </a:txBody>
                  <a:tcPr/>
                </a:tc>
                <a:tc hMerge="1">
                  <a:txBody>
                    <a:bodyPr/>
                    <a:lstStyle/>
                    <a:p>
                      <a:endParaRPr lang="sv-SE"/>
                    </a:p>
                  </a:txBody>
                  <a:tcPr/>
                </a:tc>
                <a:tc hMerge="1">
                  <a:txBody>
                    <a:bodyPr/>
                    <a:lstStyle/>
                    <a:p>
                      <a:endParaRPr lang="sv-SE"/>
                    </a:p>
                  </a:txBody>
                  <a:tcPr/>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3ème année</a:t>
                      </a:r>
                      <a:endParaRPr lang="sv-SE" sz="1800" dirty="0">
                        <a:effectLst/>
                        <a:latin typeface="+mn-lt"/>
                        <a:ea typeface="Calibri"/>
                      </a:endParaRPr>
                    </a:p>
                  </a:txBody>
                  <a:tcPr marL="44450" marR="44450" marT="0" marB="0"/>
                </a:tc>
                <a:extLst>
                  <a:ext uri="{0D108BD9-81ED-4DB2-BD59-A6C34878D82A}">
                    <a16:rowId xmlns:a16="http://schemas.microsoft.com/office/drawing/2014/main" val="10001"/>
                  </a:ext>
                </a:extLst>
              </a:tr>
              <a:tr h="370840">
                <a:tc>
                  <a:txBody>
                    <a:bodyPr/>
                    <a:lstStyle/>
                    <a:p>
                      <a:pPr algn="just">
                        <a:spcAft>
                          <a:spcPts val="0"/>
                        </a:spcAft>
                      </a:pPr>
                      <a:r>
                        <a:rPr lang="en-GB" sz="1800" dirty="0">
                          <a:effectLst/>
                        </a:rPr>
                        <a:t>Traitement</a:t>
                      </a:r>
                      <a:endParaRPr lang="sv-SE" sz="1800" dirty="0">
                        <a:effectLst/>
                        <a:latin typeface="+mn-lt"/>
                        <a:ea typeface="Calibri"/>
                      </a:endParaRPr>
                    </a:p>
                  </a:txBody>
                  <a:tcPr marL="44450" marR="44450" marT="0" marB="0"/>
                </a:tc>
                <a:tc>
                  <a:txBody>
                    <a:bodyPr/>
                    <a:lstStyle/>
                    <a:p>
                      <a:pPr algn="just">
                        <a:spcAft>
                          <a:spcPts val="0"/>
                        </a:spcAft>
                      </a:pPr>
                      <a:r>
                        <a:rPr lang="en-GB" sz="1800" dirty="0">
                          <a:effectLst/>
                        </a:rPr>
                        <a:t>1</a:t>
                      </a:r>
                      <a:r>
                        <a:rPr lang="en-GB" sz="1800" baseline="30000" dirty="0">
                          <a:effectLst/>
                        </a:rPr>
                        <a:t>ère </a:t>
                      </a:r>
                      <a:r>
                        <a:rPr lang="en-GB" sz="1800" dirty="0">
                          <a:effectLst/>
                        </a:rPr>
                        <a:t>coupe</a:t>
                      </a:r>
                      <a:endParaRPr lang="sv-SE" sz="1800" dirty="0">
                        <a:effectLst/>
                        <a:latin typeface="+mn-lt"/>
                        <a:ea typeface="Calibri"/>
                      </a:endParaRPr>
                    </a:p>
                  </a:txBody>
                  <a:tcPr marL="44450" marR="44450" marT="0" marB="0"/>
                </a:tc>
                <a:tc>
                  <a:txBody>
                    <a:bodyPr/>
                    <a:lstStyle/>
                    <a:p>
                      <a:pPr algn="just">
                        <a:spcAft>
                          <a:spcPts val="0"/>
                        </a:spcAft>
                      </a:pPr>
                      <a:r>
                        <a:rPr lang="en-GB" sz="1800" dirty="0" smtClean="0">
                          <a:effectLst/>
                        </a:rPr>
                        <a:t>2</a:t>
                      </a:r>
                      <a:r>
                        <a:rPr lang="en-GB" sz="1800" baseline="30000" dirty="0" smtClean="0">
                          <a:effectLst/>
                        </a:rPr>
                        <a:t>e</a:t>
                      </a:r>
                      <a:r>
                        <a:rPr lang="en-GB" sz="1800" dirty="0" smtClean="0">
                          <a:effectLst/>
                        </a:rPr>
                        <a:t> </a:t>
                      </a:r>
                      <a:r>
                        <a:rPr lang="en-GB" sz="1800" dirty="0">
                          <a:effectLst/>
                        </a:rPr>
                        <a:t>coupe</a:t>
                      </a:r>
                      <a:endParaRPr lang="sv-SE" sz="1800" dirty="0">
                        <a:effectLst/>
                        <a:latin typeface="+mn-lt"/>
                        <a:ea typeface="Calibri"/>
                      </a:endParaRPr>
                    </a:p>
                  </a:txBody>
                  <a:tcPr marL="44450" marR="44450" marT="0" marB="0"/>
                </a:tc>
                <a:tc>
                  <a:txBody>
                    <a:bodyPr/>
                    <a:lstStyle/>
                    <a:p>
                      <a:pPr algn="just">
                        <a:spcAft>
                          <a:spcPts val="0"/>
                        </a:spcAft>
                      </a:pPr>
                      <a:r>
                        <a:rPr lang="en-GB" sz="1800" dirty="0" smtClean="0">
                          <a:effectLst/>
                        </a:rPr>
                        <a:t>3</a:t>
                      </a:r>
                      <a:r>
                        <a:rPr lang="en-GB" sz="1800" baseline="30000" dirty="0" smtClean="0">
                          <a:effectLst/>
                        </a:rPr>
                        <a:t>e </a:t>
                      </a:r>
                      <a:r>
                        <a:rPr lang="en-GB" sz="1800" dirty="0">
                          <a:effectLst/>
                        </a:rPr>
                        <a:t>coupe</a:t>
                      </a:r>
                      <a:endParaRPr lang="sv-SE" sz="1800" dirty="0">
                        <a:effectLst/>
                        <a:latin typeface="+mn-lt"/>
                        <a:ea typeface="Calibri"/>
                      </a:endParaRPr>
                    </a:p>
                  </a:txBody>
                  <a:tcPr marL="44450" marR="44450" marT="0" marB="0"/>
                </a:tc>
                <a:tc>
                  <a:txBody>
                    <a:bodyPr/>
                    <a:lstStyle/>
                    <a:p>
                      <a:pPr algn="just">
                        <a:spcAft>
                          <a:spcPts val="0"/>
                        </a:spcAft>
                      </a:pPr>
                      <a:r>
                        <a:rPr lang="en-GB" sz="1800" dirty="0" err="1" smtClean="0">
                          <a:effectLst/>
                        </a:rPr>
                        <a:t>Rdt</a:t>
                      </a:r>
                      <a:r>
                        <a:rPr lang="en-GB" sz="1800" dirty="0" smtClean="0">
                          <a:effectLst/>
                        </a:rPr>
                        <a:t> </a:t>
                      </a:r>
                      <a:r>
                        <a:rPr lang="en-GB" sz="1800" dirty="0">
                          <a:effectLst/>
                        </a:rPr>
                        <a:t>total</a:t>
                      </a:r>
                      <a:endParaRPr lang="sv-SE" sz="1800" dirty="0">
                        <a:effectLst/>
                        <a:latin typeface="+mn-lt"/>
                        <a:ea typeface="Calibri"/>
                      </a:endParaRPr>
                    </a:p>
                  </a:txBody>
                  <a:tcPr marL="44450" marR="44450" marT="0" marB="0"/>
                </a:tc>
                <a:tc>
                  <a:txBody>
                    <a:bodyPr/>
                    <a:lstStyle/>
                    <a:p>
                      <a:pPr algn="just">
                        <a:spcAft>
                          <a:spcPts val="0"/>
                        </a:spcAft>
                      </a:pPr>
                      <a:r>
                        <a:rPr lang="en-GB" sz="1800">
                          <a:effectLst/>
                        </a:rPr>
                        <a:t> </a:t>
                      </a:r>
                      <a:endParaRPr lang="sv-SE" sz="1800">
                        <a:effectLst/>
                        <a:latin typeface="+mn-lt"/>
                        <a:ea typeface="Calibri"/>
                      </a:endParaRPr>
                    </a:p>
                  </a:txBody>
                  <a:tcPr marL="44450" marR="44450" marT="0" marB="0"/>
                </a:tc>
                <a:tc>
                  <a:txBody>
                    <a:bodyPr/>
                    <a:lstStyle/>
                    <a:p>
                      <a:pPr algn="ctr">
                        <a:spcAft>
                          <a:spcPts val="0"/>
                        </a:spcAft>
                      </a:pPr>
                      <a:r>
                        <a:rPr lang="en-GB" sz="1800" dirty="0">
                          <a:effectLst/>
                        </a:rPr>
                        <a:t>1ère coupe</a:t>
                      </a:r>
                      <a:endParaRPr lang="sv-SE" sz="1800" dirty="0">
                        <a:effectLst/>
                        <a:latin typeface="+mn-lt"/>
                        <a:ea typeface="Calibri"/>
                      </a:endParaRPr>
                    </a:p>
                  </a:txBody>
                  <a:tcPr marL="44450" marR="44450" marT="0" marB="0"/>
                </a:tc>
                <a:extLst>
                  <a:ext uri="{0D108BD9-81ED-4DB2-BD59-A6C34878D82A}">
                    <a16:rowId xmlns:a16="http://schemas.microsoft.com/office/drawing/2014/main" val="10002"/>
                  </a:ext>
                </a:extLst>
              </a:tr>
              <a:tr h="370840">
                <a:tc>
                  <a:txBody>
                    <a:bodyPr/>
                    <a:lstStyle/>
                    <a:p>
                      <a:pPr algn="just">
                        <a:spcAft>
                          <a:spcPts val="0"/>
                        </a:spcAft>
                      </a:pPr>
                      <a:r>
                        <a:rPr lang="en-GB" sz="1800" dirty="0">
                          <a:effectLst/>
                        </a:rPr>
                        <a:t>Avec une coupe d'automne tardive</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3.31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1.94</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2.56</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7.81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2.40</a:t>
                      </a:r>
                      <a:endParaRPr lang="sv-SE" sz="1800" dirty="0">
                        <a:effectLst/>
                        <a:latin typeface="+mn-lt"/>
                        <a:ea typeface="Calibri"/>
                      </a:endParaRPr>
                    </a:p>
                  </a:txBody>
                  <a:tcPr marL="44450" marR="44450" marT="0" marB="0"/>
                </a:tc>
                <a:extLst>
                  <a:ext uri="{0D108BD9-81ED-4DB2-BD59-A6C34878D82A}">
                    <a16:rowId xmlns:a16="http://schemas.microsoft.com/office/drawing/2014/main" val="10003"/>
                  </a:ext>
                </a:extLst>
              </a:tr>
              <a:tr h="370840">
                <a:tc>
                  <a:txBody>
                    <a:bodyPr/>
                    <a:lstStyle/>
                    <a:p>
                      <a:pPr algn="just">
                        <a:spcAft>
                          <a:spcPts val="0"/>
                        </a:spcAft>
                      </a:pPr>
                      <a:r>
                        <a:rPr lang="en-GB" sz="1800" dirty="0">
                          <a:effectLst/>
                        </a:rPr>
                        <a:t>Sans coupe d'automne tardive</a:t>
                      </a:r>
                      <a:endParaRPr lang="sv-SE" sz="1800" dirty="0">
                        <a:effectLst/>
                        <a:latin typeface="+mn-lt"/>
                        <a:ea typeface="Calibri"/>
                      </a:endParaRPr>
                    </a:p>
                  </a:txBody>
                  <a:tcPr marL="44450" marR="44450" marT="0" marB="0"/>
                </a:tc>
                <a:tc>
                  <a:txBody>
                    <a:bodyPr/>
                    <a:lstStyle/>
                    <a:p>
                      <a:pPr algn="ctr">
                        <a:spcAft>
                          <a:spcPts val="0"/>
                        </a:spcAft>
                      </a:pPr>
                      <a:r>
                        <a:rPr lang="en-GB" sz="1800">
                          <a:effectLst/>
                        </a:rPr>
                        <a:t>4.46</a:t>
                      </a:r>
                      <a:endParaRPr lang="sv-SE" sz="1800">
                        <a:effectLst/>
                        <a:latin typeface="+mn-lt"/>
                        <a:ea typeface="Calibri"/>
                      </a:endParaRPr>
                    </a:p>
                  </a:txBody>
                  <a:tcPr marL="44450" marR="44450" marT="0" marB="0"/>
                </a:tc>
                <a:tc>
                  <a:txBody>
                    <a:bodyPr/>
                    <a:lstStyle/>
                    <a:p>
                      <a:pPr algn="ctr">
                        <a:spcAft>
                          <a:spcPts val="0"/>
                        </a:spcAft>
                      </a:pPr>
                      <a:r>
                        <a:rPr lang="en-GB" sz="1800">
                          <a:effectLst/>
                        </a:rPr>
                        <a:t>1.92</a:t>
                      </a:r>
                      <a:endParaRPr lang="sv-SE" sz="1800">
                        <a:effectLst/>
                        <a:latin typeface="+mn-lt"/>
                        <a:ea typeface="Calibri"/>
                      </a:endParaRPr>
                    </a:p>
                  </a:txBody>
                  <a:tcPr marL="44450" marR="44450" marT="0" marB="0"/>
                </a:tc>
                <a:tc>
                  <a:txBody>
                    <a:bodyPr/>
                    <a:lstStyle/>
                    <a:p>
                      <a:pPr algn="ctr">
                        <a:spcAft>
                          <a:spcPts val="0"/>
                        </a:spcAft>
                      </a:pPr>
                      <a:r>
                        <a:rPr lang="en-GB" sz="1800" dirty="0">
                          <a:effectLst/>
                        </a:rPr>
                        <a:t>2.71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9.11</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3.25</a:t>
                      </a:r>
                      <a:endParaRPr lang="sv-SE" sz="1800" dirty="0">
                        <a:effectLst/>
                        <a:latin typeface="+mn-lt"/>
                        <a:ea typeface="Calibri"/>
                      </a:endParaRPr>
                    </a:p>
                  </a:txBody>
                  <a:tcPr marL="44450" marR="44450" marT="0" marB="0"/>
                </a:tc>
                <a:extLst>
                  <a:ext uri="{0D108BD9-81ED-4DB2-BD59-A6C34878D82A}">
                    <a16:rowId xmlns:a16="http://schemas.microsoft.com/office/drawing/2014/main" val="10004"/>
                  </a:ext>
                </a:extLst>
              </a:tr>
              <a:tr h="370840">
                <a:tc>
                  <a:txBody>
                    <a:bodyPr/>
                    <a:lstStyle/>
                    <a:p>
                      <a:pPr algn="just">
                        <a:spcAft>
                          <a:spcPts val="0"/>
                        </a:spcAft>
                      </a:pPr>
                      <a:r>
                        <a:rPr lang="en-GB" sz="1800" dirty="0" err="1" smtClean="0">
                          <a:effectLst/>
                          <a:latin typeface="+mn-lt"/>
                          <a:ea typeface="+mn-ea"/>
                        </a:rPr>
                        <a:t>Significatif</a:t>
                      </a:r>
                      <a:endParaRPr lang="sv-SE" sz="1800" dirty="0">
                        <a:effectLst/>
                        <a:latin typeface="+mn-lt"/>
                        <a:ea typeface="Calibri"/>
                      </a:endParaRPr>
                    </a:p>
                  </a:txBody>
                  <a:tcPr marL="44450" marR="44450" marT="0" marB="0"/>
                </a:tc>
                <a:tc>
                  <a:txBody>
                    <a:bodyPr/>
                    <a:lstStyle/>
                    <a:p>
                      <a:pPr algn="ctr">
                        <a:spcAft>
                          <a:spcPts val="0"/>
                        </a:spcAft>
                      </a:pPr>
                      <a:r>
                        <a:rPr lang="en-GB" sz="1800">
                          <a:effectLst/>
                        </a:rPr>
                        <a:t>**</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a:effectLst/>
                        </a:rPr>
                        <a:t>NS</a:t>
                      </a:r>
                      <a:endParaRPr lang="sv-SE" sz="180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 </a:t>
                      </a:r>
                      <a:endParaRPr lang="sv-SE" sz="1800" dirty="0">
                        <a:effectLst/>
                        <a:latin typeface="+mn-lt"/>
                        <a:ea typeface="Calibri"/>
                      </a:endParaRPr>
                    </a:p>
                  </a:txBody>
                  <a:tcPr marL="44450" marR="44450" marT="0" marB="0"/>
                </a:tc>
                <a:tc>
                  <a:txBody>
                    <a:bodyPr/>
                    <a:lstStyle/>
                    <a:p>
                      <a:pPr algn="ctr">
                        <a:spcAft>
                          <a:spcPts val="0"/>
                        </a:spcAft>
                      </a:pPr>
                      <a:r>
                        <a:rPr lang="en-GB" sz="1800" dirty="0">
                          <a:effectLst/>
                        </a:rPr>
                        <a:t>**</a:t>
                      </a:r>
                      <a:endParaRPr lang="sv-SE" sz="1800" dirty="0">
                        <a:effectLst/>
                        <a:latin typeface="+mn-lt"/>
                        <a:ea typeface="Calibri"/>
                      </a:endParaRPr>
                    </a:p>
                  </a:txBody>
                  <a:tcPr marL="44450" marR="44450" marT="0" marB="0"/>
                </a:tc>
                <a:extLst>
                  <a:ext uri="{0D108BD9-81ED-4DB2-BD59-A6C34878D82A}">
                    <a16:rowId xmlns:a16="http://schemas.microsoft.com/office/drawing/2014/main" val="10005"/>
                  </a:ext>
                </a:extLst>
              </a:tr>
            </a:tbl>
          </a:graphicData>
        </a:graphic>
      </p:graphicFrame>
      <p:sp>
        <p:nvSpPr>
          <p:cNvPr id="4" name="Rectangle 7"/>
          <p:cNvSpPr>
            <a:spLocks noChangeArrowheads="1"/>
          </p:cNvSpPr>
          <p:nvPr/>
        </p:nvSpPr>
        <p:spPr bwMode="auto">
          <a:xfrm>
            <a:off x="654020" y="5128597"/>
            <a:ext cx="8489979"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600" b="0" i="0" u="none" strike="noStrike" kern="1200" cap="none" spc="0" normalizeH="0" baseline="0" noProof="0" dirty="0" smtClean="0">
                <a:ln>
                  <a:noFill/>
                </a:ln>
                <a:solidFill>
                  <a:prstClr val="black"/>
                </a:solidFill>
                <a:effectLst/>
                <a:uLnTx/>
                <a:uFillTx/>
                <a:latin typeface="Calibri" pitchFamily="34" charset="0"/>
                <a:ea typeface="+mn-ea"/>
                <a:cs typeface="+mn-cs"/>
              </a:rPr>
              <a:t>En coupant le </a:t>
            </a:r>
            <a:r>
              <a:rPr kumimoji="0" lang="en-GB" sz="1600" b="0" i="0" u="none" strike="noStrike" kern="1200" cap="none" spc="0" normalizeH="0" baseline="0" noProof="0" dirty="0">
                <a:ln>
                  <a:noFill/>
                </a:ln>
                <a:solidFill>
                  <a:prstClr val="black"/>
                </a:solidFill>
                <a:effectLst/>
                <a:uLnTx/>
                <a:uFillTx/>
                <a:latin typeface="Calibri" pitchFamily="34" charset="0"/>
                <a:ea typeface="+mn-ea"/>
                <a:cs typeface="+mn-cs"/>
              </a:rPr>
              <a:t>plus tard possible avant l'arrêt de la croissance, on a considérablement réduit le rendement printanier suivant d'environ 25 % la deuxième et la troisième </a:t>
            </a:r>
            <a:r>
              <a:rPr kumimoji="0" lang="en-GB" sz="1600" b="0" i="0" u="none" strike="noStrike" kern="1200" cap="none" spc="0" normalizeH="0" baseline="0" noProof="0" dirty="0" smtClean="0">
                <a:ln>
                  <a:noFill/>
                </a:ln>
                <a:solidFill>
                  <a:prstClr val="black"/>
                </a:solidFill>
                <a:effectLst/>
                <a:uLnTx/>
                <a:uFillTx/>
                <a:latin typeface="Calibri" pitchFamily="34" charset="0"/>
                <a:ea typeface="+mn-ea"/>
                <a:cs typeface="+mn-cs"/>
              </a:rPr>
              <a:t>année.</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600" b="0" i="0" u="none" strike="noStrike" kern="1200" cap="none" spc="0" normalizeH="0" baseline="0" noProof="0" dirty="0" smtClean="0">
                <a:ln>
                  <a:noFill/>
                </a:ln>
                <a:solidFill>
                  <a:prstClr val="black"/>
                </a:solidFill>
                <a:effectLst/>
                <a:uLnTx/>
                <a:uFillTx/>
                <a:latin typeface="Calibri" pitchFamily="34" charset="0"/>
                <a:ea typeface="+mn-ea"/>
                <a:cs typeface="+mn-cs"/>
              </a:rPr>
              <a:t>Pas d'</a:t>
            </a:r>
            <a:r>
              <a:rPr kumimoji="0" lang="en-GB" sz="1600" b="0" i="0" u="none" strike="noStrike" kern="1200" cap="none" spc="0" normalizeH="0" baseline="0" noProof="0" dirty="0">
                <a:ln>
                  <a:noFill/>
                </a:ln>
                <a:solidFill>
                  <a:prstClr val="black"/>
                </a:solidFill>
                <a:effectLst/>
                <a:uLnTx/>
                <a:uFillTx/>
                <a:latin typeface="Calibri" pitchFamily="34" charset="0"/>
                <a:ea typeface="+mn-ea"/>
                <a:cs typeface="+mn-cs"/>
              </a:rPr>
              <a:t>effet résiduel de la coupe d'automne tardive sur les </a:t>
            </a:r>
            <a:r>
              <a:rPr kumimoji="0" lang="en-GB" sz="1600" b="0" i="0" u="none" strike="noStrike" kern="1200" cap="none" spc="0" normalizeH="0" baseline="0" noProof="0" dirty="0" smtClean="0">
                <a:ln>
                  <a:noFill/>
                </a:ln>
                <a:solidFill>
                  <a:prstClr val="black"/>
                </a:solidFill>
                <a:effectLst/>
                <a:uLnTx/>
                <a:uFillTx/>
                <a:latin typeface="Calibri" pitchFamily="34" charset="0"/>
                <a:ea typeface="+mn-ea"/>
                <a:cs typeface="+mn-cs"/>
              </a:rPr>
              <a:t>coupes</a:t>
            </a:r>
            <a:r>
              <a:rPr kumimoji="0" lang="en-GB" sz="1600" b="0" i="0" u="none" strike="noStrike" kern="1200" cap="none" spc="0" normalizeH="0" baseline="0" noProof="0" dirty="0">
                <a:ln>
                  <a:noFill/>
                </a:ln>
                <a:solidFill>
                  <a:prstClr val="black"/>
                </a:solidFill>
                <a:effectLst/>
                <a:uLnTx/>
                <a:uFillTx/>
                <a:latin typeface="Calibri" pitchFamily="34" charset="0"/>
                <a:ea typeface="+mn-ea"/>
                <a:cs typeface="+mn-cs"/>
              </a:rPr>
              <a:t> suivantes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1600" b="0" i="0" u="none" strike="noStrike" kern="1200" cap="none" spc="0" normalizeH="0" baseline="0" noProof="0" dirty="0">
                <a:ln>
                  <a:noFill/>
                </a:ln>
                <a:solidFill>
                  <a:prstClr val="black"/>
                </a:solidFill>
                <a:effectLst/>
                <a:uLnTx/>
                <a:uFillTx/>
                <a:latin typeface="Calibri" pitchFamily="34" charset="0"/>
                <a:ea typeface="+mn-ea"/>
                <a:cs typeface="+mn-cs"/>
              </a:rPr>
              <a:t>Le ray-grass a encore des problèmes de mortalité hivernale et demeure une graminée minoritaire dans les </a:t>
            </a:r>
            <a:r>
              <a:rPr kumimoji="0" lang="en-GB" sz="1600" b="0" i="0" u="none" strike="noStrike" kern="1200" cap="none" spc="0" normalizeH="0" baseline="0" noProof="0" dirty="0" smtClean="0">
                <a:ln>
                  <a:noFill/>
                </a:ln>
                <a:solidFill>
                  <a:prstClr val="black"/>
                </a:solidFill>
                <a:effectLst/>
                <a:uLnTx/>
                <a:uFillTx/>
                <a:latin typeface="Calibri" pitchFamily="34" charset="0"/>
                <a:ea typeface="+mn-ea"/>
                <a:cs typeface="+mn-cs"/>
              </a:rPr>
              <a:t>prairies </a:t>
            </a:r>
            <a:r>
              <a:rPr kumimoji="0" lang="en-GB" sz="1600" b="0" i="0" u="none" strike="noStrike" kern="1200" cap="none" spc="0" normalizeH="0" baseline="0" noProof="0" dirty="0" err="1" smtClean="0">
                <a:ln>
                  <a:noFill/>
                </a:ln>
                <a:solidFill>
                  <a:prstClr val="black"/>
                </a:solidFill>
                <a:effectLst/>
                <a:uLnTx/>
                <a:uFillTx/>
                <a:latin typeface="Calibri" pitchFamily="34" charset="0"/>
                <a:ea typeface="+mn-ea"/>
                <a:cs typeface="+mn-cs"/>
              </a:rPr>
              <a:t>suèdoises</a:t>
            </a:r>
            <a:r>
              <a:rPr kumimoji="0" lang="en-GB" sz="16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5" name="Rektangel 4"/>
          <p:cNvSpPr/>
          <p:nvPr/>
        </p:nvSpPr>
        <p:spPr>
          <a:xfrm>
            <a:off x="7659984" y="6384456"/>
            <a:ext cx="1249445" cy="307777"/>
          </a:xfrm>
          <a:prstGeom prst="rect">
            <a:avLst/>
          </a:prstGeom>
        </p:spPr>
        <p:txBody>
          <a:bodyPr wrap="none">
            <a:spAutoFit/>
          </a:body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t>
            </a:r>
            <a:r>
              <a:rPr kumimoji="0" lang="en-US" sz="1400" b="0" i="0" u="none" strike="noStrike" kern="1200" cap="none" spc="0" normalizeH="0" baseline="0" noProof="0" dirty="0" err="1">
                <a:ln>
                  <a:noFill/>
                </a:ln>
                <a:solidFill>
                  <a:prstClr val="black"/>
                </a:solidFill>
                <a:effectLst/>
                <a:uLnTx/>
                <a:uFillTx/>
                <a:latin typeface="Calibri"/>
                <a:ea typeface="+mn-ea"/>
                <a:cs typeface="+mn-cs"/>
              </a:rPr>
              <a:t>Halling</a:t>
            </a:r>
            <a:r>
              <a:rPr kumimoji="0" lang="en-US" sz="1400" b="0" i="0" u="none" strike="noStrike" kern="1200" cap="none" spc="0" normalizeH="0" baseline="0" noProof="0" dirty="0">
                <a:ln>
                  <a:noFill/>
                </a:ln>
                <a:solidFill>
                  <a:prstClr val="black"/>
                </a:solidFill>
                <a:effectLst/>
                <a:uLnTx/>
                <a:uFillTx/>
                <a:latin typeface="Calibri"/>
                <a:ea typeface="+mn-ea"/>
                <a:cs typeface="+mn-cs"/>
              </a:rPr>
              <a:t>, 1994)</a:t>
            </a:r>
          </a:p>
        </p:txBody>
      </p:sp>
      <p:sp>
        <p:nvSpPr>
          <p:cNvPr id="6" name="Rectangle 7"/>
          <p:cNvSpPr>
            <a:spLocks noChangeArrowheads="1"/>
          </p:cNvSpPr>
          <p:nvPr/>
        </p:nvSpPr>
        <p:spPr bwMode="auto">
          <a:xfrm>
            <a:off x="558483" y="1933483"/>
            <a:ext cx="83022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Tx/>
              <a:buNone/>
              <a:tabLst>
                <a:tab pos="3138488" algn="l"/>
              </a:tabLst>
              <a:defRPr/>
            </a:pP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Effet de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la gestion de la coupe d'automne sur le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rendement en matière</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sèche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(MS</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 du </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ray-grass </a:t>
            </a:r>
            <a:r>
              <a:rPr kumimoji="0" lang="en-US" sz="1800" b="0" i="0" u="none" strike="noStrike" kern="1200" cap="none" spc="0" normalizeH="0" baseline="0" noProof="0" dirty="0" err="1" smtClean="0">
                <a:ln>
                  <a:noFill/>
                </a:ln>
                <a:solidFill>
                  <a:prstClr val="black"/>
                </a:solidFill>
                <a:effectLst/>
                <a:uLnTx/>
                <a:uFillTx/>
                <a:latin typeface="Calibri" pitchFamily="34" charset="0"/>
                <a:ea typeface="+mn-ea"/>
                <a:cs typeface="+mn-cs"/>
              </a:rPr>
              <a:t>anglais</a:t>
            </a:r>
            <a:r>
              <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rPr>
              <a:t> (moyenne des </a:t>
            </a:r>
            <a:r>
              <a:rPr kumimoji="0" lang="en-US" sz="1800" b="0" i="0" u="none" strike="noStrike" kern="1200" cap="none" spc="0" normalizeH="0" baseline="0" noProof="0" dirty="0">
                <a:ln>
                  <a:noFill/>
                </a:ln>
                <a:solidFill>
                  <a:prstClr val="black"/>
                </a:solidFill>
                <a:effectLst/>
                <a:uLnTx/>
                <a:uFillTx/>
                <a:latin typeface="Calibri" pitchFamily="34" charset="0"/>
                <a:ea typeface="+mn-ea"/>
                <a:cs typeface="+mn-cs"/>
              </a:rPr>
              <a:t>différentes variétés) </a:t>
            </a:r>
            <a:endParaRPr kumimoji="0" lang="en-US" sz="1800" b="0" i="0" u="none" strike="noStrike" kern="1200" cap="none" spc="0" normalizeH="0" baseline="0" noProof="0" dirty="0" smtClean="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26838759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531316"/>
          </a:xfrm>
        </p:spPr>
        <p:txBody>
          <a:bodyPr/>
          <a:lstStyle/>
          <a:p>
            <a:r>
              <a:rPr lang="en-US" sz="2400" dirty="0" err="1" smtClean="0">
                <a:solidFill>
                  <a:schemeClr val="tx1"/>
                </a:solidFill>
                <a:latin typeface="+mn-lt"/>
              </a:rPr>
              <a:t>Tendances</a:t>
            </a:r>
            <a:r>
              <a:rPr lang="en-US" sz="2400" dirty="0" smtClean="0">
                <a:solidFill>
                  <a:schemeClr val="tx1"/>
                </a:solidFill>
                <a:latin typeface="+mn-lt"/>
              </a:rPr>
              <a:t> </a:t>
            </a:r>
            <a:br>
              <a:rPr lang="en-US" sz="2400" dirty="0" smtClean="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650658" y="1451240"/>
            <a:ext cx="7731342"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Nouvel</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intérêt</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pour la production de protéines locales pour remplacer les </a:t>
            </a:r>
            <a:r>
              <a:rPr kumimoji="0" lang="en-GB" sz="2000" b="0" i="0" u="none" strike="noStrike" kern="1200" cap="none" spc="0" normalizeH="0" baseline="0" noProof="0" dirty="0" err="1">
                <a:ln>
                  <a:noFill/>
                </a:ln>
                <a:solidFill>
                  <a:prstClr val="black"/>
                </a:solidFill>
                <a:effectLst/>
                <a:uLnTx/>
                <a:uFillTx/>
                <a:latin typeface="Calibri" pitchFamily="34" charset="0"/>
                <a:ea typeface="+mn-ea"/>
                <a:cs typeface="+mn-cs"/>
              </a:rPr>
              <a:t>protéines</a:t>
            </a:r>
            <a:r>
              <a:rPr kumimoji="0" lang="en-GB"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importées</a:t>
            </a:r>
            <a:r>
              <a:rPr kumimoji="0" lang="en-GB" sz="20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sv-SE" sz="20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Il est important d'</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approfondir les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connaissances sur la culture de graminées et de légumineuses plus tolérantes aux conditions sèches et/ou humides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afin</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de faire face aux changements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climatiques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futurs. </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On s'</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intéresse de plus en plus aux espèces ayant des qualités particulières, par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exemple</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les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teneurs</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en</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glucides</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solubles</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et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tanins</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condensés.</a:t>
            </a:r>
          </a:p>
          <a:p>
            <a:pPr marL="273050" marR="0" lvl="1" indent="-27305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Des études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sur le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lotier</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itchFamily="34" charset="0"/>
                <a:ea typeface="+mn-ea"/>
                <a:cs typeface="+mn-cs"/>
              </a:rPr>
              <a:t>corniculé</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une légumineuse fourragère mineure contenant des tanins </a:t>
            </a:r>
            <a:r>
              <a:rPr kumimoji="0" lang="en-US" sz="2000" b="0" i="0" u="none" strike="noStrike" kern="1200" cap="none" spc="0" normalizeH="0" baseline="0" noProof="0" dirty="0" err="1">
                <a:ln>
                  <a:noFill/>
                </a:ln>
                <a:solidFill>
                  <a:prstClr val="black"/>
                </a:solidFill>
                <a:effectLst/>
                <a:uLnTx/>
                <a:uFillTx/>
                <a:latin typeface="Calibri" pitchFamily="34" charset="0"/>
                <a:ea typeface="+mn-ea"/>
                <a:cs typeface="+mn-cs"/>
              </a:rPr>
              <a:t>condensés</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 confirment qu</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'il peut résister aux </a:t>
            </a:r>
            <a:r>
              <a:rPr kumimoji="0" lang="en-US" sz="2000" b="0" i="0" u="none" strike="noStrike" kern="1200" cap="none" spc="0" normalizeH="0" baseline="0" noProof="0" dirty="0" smtClean="0">
                <a:ln>
                  <a:noFill/>
                </a:ln>
                <a:solidFill>
                  <a:prstClr val="black"/>
                </a:solidFill>
                <a:effectLst/>
                <a:uLnTx/>
                <a:uFillTx/>
                <a:latin typeface="Calibri" pitchFamily="34" charset="0"/>
                <a:ea typeface="+mn-ea"/>
                <a:cs typeface="+mn-cs"/>
              </a:rPr>
              <a:t>conditions</a:t>
            </a:r>
            <a:r>
              <a:rPr kumimoji="0" lang="en-US" sz="2000" b="0" i="0" u="none" strike="noStrike" kern="1200" cap="none" spc="0" normalizeH="0" baseline="0" noProof="0" dirty="0">
                <a:ln>
                  <a:noFill/>
                </a:ln>
                <a:solidFill>
                  <a:prstClr val="black"/>
                </a:solidFill>
                <a:effectLst/>
                <a:uLnTx/>
                <a:uFillTx/>
                <a:latin typeface="Calibri" pitchFamily="34" charset="0"/>
                <a:ea typeface="+mn-ea"/>
                <a:cs typeface="+mn-cs"/>
              </a:rPr>
              <a:t> climatiques suédoises.</a:t>
            </a: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82436" y="4733925"/>
            <a:ext cx="2961563" cy="2124075"/>
          </a:xfrm>
          <a:prstGeom prst="rect">
            <a:avLst/>
          </a:prstGeom>
        </p:spPr>
      </p:pic>
      <p:sp>
        <p:nvSpPr>
          <p:cNvPr id="5" name="textruta 4"/>
          <p:cNvSpPr txBox="1"/>
          <p:nvPr/>
        </p:nvSpPr>
        <p:spPr>
          <a:xfrm>
            <a:off x="7474202" y="660096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703089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112132"/>
            <a:ext cx="6439227" cy="1430066"/>
          </a:xfrm>
        </p:spPr>
        <p:txBody>
          <a:bodyPr/>
          <a:lstStyle/>
          <a:p>
            <a:r>
              <a:rPr lang="en-US" sz="2400" dirty="0">
                <a:solidFill>
                  <a:schemeClr val="tx1"/>
                </a:solidFill>
                <a:latin typeface="+mn-lt"/>
              </a:rPr>
              <a:t>Rendement en</a:t>
            </a:r>
            <a:r>
              <a:rPr lang="en-US" sz="2400" dirty="0" smtClean="0">
                <a:solidFill>
                  <a:schemeClr val="tx1"/>
                </a:solidFill>
                <a:latin typeface="+mn-lt"/>
              </a:rPr>
              <a:t> lait </a:t>
            </a:r>
            <a:r>
              <a:rPr lang="en-US" sz="2400" dirty="0">
                <a:solidFill>
                  <a:schemeClr val="tx1"/>
                </a:solidFill>
                <a:latin typeface="+mn-lt"/>
              </a:rPr>
              <a:t>et composition </a:t>
            </a:r>
            <a:r>
              <a:rPr lang="en-US" sz="2400" dirty="0" err="1" smtClean="0">
                <a:solidFill>
                  <a:schemeClr val="tx1"/>
                </a:solidFill>
                <a:latin typeface="+mn-lt"/>
              </a:rPr>
              <a:t>selon</a:t>
            </a:r>
            <a:r>
              <a:rPr lang="en-US" sz="2400" dirty="0" smtClean="0">
                <a:solidFill>
                  <a:schemeClr val="tx1"/>
                </a:solidFill>
                <a:latin typeface="+mn-lt"/>
              </a:rPr>
              <a:t> des rations avec ensilage RGA/</a:t>
            </a:r>
            <a:r>
              <a:rPr lang="en-US" sz="2400" dirty="0" err="1" smtClean="0">
                <a:solidFill>
                  <a:schemeClr val="tx1"/>
                </a:solidFill>
                <a:latin typeface="+mn-lt"/>
              </a:rPr>
              <a:t>lotier</a:t>
            </a:r>
            <a:r>
              <a:rPr lang="en-US" sz="2400" dirty="0" smtClean="0">
                <a:solidFill>
                  <a:schemeClr val="tx1"/>
                </a:solidFill>
                <a:latin typeface="+mn-lt"/>
              </a:rPr>
              <a:t> </a:t>
            </a:r>
            <a:r>
              <a:rPr lang="en-US" sz="2400" dirty="0" err="1">
                <a:solidFill>
                  <a:schemeClr val="tx1"/>
                </a:solidFill>
                <a:latin typeface="+mn-lt"/>
              </a:rPr>
              <a:t>ou</a:t>
            </a:r>
            <a:r>
              <a:rPr lang="en-US" sz="2400" dirty="0">
                <a:solidFill>
                  <a:schemeClr val="tx1"/>
                </a:solidFill>
                <a:latin typeface="+mn-lt"/>
              </a:rPr>
              <a:t> </a:t>
            </a:r>
            <a:r>
              <a:rPr lang="en-US" sz="2400" dirty="0" smtClean="0">
                <a:solidFill>
                  <a:schemeClr val="tx1"/>
                </a:solidFill>
                <a:latin typeface="+mn-lt"/>
              </a:rPr>
              <a:t>RGA/TB au cours de </a:t>
            </a:r>
            <a:r>
              <a:rPr lang="en-US" sz="2400" dirty="0">
                <a:solidFill>
                  <a:schemeClr val="tx1"/>
                </a:solidFill>
                <a:latin typeface="+mn-lt"/>
              </a:rPr>
              <a:t>deux années consécutives </a:t>
            </a:r>
            <a:r>
              <a:rPr lang="en-US" sz="2400" b="0" dirty="0">
                <a:solidFill>
                  <a:schemeClr val="tx1"/>
                </a:solidFill>
                <a:latin typeface="+mn-lt"/>
              </a:rPr>
              <a:t>(N = 76</a:t>
            </a:r>
            <a:r>
              <a:rPr lang="en-US" sz="2400" b="0" dirty="0" smtClean="0">
                <a:solidFill>
                  <a:schemeClr val="tx1"/>
                </a:solidFill>
                <a:latin typeface="+mn-lt"/>
              </a:rPr>
              <a:t>)</a:t>
            </a:r>
            <a:endParaRPr lang="es-ES" sz="2400" b="0" dirty="0">
              <a:solidFill>
                <a:schemeClr val="tx1"/>
              </a:solidFill>
              <a:latin typeface="+mn-lt"/>
            </a:endParaRPr>
          </a:p>
        </p:txBody>
      </p:sp>
      <p:grpSp>
        <p:nvGrpSpPr>
          <p:cNvPr id="7" name="Grupp 6"/>
          <p:cNvGrpSpPr/>
          <p:nvPr/>
        </p:nvGrpSpPr>
        <p:grpSpPr>
          <a:xfrm>
            <a:off x="656192" y="1962150"/>
            <a:ext cx="7697233" cy="3769723"/>
            <a:chOff x="912597" y="1746914"/>
            <a:chExt cx="8525932" cy="4424273"/>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2597" y="1746914"/>
              <a:ext cx="6430658" cy="3903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ruta 2"/>
            <p:cNvSpPr txBox="1"/>
            <p:nvPr/>
          </p:nvSpPr>
          <p:spPr>
            <a:xfrm>
              <a:off x="7302274" y="3488917"/>
              <a:ext cx="2136255" cy="4334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Lotier</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ruta 4"/>
            <p:cNvSpPr txBox="1"/>
            <p:nvPr/>
          </p:nvSpPr>
          <p:spPr>
            <a:xfrm>
              <a:off x="7318195" y="3860988"/>
              <a:ext cx="17052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Trèfle</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blanc</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ruta 5"/>
            <p:cNvSpPr txBox="1"/>
            <p:nvPr/>
          </p:nvSpPr>
          <p:spPr>
            <a:xfrm>
              <a:off x="1635330" y="5484876"/>
              <a:ext cx="5713155" cy="686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a:t>
              </a:r>
              <a:r>
                <a:rPr lang="sv-SE" sz="1600" dirty="0" smtClean="0">
                  <a:solidFill>
                    <a:prstClr val="black"/>
                  </a:solidFill>
                  <a:latin typeface="Calibri"/>
                </a:rPr>
                <a:t>Lait			ECM			TP			TB</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kg/j           		kg/j      		g/kg  		g/kg </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Rektangel 3"/>
          <p:cNvSpPr/>
          <p:nvPr/>
        </p:nvSpPr>
        <p:spPr>
          <a:xfrm>
            <a:off x="6309491" y="4693988"/>
            <a:ext cx="1968809"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***P</a:t>
            </a:r>
            <a:r>
              <a:rPr kumimoji="0" lang="sv-SE" sz="1400" b="0" i="0" u="none" strike="noStrike" kern="1200" cap="none" spc="0" normalizeH="0" baseline="0" noProof="0" dirty="0" smtClean="0">
                <a:ln>
                  <a:noFill/>
                </a:ln>
                <a:solidFill>
                  <a:prstClr val="black"/>
                </a:solidFill>
                <a:effectLst/>
                <a:uLnTx/>
                <a:uFillTx/>
                <a:latin typeface="Calibri"/>
                <a:ea typeface="+mn-ea"/>
                <a:cs typeface="+mn-cs"/>
              </a:rPr>
              <a:t> &lt; 0,001 ; †P &lt; 0,10 </a:t>
            </a:r>
            <a:endParaRPr kumimoji="0" lang="sv-SE"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ektangel 10"/>
          <p:cNvSpPr/>
          <p:nvPr/>
        </p:nvSpPr>
        <p:spPr>
          <a:xfrm>
            <a:off x="7049975" y="5294373"/>
            <a:ext cx="1973810"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(Eriksson </a:t>
            </a:r>
            <a:r>
              <a:rPr kumimoji="0" lang="sv-SE" sz="1600" b="0" i="1" u="none" strike="noStrike" kern="1200" cap="none" spc="0" normalizeH="0" baseline="0" noProof="0" dirty="0" smtClean="0">
                <a:ln>
                  <a:noFill/>
                </a:ln>
                <a:solidFill>
                  <a:prstClr val="black"/>
                </a:solidFill>
                <a:effectLst/>
                <a:uLnTx/>
                <a:uFillTx/>
                <a:latin typeface="Calibri"/>
                <a:ea typeface="+mn-ea"/>
                <a:cs typeface="+mn-cs"/>
              </a:rPr>
              <a:t>et al.</a:t>
            </a:r>
            <a:r>
              <a:rPr kumimoji="0" lang="sv-SE" sz="1600" b="0" i="0" u="none" strike="noStrike" kern="1200" cap="none" spc="0" normalizeH="0" baseline="0" noProof="0" dirty="0" smtClean="0">
                <a:ln>
                  <a:noFill/>
                </a:ln>
                <a:solidFill>
                  <a:prstClr val="black"/>
                </a:solidFill>
                <a:effectLst/>
                <a:uLnTx/>
                <a:uFillTx/>
                <a:latin typeface="Calibri"/>
                <a:ea typeface="+mn-ea"/>
                <a:cs typeface="+mn-cs"/>
              </a:rPr>
              <a:t>, 2012)</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Rektangel 9"/>
          <p:cNvSpPr/>
          <p:nvPr/>
        </p:nvSpPr>
        <p:spPr>
          <a:xfrm>
            <a:off x="656192" y="5953677"/>
            <a:ext cx="8324037" cy="523220"/>
          </a:xfrm>
          <a:prstGeom prst="rect">
            <a:avLst/>
          </a:prstGeom>
          <a:solidFill>
            <a:schemeClr val="accent3"/>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prstClr val="black"/>
                </a:solidFill>
                <a:latin typeface="Calibri"/>
              </a:rPr>
              <a:t>La production </a:t>
            </a:r>
            <a:r>
              <a:rPr lang="en-US" sz="1400" dirty="0" err="1" smtClean="0">
                <a:solidFill>
                  <a:prstClr val="black"/>
                </a:solidFill>
                <a:latin typeface="Calibri"/>
              </a:rPr>
              <a:t>laitière</a:t>
            </a:r>
            <a:r>
              <a:rPr lang="en-US" sz="1400" dirty="0" smtClean="0">
                <a:solidFill>
                  <a:prstClr val="black"/>
                </a:solidFill>
                <a:latin typeface="Calibri"/>
              </a:rPr>
              <a:t> et le </a:t>
            </a:r>
            <a:r>
              <a:rPr lang="en-US" sz="1400" dirty="0" err="1" smtClean="0">
                <a:solidFill>
                  <a:prstClr val="black"/>
                </a:solidFill>
                <a:latin typeface="Calibri"/>
              </a:rPr>
              <a:t>taux</a:t>
            </a:r>
            <a:r>
              <a:rPr lang="en-US" sz="1400" dirty="0" smtClean="0">
                <a:solidFill>
                  <a:prstClr val="black"/>
                </a:solidFill>
                <a:latin typeface="Calibri"/>
              </a:rPr>
              <a:t> de </a:t>
            </a:r>
            <a:r>
              <a:rPr lang="en-US" sz="1400" dirty="0" err="1" smtClean="0">
                <a:solidFill>
                  <a:prstClr val="black"/>
                </a:solidFill>
                <a:latin typeface="Calibri"/>
              </a:rPr>
              <a:t>protéine</a:t>
            </a:r>
            <a:r>
              <a:rPr lang="en-US" sz="1400" dirty="0" smtClean="0">
                <a:solidFill>
                  <a:prstClr val="black"/>
                </a:solidFill>
                <a:latin typeface="Calibri"/>
              </a:rPr>
              <a:t> du </a:t>
            </a:r>
            <a:r>
              <a:rPr lang="en-US" sz="1400" dirty="0" err="1" smtClean="0">
                <a:solidFill>
                  <a:prstClr val="black"/>
                </a:solidFill>
                <a:latin typeface="Calibri"/>
              </a:rPr>
              <a:t>lait</a:t>
            </a:r>
            <a:r>
              <a:rPr lang="en-US" sz="1400" dirty="0" smtClean="0">
                <a:solidFill>
                  <a:prstClr val="black"/>
                </a:solidFill>
                <a:latin typeface="Calibri"/>
              </a:rPr>
              <a:t> </a:t>
            </a:r>
            <a:r>
              <a:rPr lang="en-US" sz="1400" dirty="0" err="1" smtClean="0">
                <a:solidFill>
                  <a:prstClr val="black"/>
                </a:solidFill>
                <a:latin typeface="Calibri"/>
              </a:rPr>
              <a:t>semblent</a:t>
            </a:r>
            <a:r>
              <a:rPr lang="en-US" sz="1400" dirty="0" smtClean="0">
                <a:solidFill>
                  <a:prstClr val="black"/>
                </a:solidFill>
                <a:latin typeface="Calibri"/>
              </a:rPr>
              <a:t> augmenter avec le </a:t>
            </a:r>
            <a:r>
              <a:rPr lang="en-US" sz="1400" dirty="0" err="1" smtClean="0">
                <a:solidFill>
                  <a:prstClr val="black"/>
                </a:solidFill>
                <a:latin typeface="Calibri"/>
              </a:rPr>
              <a:t>remplacement</a:t>
            </a:r>
            <a:r>
              <a:rPr lang="en-US" sz="1400" dirty="0" smtClean="0">
                <a:solidFill>
                  <a:prstClr val="black"/>
                </a:solidFill>
                <a:latin typeface="Calibri"/>
              </a:rPr>
              <a:t> du TB par le </a:t>
            </a:r>
            <a:r>
              <a:rPr lang="en-US" sz="1400" dirty="0" err="1" smtClean="0">
                <a:solidFill>
                  <a:prstClr val="black"/>
                </a:solidFill>
                <a:latin typeface="Calibri"/>
              </a:rPr>
              <a:t>lotier</a:t>
            </a:r>
            <a:r>
              <a:rPr lang="en-US" sz="1400" dirty="0" smtClean="0">
                <a:solidFill>
                  <a:prstClr val="black"/>
                </a:solidFill>
                <a:latin typeface="Calibri"/>
              </a:rPr>
              <a:t> </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Bildobjekt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70358" y="3799806"/>
            <a:ext cx="1130219" cy="883731"/>
          </a:xfrm>
          <a:prstGeom prst="rect">
            <a:avLst/>
          </a:prstGeom>
        </p:spPr>
      </p:pic>
      <p:pic>
        <p:nvPicPr>
          <p:cNvPr id="16" name="Bildobjekt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265" y="2489066"/>
            <a:ext cx="1118312" cy="838734"/>
          </a:xfrm>
          <a:prstGeom prst="rect">
            <a:avLst/>
          </a:prstGeom>
        </p:spPr>
      </p:pic>
    </p:spTree>
    <p:extLst>
      <p:ext uri="{BB962C8B-B14F-4D97-AF65-F5344CB8AC3E}">
        <p14:creationId xmlns:p14="http://schemas.microsoft.com/office/powerpoint/2010/main" val="8897204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601386" y="528882"/>
            <a:ext cx="70035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Comment les </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nouveaux</a:t>
            </a:r>
            <a:r>
              <a:rPr kumimoji="0" lang="en-US" altLang="sv-SE" sz="2400" b="1" i="0" u="none" strike="noStrike" kern="1200" cap="none" spc="0" normalizeH="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noProof="0" dirty="0" err="1" smtClean="0">
                <a:ln>
                  <a:noFill/>
                </a:ln>
                <a:solidFill>
                  <a:prstClr val="black"/>
                </a:solidFill>
                <a:effectLst/>
                <a:uLnTx/>
                <a:uFillTx/>
                <a:latin typeface="Calibri"/>
                <a:ea typeface="+mn-ea"/>
                <a:cs typeface="Times New Roman" panose="02020603050405020304" pitchFamily="18" charset="0"/>
              </a:rPr>
              <a:t>besoins</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de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l’éleveur</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influencent-ils</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le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choix</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des </a:t>
            </a:r>
            <a:r>
              <a:rPr kumimoji="0" lang="en-US" altLang="sv-SE" sz="2400" b="1" i="0" u="none" strike="noStrike" kern="1200" cap="none" spc="0" normalizeH="0" baseline="0" noProof="0" dirty="0" err="1" smtClean="0">
                <a:ln>
                  <a:noFill/>
                </a:ln>
                <a:solidFill>
                  <a:prstClr val="black"/>
                </a:solidFill>
                <a:effectLst/>
                <a:uLnTx/>
                <a:uFillTx/>
                <a:latin typeface="Calibri"/>
                <a:ea typeface="+mn-ea"/>
                <a:cs typeface="Times New Roman" panose="02020603050405020304" pitchFamily="18" charset="0"/>
              </a:rPr>
              <a:t>espèces</a:t>
            </a:r>
            <a:r>
              <a:rPr kumimoji="0" lang="en-US" altLang="sv-SE" sz="24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t>
            </a:r>
            <a:r>
              <a:rPr kumimoji="0" lang="en-US" altLang="sv-SE" sz="2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a:t>
            </a:r>
          </a:p>
        </p:txBody>
      </p:sp>
      <p:sp>
        <p:nvSpPr>
          <p:cNvPr id="67587" name="Rectangle 7"/>
          <p:cNvSpPr>
            <a:spLocks noChangeArrowheads="1"/>
          </p:cNvSpPr>
          <p:nvPr/>
        </p:nvSpPr>
        <p:spPr bwMode="auto">
          <a:xfrm>
            <a:off x="611188" y="1505216"/>
            <a:ext cx="7858551" cy="516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Coupe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plus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fréquente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trèfle blanc et </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ray-grass </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anglais</a:t>
            </a:r>
            <a:endPar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endParaRP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Meilleure rusticité hivernale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trèfle blanc, </a:t>
            </a:r>
            <a:r>
              <a:rPr kumimoji="0" lang="en-US" altLang="sv-SE" sz="2000" b="0" i="0" u="none" strike="noStrike" kern="1200" cap="none" spc="0" normalizeH="0" baseline="0" noProof="0" dirty="0" err="1">
                <a:ln>
                  <a:noFill/>
                </a:ln>
                <a:solidFill>
                  <a:srgbClr val="9BBB59"/>
                </a:solidFill>
                <a:effectLst/>
                <a:uLnTx/>
                <a:uFillTx/>
                <a:latin typeface="Calibri"/>
                <a:ea typeface="+mn-ea"/>
                <a:cs typeface="Times New Roman" panose="02020603050405020304" pitchFamily="18" charset="0"/>
              </a:rPr>
              <a:t>fléole</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et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fétuque élevée</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Meilleure </a:t>
            </a:r>
            <a:r>
              <a:rPr kumimoji="0" lang="en-US" altLang="sv-SE" sz="2000" b="0" i="0" u="none" strike="noStrike" kern="1200" cap="none" spc="0" normalizeH="0" baseline="0" noProof="0" dirty="0" err="1">
                <a:ln>
                  <a:noFill/>
                </a:ln>
                <a:solidFill>
                  <a:prstClr val="black"/>
                </a:solidFill>
                <a:effectLst/>
                <a:uLnTx/>
                <a:uFillTx/>
                <a:latin typeface="Calibri"/>
                <a:ea typeface="+mn-ea"/>
                <a:cs typeface="+mn-cs"/>
              </a:rPr>
              <a:t>qualité</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des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fibres</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 </a:t>
            </a:r>
            <a:r>
              <a:rPr kumimoji="0" lang="en-US" altLang="sv-SE" sz="2000" b="0" i="0" u="none" strike="noStrike" kern="1200" cap="none" spc="0" normalizeH="0" baseline="0" noProof="0" dirty="0" err="1">
                <a:ln>
                  <a:noFill/>
                </a:ln>
                <a:solidFill>
                  <a:srgbClr val="9BBB59"/>
                </a:solidFill>
                <a:effectLst/>
                <a:uLnTx/>
                <a:uFillTx/>
                <a:latin typeface="Calibri"/>
                <a:ea typeface="+mn-ea"/>
                <a:cs typeface="Times New Roman" panose="02020603050405020304" pitchFamily="18" charset="0"/>
              </a:rPr>
              <a:t>fléole</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 </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et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luzerne</a:t>
            </a:r>
          </a:p>
          <a:p>
            <a:pPr marL="0" marR="0" lvl="1" indent="0" algn="l" defTabSz="457200" rtl="0" eaLnBrk="1" fontAlgn="auto" latinLnBrk="0" hangingPunct="1">
              <a:lnSpc>
                <a:spcPct val="100000"/>
              </a:lnSpc>
              <a:spcBef>
                <a:spcPct val="20000"/>
              </a:spcBef>
              <a:spcAft>
                <a:spcPts val="0"/>
              </a:spcAft>
              <a:buClrTx/>
              <a:buSzPct val="130000"/>
              <a:buFont typeface="Arial" charset="0"/>
              <a:buChar char="•"/>
              <a:tabLst>
                <a:tab pos="3138488" algn="l"/>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a:t>
            </a:r>
            <a:r>
              <a:rPr lang="en-US" altLang="sv-SE" sz="2000" dirty="0">
                <a:solidFill>
                  <a:prstClr val="black"/>
                </a:solidFill>
                <a:latin typeface="Calibri"/>
              </a:rPr>
              <a:t>S</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ources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de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protéines</a:t>
            </a:r>
            <a:r>
              <a:rPr kumimoji="0" lang="en-US" altLang="sv-SE" sz="2000" b="0" i="0" u="none" strike="noStrike" kern="1200" cap="none" spc="0" normalizeH="0" baseline="0" noProof="0" dirty="0" smtClean="0">
                <a:ln>
                  <a:noFill/>
                </a:ln>
                <a:solidFill>
                  <a:srgbClr val="9BBB59"/>
                </a:solidFill>
                <a:effectLst/>
                <a:uLnTx/>
                <a:uFillTx/>
                <a:latin typeface="Calibri"/>
                <a:ea typeface="+mn-ea"/>
                <a:cs typeface="Times New Roman" panose="02020603050405020304" pitchFamily="18" charset="0"/>
              </a:rPr>
              <a:t> 	- </a:t>
            </a:r>
            <a:r>
              <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rPr>
              <a:t>légumineuses, y compris le </a:t>
            </a:r>
            <a:r>
              <a:rPr kumimoji="0" lang="en-US" altLang="sv-SE" sz="2000" b="0" i="0" u="none" strike="noStrike" kern="1200" cap="none" spc="0" normalizeH="0" baseline="0" noProof="0" dirty="0" err="1" smtClean="0">
                <a:ln>
                  <a:noFill/>
                </a:ln>
                <a:solidFill>
                  <a:srgbClr val="9BBB59"/>
                </a:solidFill>
                <a:effectLst/>
                <a:uLnTx/>
                <a:uFillTx/>
                <a:latin typeface="Calibri"/>
                <a:ea typeface="+mn-ea"/>
                <a:cs typeface="Times New Roman" panose="02020603050405020304" pitchFamily="18" charset="0"/>
              </a:rPr>
              <a:t>lotier</a:t>
            </a:r>
            <a:endParaRPr kumimoji="0" lang="en-US" altLang="sv-SE" sz="2000" b="0" i="0" u="none" strike="noStrike" kern="1200" cap="none" spc="0" normalizeH="0" baseline="0" noProof="0" dirty="0">
              <a:ln>
                <a:noFill/>
              </a:ln>
              <a:solidFill>
                <a:srgbClr val="9BBB59"/>
              </a:solidFill>
              <a:effectLst/>
              <a:uLnTx/>
              <a:uFillTx/>
              <a:latin typeface="Calibri"/>
              <a:ea typeface="+mn-ea"/>
              <a:cs typeface="Times New Roman" panose="02020603050405020304" pitchFamily="18" charset="0"/>
            </a:endParaRPr>
          </a:p>
          <a:p>
            <a:pPr marL="457200" marR="0" lvl="1" indent="0" algn="l" defTabSz="457200" rtl="0" eaLnBrk="1" fontAlgn="auto" latinLnBrk="0" hangingPunct="1">
              <a:lnSpc>
                <a:spcPct val="100000"/>
              </a:lnSpc>
              <a:spcBef>
                <a:spcPct val="20000"/>
              </a:spcBef>
              <a:spcAft>
                <a:spcPts val="0"/>
              </a:spcAft>
              <a:buClrTx/>
              <a:buSzTx/>
              <a:buFontTx/>
              <a:buNone/>
              <a:tabLst/>
              <a:defRPr/>
            </a:pPr>
            <a:endParaRPr lang="en-US" altLang="sv-SE" sz="2000" dirty="0">
              <a:solidFill>
                <a:prstClr val="black"/>
              </a:solidFill>
              <a:latin typeface="Calibri"/>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Il en résulte </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les tendances suivantes dans les mélanges de semences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Timothée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Fétuque des prés </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Ray grass </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anglais</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Fétuque élevée</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 </a:t>
            </a:r>
            <a:r>
              <a:rPr lang="en-US" altLang="sv-SE" sz="2000" dirty="0" err="1">
                <a:solidFill>
                  <a:prstClr val="black"/>
                </a:solidFill>
                <a:latin typeface="Calibri"/>
              </a:rPr>
              <a:t>T</a:t>
            </a:r>
            <a:r>
              <a:rPr kumimoji="0" lang="en-US" altLang="sv-SE" sz="2000" b="0" i="0" u="none" strike="noStrike" kern="1200" cap="none" spc="0" normalizeH="0" baseline="0" noProof="0" dirty="0" err="1" smtClean="0">
                <a:ln>
                  <a:noFill/>
                </a:ln>
                <a:solidFill>
                  <a:prstClr val="black"/>
                </a:solidFill>
                <a:effectLst/>
                <a:uLnTx/>
                <a:uFillTx/>
                <a:latin typeface="Calibri"/>
                <a:ea typeface="+mn-ea"/>
                <a:cs typeface="+mn-cs"/>
              </a:rPr>
              <a:t>rèfle</a:t>
            </a: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violet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 Trèfle</a:t>
            </a:r>
            <a:r>
              <a:rPr kumimoji="0" lang="en-US" altLang="sv-SE" sz="2000" b="0" i="0" u="none" strike="noStrike" kern="1200" cap="none" spc="0" normalizeH="0" baseline="0" noProof="0" dirty="0">
                <a:ln>
                  <a:noFill/>
                </a:ln>
                <a:solidFill>
                  <a:prstClr val="black"/>
                </a:solidFill>
                <a:effectLst/>
                <a:uLnTx/>
                <a:uFillTx/>
                <a:latin typeface="Calibri"/>
                <a:ea typeface="+mn-ea"/>
                <a:cs typeface="+mn-cs"/>
              </a:rPr>
              <a:t> blanc</a:t>
            </a:r>
          </a:p>
          <a:p>
            <a:pPr marL="1706563" marR="0" lvl="1" indent="0" algn="l" defTabSz="457200" rtl="0" eaLnBrk="1" fontAlgn="auto" latinLnBrk="0" hangingPunct="1">
              <a:lnSpc>
                <a:spcPct val="100000"/>
              </a:lnSpc>
              <a:spcBef>
                <a:spcPct val="20000"/>
              </a:spcBef>
              <a:spcAft>
                <a:spcPts val="0"/>
              </a:spcAft>
              <a:buClrTx/>
              <a:buSzTx/>
              <a:buFontTx/>
              <a:buNone/>
              <a:tabLst/>
              <a:defRPr/>
            </a:pPr>
            <a:r>
              <a:rPr kumimoji="0" lang="en-US" altLang="sv-SE" sz="2000" b="0" i="0" u="none" strike="noStrike" kern="1200" cap="none" spc="0" normalizeH="0" baseline="0" noProof="0" dirty="0" smtClean="0">
                <a:ln>
                  <a:noFill/>
                </a:ln>
                <a:solidFill>
                  <a:prstClr val="black"/>
                </a:solidFill>
                <a:effectLst/>
                <a:uLnTx/>
                <a:uFillTx/>
                <a:latin typeface="Calibri"/>
                <a:ea typeface="+mn-ea"/>
                <a:cs typeface="+mn-cs"/>
              </a:rPr>
              <a:t>	- Lucerne </a:t>
            </a:r>
            <a:endParaRPr kumimoji="0" lang="en-US" altLang="sv-SE" sz="2000" b="0" i="0" u="none" strike="noStrike" kern="1200" cap="none" spc="0" normalizeH="0" baseline="0" noProof="0" dirty="0">
              <a:ln>
                <a:noFill/>
              </a:ln>
              <a:solidFill>
                <a:prstClr val="black"/>
              </a:solidFill>
              <a:effectLst/>
              <a:uLnTx/>
              <a:uFillTx/>
              <a:latin typeface="Calibri"/>
              <a:ea typeface="+mn-ea"/>
              <a:cs typeface="+mn-cs"/>
            </a:endParaRPr>
          </a:p>
          <a:p>
            <a:pPr marL="457200" marR="0" lvl="1" indent="0" algn="l" defTabSz="457200" rtl="0" eaLnBrk="1" fontAlgn="auto" latinLnBrk="0" hangingPunct="1">
              <a:lnSpc>
                <a:spcPct val="100000"/>
              </a:lnSpc>
              <a:spcBef>
                <a:spcPct val="20000"/>
              </a:spcBef>
              <a:spcAft>
                <a:spcPts val="0"/>
              </a:spcAft>
              <a:buClrTx/>
              <a:buSzTx/>
              <a:buFontTx/>
              <a:buNone/>
              <a:tabLst/>
              <a:defRPr/>
            </a:pPr>
            <a:r>
              <a:rPr kumimoji="0" lang="fr-FR" altLang="sv-SE" sz="1800" b="0" i="0" u="none" strike="noStrike" kern="1200" cap="none" spc="0" normalizeH="0" baseline="0" noProof="0" dirty="0">
                <a:ln>
                  <a:noFill/>
                </a:ln>
                <a:solidFill>
                  <a:srgbClr val="FFCC99"/>
                </a:solidFill>
                <a:effectLst/>
                <a:uLnTx/>
                <a:uFillTx/>
                <a:latin typeface="Comic Sans MS" pitchFamily="66" charset="0"/>
                <a:ea typeface="+mn-ea"/>
                <a:cs typeface="+mn-cs"/>
              </a:rPr>
              <a:t>	</a:t>
            </a:r>
          </a:p>
        </p:txBody>
      </p:sp>
      <p:cxnSp>
        <p:nvCxnSpPr>
          <p:cNvPr id="67588" name="Rak pil 10"/>
          <p:cNvCxnSpPr>
            <a:cxnSpLocks noChangeShapeType="1"/>
          </p:cNvCxnSpPr>
          <p:nvPr/>
        </p:nvCxnSpPr>
        <p:spPr bwMode="auto">
          <a:xfrm flipV="1">
            <a:off x="4560421" y="3772925"/>
            <a:ext cx="264786" cy="209761"/>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89" name="Rak pil 14"/>
          <p:cNvCxnSpPr>
            <a:cxnSpLocks noChangeShapeType="1"/>
          </p:cNvCxnSpPr>
          <p:nvPr/>
        </p:nvCxnSpPr>
        <p:spPr bwMode="auto">
          <a:xfrm>
            <a:off x="4607719" y="4196897"/>
            <a:ext cx="287337" cy="142875"/>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0" name="Rak pil 15"/>
          <p:cNvCxnSpPr>
            <a:cxnSpLocks noChangeShapeType="1"/>
          </p:cNvCxnSpPr>
          <p:nvPr/>
        </p:nvCxnSpPr>
        <p:spPr bwMode="auto">
          <a:xfrm>
            <a:off x="4607718" y="4535090"/>
            <a:ext cx="287338"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1" name="Rak pil 17"/>
          <p:cNvCxnSpPr>
            <a:cxnSpLocks noChangeShapeType="1"/>
          </p:cNvCxnSpPr>
          <p:nvPr/>
        </p:nvCxnSpPr>
        <p:spPr bwMode="auto">
          <a:xfrm flipV="1">
            <a:off x="4520161" y="5589391"/>
            <a:ext cx="287338" cy="217487"/>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2" name="Rak pil 8"/>
          <p:cNvCxnSpPr>
            <a:cxnSpLocks noChangeShapeType="1"/>
          </p:cNvCxnSpPr>
          <p:nvPr/>
        </p:nvCxnSpPr>
        <p:spPr bwMode="auto">
          <a:xfrm>
            <a:off x="4521146" y="5301260"/>
            <a:ext cx="288925" cy="144462"/>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3" name="Rak pil 9"/>
          <p:cNvCxnSpPr>
            <a:cxnSpLocks noChangeShapeType="1"/>
          </p:cNvCxnSpPr>
          <p:nvPr/>
        </p:nvCxnSpPr>
        <p:spPr bwMode="auto">
          <a:xfrm flipV="1">
            <a:off x="4460682" y="5961534"/>
            <a:ext cx="288925"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cxnSp>
        <p:nvCxnSpPr>
          <p:cNvPr id="67594" name="Rak pil 11"/>
          <p:cNvCxnSpPr>
            <a:cxnSpLocks noChangeShapeType="1"/>
          </p:cNvCxnSpPr>
          <p:nvPr/>
        </p:nvCxnSpPr>
        <p:spPr bwMode="auto">
          <a:xfrm flipV="1">
            <a:off x="4560421" y="4899178"/>
            <a:ext cx="287337" cy="215900"/>
          </a:xfrm>
          <a:prstGeom prst="straightConnector1">
            <a:avLst/>
          </a:prstGeom>
          <a:noFill/>
          <a:ln w="9525" algn="ctr">
            <a:solidFill>
              <a:schemeClr val="accent1"/>
            </a:solidFill>
            <a:round/>
            <a:headEnd/>
            <a:tailEnd type="arrow" w="med" len="med"/>
          </a:ln>
          <a:extLst>
            <a:ext uri="{909E8E84-426E-40DD-AFC4-6F175D3DCCD1}">
              <a14:hiddenFill xmlns:a14="http://schemas.microsoft.com/office/drawing/2010/main">
                <a:noFill/>
              </a14:hiddenFill>
            </a:ext>
          </a:extLst>
        </p:spPr>
      </p:cxnSp>
      <p:pic>
        <p:nvPicPr>
          <p:cNvPr id="67595" name="Picture 2" descr="Blålusern 0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777" y="4221163"/>
            <a:ext cx="225636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3" descr="Käring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78207" y="4087461"/>
            <a:ext cx="2832857" cy="1825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ruta 13"/>
          <p:cNvSpPr txBox="1"/>
          <p:nvPr/>
        </p:nvSpPr>
        <p:spPr>
          <a:xfrm>
            <a:off x="6864636" y="5671890"/>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ruta 14"/>
          <p:cNvSpPr txBox="1"/>
          <p:nvPr/>
        </p:nvSpPr>
        <p:spPr>
          <a:xfrm>
            <a:off x="711184" y="5692628"/>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1"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1"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ruta 1"/>
          <p:cNvSpPr txBox="1"/>
          <p:nvPr/>
        </p:nvSpPr>
        <p:spPr>
          <a:xfrm>
            <a:off x="2906973" y="6356351"/>
            <a:ext cx="2893326"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959304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5" y="444973"/>
            <a:ext cx="6439227" cy="531316"/>
          </a:xfrm>
        </p:spPr>
        <p:txBody>
          <a:bodyPr/>
          <a:lstStyle/>
          <a:p>
            <a:r>
              <a:rPr lang="en-US" sz="2400" dirty="0" smtClean="0">
                <a:solidFill>
                  <a:schemeClr val="tx1"/>
                </a:solidFill>
                <a:latin typeface="+mn-lt"/>
              </a:rPr>
              <a:t>Références et références</a:t>
            </a:r>
            <a:br>
              <a:rPr lang="en-US" sz="2400" dirty="0" smtClean="0">
                <a:solidFill>
                  <a:schemeClr val="tx1"/>
                </a:solidFill>
                <a:latin typeface="+mn-lt"/>
              </a:rPr>
            </a:br>
            <a:endParaRPr lang="es-ES" sz="2400" dirty="0">
              <a:solidFill>
                <a:schemeClr val="tx1"/>
              </a:solidFill>
              <a:latin typeface="+mn-lt"/>
            </a:endParaRPr>
          </a:p>
        </p:txBody>
      </p:sp>
      <p:sp>
        <p:nvSpPr>
          <p:cNvPr id="3" name="Rectangle 7"/>
          <p:cNvSpPr>
            <a:spLocks noChangeArrowheads="1"/>
          </p:cNvSpPr>
          <p:nvPr/>
        </p:nvSpPr>
        <p:spPr bwMode="auto">
          <a:xfrm>
            <a:off x="664305" y="976289"/>
            <a:ext cx="7387871"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a:defRPr>
                <a:solidFill>
                  <a:schemeClr val="tx1"/>
                </a:solidFill>
                <a:latin typeface="Calibri" pitchFamily="34" charset="0"/>
              </a:defRPr>
            </a:lvl5pPr>
            <a:lvl6pPr fontAlgn="base">
              <a:spcBef>
                <a:spcPct val="0"/>
              </a:spcBef>
              <a:spcAft>
                <a:spcPct val="0"/>
              </a:spcAft>
              <a:defRPr>
                <a:solidFill>
                  <a:schemeClr val="tx1"/>
                </a:solidFill>
                <a:latin typeface="Calibri" pitchFamily="34" charset="0"/>
              </a:defRPr>
            </a:lvl6pPr>
            <a:lvl7pPr fontAlgn="base">
              <a:spcBef>
                <a:spcPct val="0"/>
              </a:spcBef>
              <a:spcAft>
                <a:spcPct val="0"/>
              </a:spcAft>
              <a:defRPr>
                <a:solidFill>
                  <a:schemeClr val="tx1"/>
                </a:solidFill>
                <a:latin typeface="Calibri" pitchFamily="34" charset="0"/>
              </a:defRPr>
            </a:lvl7pPr>
            <a:lvl8pPr fontAlgn="base">
              <a:spcBef>
                <a:spcPct val="0"/>
              </a:spcBef>
              <a:spcAft>
                <a:spcPct val="0"/>
              </a:spcAft>
              <a:defRPr>
                <a:solidFill>
                  <a:schemeClr val="tx1"/>
                </a:solidFill>
                <a:latin typeface="Calibri" pitchFamily="34" charset="0"/>
              </a:defRPr>
            </a:lvl8pPr>
            <a:lvl9pPr fontAlgn="base">
              <a:spcBef>
                <a:spcPct val="0"/>
              </a:spcBef>
              <a:spcAft>
                <a:spcPct val="0"/>
              </a:spcAft>
              <a:defRPr>
                <a:solidFill>
                  <a:schemeClr val="tx1"/>
                </a:solidFill>
                <a:latin typeface="Calibri" pitchFamily="34" charset="0"/>
              </a:defRPr>
            </a:lvl9pPr>
          </a:lstStyle>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Bertilsson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J. 1983. Effets de la méthode de conservation et du stade de maturité sur la valeur alimentaire des fourrages pour les vaches laitières. Thèse de doctorat. Université suédoise des sciences agricoles. Département de l'élevage. Rapport 104. Uppsala, Suède.</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Eriksson, 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Norell</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L. &amp; Nilsdotter-Linde, N. 2012. Métabolisme de l'azote et production de lait chez les vaches laitières nourries avec des quantités semi-limitées d'ensilage d'ivraie-légumineuses avec du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lotier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Lotus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corniculatus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L.) ou du trèfle blanc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Trifolium repens</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L.). Grass and Forage Science 67:4, 546-558.</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Halling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M.A. 1994. Effet du traitement d'automne sur la survie hivernale des cultivars de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ray-grass </a:t>
            </a: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anglais</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Lolium</a:t>
            </a:r>
            <a:r>
              <a:rPr kumimoji="0" lang="en-GB" sz="1200" b="0" i="1"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1" u="none" strike="noStrike" kern="1200" cap="none" spc="0" normalizeH="0" baseline="0" noProof="0" dirty="0" err="1">
                <a:ln>
                  <a:noFill/>
                </a:ln>
                <a:solidFill>
                  <a:prstClr val="black"/>
                </a:solidFill>
                <a:effectLst/>
                <a:uLnTx/>
                <a:uFillTx/>
                <a:latin typeface="Calibri" pitchFamily="34" charset="0"/>
                <a:ea typeface="+mn-ea"/>
                <a:cs typeface="+mn-cs"/>
              </a:rPr>
              <a:t>perenne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dans les conditions suédoises. 8ème Assemblée Générale de la 15ème Assemblée Générale de la Fédération Européenne des Prairies.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Wageningen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Pays-Bas, pp 177-180.</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Kornher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 1982.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Vallskördens storlek och kvalitet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Inverkan av valltyp</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skördetid och kvävegödsling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 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Grass and Forage Reports 1, 5-32. En suédois.</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KRAV. 2018.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Regler för</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KRAV-certifierad</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 produktion utgåva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2018. KRAV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ekonomisk förening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Suède. 308 p. En suédois.</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Nilsdotter-Linde</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N., Stenberg, M. &amp; Tuvesson</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 M.</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2002. Qualité nutritionnelle et rendement des mélanges de trèfle blanc ou rouge avec deux ou trois boutures avec et sans azote. Grassland Science in Europe 7, 146-147.</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Pettersson</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O.,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Sundberg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M &amp; Westlin</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 H.</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2009.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Machines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et méthodes de production fourragère.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Institutt för jordbruks- och miljöteknik</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Uppsala, Suède. Rapport 377. En suédois.</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E. &amp; Glimskär</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 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2018. Pâturage des animaux et pression pastorale dans les pâturages semi-naturels suédois. Université suédoise des sciences agricoles. Département de l'</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alimentation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et de la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gestion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animales.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Rapport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297, 71 p. En suédois.</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Spörndly</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R. 2018. Pertes de matière sèche provenant de différentes structures de silo. Actes de la 9e Conférence nordique sur la science de l'alimentation animale. Uppsala, Suède, p. 171-176.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Conseil suédois de l'agriculture. 2016. SJVFS, 2016:13 L100:6. Règlement de modification de l'ordonnance sur le bien-être des animaux SJVFS 2010:15, 1-6.</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Conseil suédois de l'agriculture. 2017.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Annuaire des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statistiques agricoles 2017.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Conseil suédois de l'agriculture. </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2018. Annuaire des </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statistiques agricoles 2018. Swedish Board of Agriculture and Statistics Sweden (SCB).</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smtClean="0">
                <a:ln>
                  <a:noFill/>
                </a:ln>
                <a:solidFill>
                  <a:prstClr val="black"/>
                </a:solidFill>
                <a:effectLst/>
                <a:uLnTx/>
                <a:uFillTx/>
                <a:latin typeface="Calibri" pitchFamily="34" charset="0"/>
                <a:ea typeface="+mn-ea"/>
                <a:cs typeface="+mn-cs"/>
              </a:rPr>
              <a:t>Svanäng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K. &amp;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Frankow-Lindberg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B. 1994. Leys de trèfle blanc. Effet de la fertilisation azotée et des systèmes de récolte.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Sveriges lantbruksuniversitet</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Institutionen för växtodlingslära</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a:t>
            </a:r>
            <a:r>
              <a:rPr kumimoji="0" lang="en-GB" sz="1200" b="0" i="0" u="none" strike="noStrike" kern="1200" cap="none" spc="0" normalizeH="0" baseline="0" noProof="0" dirty="0" err="1">
                <a:ln>
                  <a:noFill/>
                </a:ln>
                <a:solidFill>
                  <a:prstClr val="black"/>
                </a:solidFill>
                <a:effectLst/>
                <a:uLnTx/>
                <a:uFillTx/>
                <a:latin typeface="Calibri" pitchFamily="34" charset="0"/>
                <a:ea typeface="+mn-ea"/>
                <a:cs typeface="+mn-cs"/>
              </a:rPr>
              <a:t>Växtodling</a:t>
            </a:r>
            <a:r>
              <a:rPr kumimoji="0" lang="en-GB" sz="1200" b="0" i="0" u="none" strike="noStrike" kern="1200" cap="none" spc="0" normalizeH="0" baseline="0" noProof="0" dirty="0">
                <a:ln>
                  <a:noFill/>
                </a:ln>
                <a:solidFill>
                  <a:prstClr val="black"/>
                </a:solidFill>
                <a:effectLst/>
                <a:uLnTx/>
                <a:uFillTx/>
                <a:latin typeface="Calibri" pitchFamily="34" charset="0"/>
                <a:ea typeface="+mn-ea"/>
                <a:cs typeface="+mn-cs"/>
              </a:rPr>
              <a:t> 51. 23 pp. Avec résumé en anglais</a:t>
            </a:r>
            <a:r>
              <a:rPr kumimoji="0" lang="en-GB" sz="1200" b="0" i="0" u="none" strike="noStrike" kern="1200" cap="none" spc="0" normalizeH="0" baseline="0" noProof="0" dirty="0" smtClean="0">
                <a:ln>
                  <a:noFill/>
                </a:ln>
                <a:solidFill>
                  <a:prstClr val="black"/>
                </a:solidFill>
                <a:effectLst/>
                <a:uLnTx/>
                <a:uFillTx/>
                <a:latin typeface="Calibri" pitchFamily="34" charset="0"/>
                <a:ea typeface="+mn-ea"/>
                <a:cs typeface="+mn-cs"/>
              </a:rPr>
              <a:t>.</a:t>
            </a:r>
            <a:endParaRPr kumimoji="0" lang="sv-SE" sz="12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Tree>
    <p:extLst>
      <p:ext uri="{BB962C8B-B14F-4D97-AF65-F5344CB8AC3E}">
        <p14:creationId xmlns:p14="http://schemas.microsoft.com/office/powerpoint/2010/main" val="1138146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smtClean="0"/>
              <a:t>Irlande</a:t>
            </a:r>
            <a:endParaRPr lang="nl-NL" dirty="0"/>
          </a:p>
        </p:txBody>
      </p:sp>
      <p:sp>
        <p:nvSpPr>
          <p:cNvPr id="3" name="Titel 2"/>
          <p:cNvSpPr>
            <a:spLocks noGrp="1"/>
          </p:cNvSpPr>
          <p:nvPr>
            <p:ph type="ctrTitle"/>
          </p:nvPr>
        </p:nvSpPr>
        <p:spPr/>
        <p:txBody>
          <a:bodyPr/>
          <a:lstStyle/>
          <a:p>
            <a:endParaRPr lang="nl-NL"/>
          </a:p>
        </p:txBody>
      </p:sp>
    </p:spTree>
    <p:extLst>
      <p:ext uri="{BB962C8B-B14F-4D97-AF65-F5344CB8AC3E}">
        <p14:creationId xmlns:p14="http://schemas.microsoft.com/office/powerpoint/2010/main" val="788276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39552" y="2006426"/>
            <a:ext cx="3600400" cy="3600400"/>
          </a:xfrm>
        </p:spPr>
        <p:txBody>
          <a:bodyPr/>
          <a:lstStyle/>
          <a:p>
            <a:pPr algn="ctr"/>
            <a:r>
              <a:rPr lang="de-DE" sz="4400" i="1" dirty="0" smtClean="0"/>
              <a:t>Les </a:t>
            </a:r>
            <a:r>
              <a:rPr lang="de-DE" sz="4400" i="1" dirty="0" err="1" smtClean="0"/>
              <a:t>prairies</a:t>
            </a:r>
            <a:r>
              <a:rPr lang="de-DE" sz="4400" i="1" dirty="0" smtClean="0"/>
              <a:t>  en </a:t>
            </a:r>
            <a:r>
              <a:rPr lang="de-DE" sz="4400" i="1" dirty="0" err="1" smtClean="0"/>
              <a:t>Irlande</a:t>
            </a:r>
            <a:r>
              <a:rPr lang="de-DE" sz="4400" i="1" dirty="0" smtClean="0"/>
              <a:t/>
            </a:r>
            <a:br>
              <a:rPr lang="de-DE" sz="4400" i="1" dirty="0" smtClean="0"/>
            </a:br>
            <a:r>
              <a:rPr lang="de-DE" sz="4400" i="1" dirty="0" smtClean="0"/>
              <a:t>- </a:t>
            </a:r>
            <a:br>
              <a:rPr lang="de-DE" sz="4400" i="1" dirty="0" smtClean="0"/>
            </a:br>
            <a:r>
              <a:rPr lang="de-DE" sz="2000" i="1" dirty="0" smtClean="0"/>
              <a:t>Michael O'Donovan </a:t>
            </a:r>
            <a:br>
              <a:rPr lang="de-DE" sz="2000" i="1" dirty="0" smtClean="0"/>
            </a:br>
            <a:r>
              <a:rPr lang="de-DE" sz="2000" i="1" dirty="0" smtClean="0"/>
              <a:t>&amp; Fergus Bogue</a:t>
            </a:r>
            <a:endParaRPr lang="de-DE" sz="2000" i="1" dirty="0"/>
          </a:p>
        </p:txBody>
      </p:sp>
      <p:pic>
        <p:nvPicPr>
          <p:cNvPr id="1026" name="Picture 2" descr="T:\File Transfer\Fergus Bogue\IMG_357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6109" y="1916832"/>
            <a:ext cx="4175355" cy="37795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16424" cy="1066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17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42" name="Chart 3"/>
          <p:cNvGraphicFramePr>
            <a:graphicFrameLocks/>
          </p:cNvGraphicFramePr>
          <p:nvPr>
            <p:extLst>
              <p:ext uri="{D42A27DB-BD31-4B8C-83A1-F6EECF244321}">
                <p14:modId xmlns:p14="http://schemas.microsoft.com/office/powerpoint/2010/main" val="3277750284"/>
              </p:ext>
            </p:extLst>
          </p:nvPr>
        </p:nvGraphicFramePr>
        <p:xfrm>
          <a:off x="390814" y="572655"/>
          <a:ext cx="7999268" cy="6285345"/>
        </p:xfrm>
        <a:graphic>
          <a:graphicData uri="http://schemas.openxmlformats.org/presentationml/2006/ole">
            <mc:AlternateContent xmlns:mc="http://schemas.openxmlformats.org/markup-compatibility/2006">
              <mc:Choice xmlns:v="urn:schemas-microsoft-com:vml" Requires="v">
                <p:oleObj spid="_x0000_s16396" r:id="rId3" imgW="8602202" imgH="6584251" progId="Excel.Chart.8">
                  <p:embed/>
                </p:oleObj>
              </mc:Choice>
              <mc:Fallback>
                <p:oleObj r:id="rId3" imgW="8602202" imgH="6584251"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814" y="572655"/>
                        <a:ext cx="7999268" cy="6285345"/>
                      </a:xfrm>
                      <a:prstGeom prst="rect">
                        <a:avLst/>
                      </a:prstGeom>
                      <a:solidFill>
                        <a:schemeClr val="bg1"/>
                      </a:solidFill>
                      <a:ln>
                        <a:noFill/>
                      </a:ln>
                      <a:extLst/>
                    </p:spPr>
                  </p:pic>
                </p:oleObj>
              </mc:Fallback>
            </mc:AlternateContent>
          </a:graphicData>
        </a:graphic>
      </p:graphicFrame>
      <p:sp>
        <p:nvSpPr>
          <p:cNvPr id="2" name="Titel 1"/>
          <p:cNvSpPr>
            <a:spLocks noGrp="1"/>
          </p:cNvSpPr>
          <p:nvPr>
            <p:ph type="title"/>
          </p:nvPr>
        </p:nvSpPr>
        <p:spPr/>
        <p:txBody>
          <a:bodyPr/>
          <a:lstStyle/>
          <a:p>
            <a:endParaRPr lang="nl-NL"/>
          </a:p>
        </p:txBody>
      </p:sp>
      <p:grpSp>
        <p:nvGrpSpPr>
          <p:cNvPr id="6" name="Groupe 5"/>
          <p:cNvGrpSpPr/>
          <p:nvPr/>
        </p:nvGrpSpPr>
        <p:grpSpPr>
          <a:xfrm>
            <a:off x="179388" y="696480"/>
            <a:ext cx="8088312" cy="5931333"/>
            <a:chOff x="179388" y="696480"/>
            <a:chExt cx="8088312" cy="5931333"/>
          </a:xfrm>
        </p:grpSpPr>
        <p:sp>
          <p:nvSpPr>
            <p:cNvPr id="61443" name="TextBox 1"/>
            <p:cNvSpPr txBox="1">
              <a:spLocks noChangeArrowheads="1"/>
            </p:cNvSpPr>
            <p:nvPr/>
          </p:nvSpPr>
          <p:spPr bwMode="auto">
            <a:xfrm>
              <a:off x="179388" y="6381750"/>
              <a:ext cx="1089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1" i="0" u="none" strike="noStrike" kern="1200" cap="none" spc="0" normalizeH="0" baseline="0" noProof="0">
                  <a:ln>
                    <a:noFill/>
                  </a:ln>
                  <a:solidFill>
                    <a:srgbClr val="000000"/>
                  </a:solidFill>
                  <a:effectLst/>
                  <a:uLnTx/>
                  <a:uFillTx/>
                  <a:latin typeface="Calibri" pitchFamily="34" charset="0"/>
                  <a:ea typeface="ヒラギノ角ゴ Pro W3" charset="-128"/>
                  <a:cs typeface="+mn-cs"/>
                </a:rPr>
                <a:t>Source : Bord Bia</a:t>
              </a:r>
            </a:p>
          </p:txBody>
        </p:sp>
        <p:sp>
          <p:nvSpPr>
            <p:cNvPr id="4" name="ZoneTexte 3"/>
            <p:cNvSpPr txBox="1"/>
            <p:nvPr/>
          </p:nvSpPr>
          <p:spPr>
            <a:xfrm>
              <a:off x="1019175" y="696480"/>
              <a:ext cx="6629400" cy="461665"/>
            </a:xfrm>
            <a:prstGeom prst="rect">
              <a:avLst/>
            </a:prstGeom>
            <a:solidFill>
              <a:schemeClr val="bg1"/>
            </a:solidFill>
          </p:spPr>
          <p:txBody>
            <a:bodyPr wrap="square" rtlCol="0">
              <a:spAutoFit/>
            </a:bodyPr>
            <a:lstStyle/>
            <a:p>
              <a:r>
                <a:rPr lang="fr-FR" sz="2400" b="1" dirty="0" smtClean="0"/>
                <a:t>Exportations agro-alimentaires 10,54 Mds €,  2014</a:t>
              </a:r>
              <a:endParaRPr lang="fr-FR" sz="2400" b="1" dirty="0"/>
            </a:p>
          </p:txBody>
        </p:sp>
        <p:sp>
          <p:nvSpPr>
            <p:cNvPr id="5" name="ZoneTexte 4"/>
            <p:cNvSpPr txBox="1"/>
            <p:nvPr/>
          </p:nvSpPr>
          <p:spPr>
            <a:xfrm>
              <a:off x="6705600" y="1571625"/>
              <a:ext cx="1019175" cy="369332"/>
            </a:xfrm>
            <a:prstGeom prst="rect">
              <a:avLst/>
            </a:prstGeom>
            <a:solidFill>
              <a:schemeClr val="bg1"/>
            </a:solidFill>
          </p:spPr>
          <p:txBody>
            <a:bodyPr wrap="square" rtlCol="0">
              <a:spAutoFit/>
            </a:bodyPr>
            <a:lstStyle/>
            <a:p>
              <a:r>
                <a:rPr lang="fr-FR" dirty="0" smtClean="0"/>
                <a:t>Boisson</a:t>
              </a:r>
              <a:endParaRPr lang="fr-FR" dirty="0"/>
            </a:p>
          </p:txBody>
        </p:sp>
        <p:sp>
          <p:nvSpPr>
            <p:cNvPr id="8" name="ZoneTexte 7"/>
            <p:cNvSpPr txBox="1"/>
            <p:nvPr/>
          </p:nvSpPr>
          <p:spPr>
            <a:xfrm>
              <a:off x="6686550" y="2047875"/>
              <a:ext cx="1562100" cy="646331"/>
            </a:xfrm>
            <a:prstGeom prst="rect">
              <a:avLst/>
            </a:prstGeom>
            <a:solidFill>
              <a:schemeClr val="bg1"/>
            </a:solidFill>
          </p:spPr>
          <p:txBody>
            <a:bodyPr wrap="square" rtlCol="0">
              <a:spAutoFit/>
            </a:bodyPr>
            <a:lstStyle/>
            <a:p>
              <a:r>
                <a:rPr lang="fr-FR" dirty="0" smtClean="0"/>
                <a:t>Plats transformés</a:t>
              </a:r>
              <a:endParaRPr lang="fr-FR" dirty="0"/>
            </a:p>
          </p:txBody>
        </p:sp>
        <p:sp>
          <p:nvSpPr>
            <p:cNvPr id="9" name="ZoneTexte 8"/>
            <p:cNvSpPr txBox="1"/>
            <p:nvPr/>
          </p:nvSpPr>
          <p:spPr>
            <a:xfrm>
              <a:off x="6686550" y="2774097"/>
              <a:ext cx="1562100" cy="369332"/>
            </a:xfrm>
            <a:prstGeom prst="rect">
              <a:avLst/>
            </a:prstGeom>
            <a:solidFill>
              <a:schemeClr val="bg1"/>
            </a:solidFill>
          </p:spPr>
          <p:txBody>
            <a:bodyPr wrap="square" rtlCol="0">
              <a:spAutoFit/>
            </a:bodyPr>
            <a:lstStyle/>
            <a:p>
              <a:r>
                <a:rPr lang="fr-FR" dirty="0" smtClean="0"/>
                <a:t>Viande bovine</a:t>
              </a:r>
              <a:endParaRPr lang="fr-FR" dirty="0"/>
            </a:p>
          </p:txBody>
        </p:sp>
        <p:sp>
          <p:nvSpPr>
            <p:cNvPr id="10" name="ZoneTexte 9"/>
            <p:cNvSpPr txBox="1"/>
            <p:nvPr/>
          </p:nvSpPr>
          <p:spPr>
            <a:xfrm>
              <a:off x="6705600" y="3369921"/>
              <a:ext cx="1562100" cy="646331"/>
            </a:xfrm>
            <a:prstGeom prst="rect">
              <a:avLst/>
            </a:prstGeom>
            <a:solidFill>
              <a:schemeClr val="bg1"/>
            </a:solidFill>
          </p:spPr>
          <p:txBody>
            <a:bodyPr wrap="square" rtlCol="0">
              <a:spAutoFit/>
            </a:bodyPr>
            <a:lstStyle/>
            <a:p>
              <a:r>
                <a:rPr lang="fr-FR" dirty="0" smtClean="0"/>
                <a:t>Produits laitiers</a:t>
              </a:r>
              <a:endParaRPr lang="fr-FR" dirty="0"/>
            </a:p>
          </p:txBody>
        </p:sp>
        <p:sp>
          <p:nvSpPr>
            <p:cNvPr id="11" name="ZoneTexte 10"/>
            <p:cNvSpPr txBox="1"/>
            <p:nvPr/>
          </p:nvSpPr>
          <p:spPr>
            <a:xfrm>
              <a:off x="6705600" y="3978836"/>
              <a:ext cx="1562100" cy="369332"/>
            </a:xfrm>
            <a:prstGeom prst="rect">
              <a:avLst/>
            </a:prstGeom>
            <a:solidFill>
              <a:schemeClr val="bg1"/>
            </a:solidFill>
          </p:spPr>
          <p:txBody>
            <a:bodyPr wrap="square" rtlCol="0">
              <a:spAutoFit/>
            </a:bodyPr>
            <a:lstStyle/>
            <a:p>
              <a:r>
                <a:rPr lang="fr-FR" dirty="0" smtClean="0"/>
                <a:t>Animaux vifs</a:t>
              </a:r>
              <a:endParaRPr lang="fr-FR" dirty="0"/>
            </a:p>
          </p:txBody>
        </p:sp>
        <p:sp>
          <p:nvSpPr>
            <p:cNvPr id="12" name="ZoneTexte 11"/>
            <p:cNvSpPr txBox="1"/>
            <p:nvPr/>
          </p:nvSpPr>
          <p:spPr>
            <a:xfrm>
              <a:off x="6696075" y="4563082"/>
              <a:ext cx="1562100" cy="369332"/>
            </a:xfrm>
            <a:prstGeom prst="rect">
              <a:avLst/>
            </a:prstGeom>
            <a:solidFill>
              <a:schemeClr val="bg1"/>
            </a:solidFill>
          </p:spPr>
          <p:txBody>
            <a:bodyPr wrap="square" rtlCol="0">
              <a:spAutoFit/>
            </a:bodyPr>
            <a:lstStyle/>
            <a:p>
              <a:r>
                <a:rPr lang="fr-FR" dirty="0" smtClean="0"/>
                <a:t>Viande ovine</a:t>
              </a:r>
              <a:endParaRPr lang="fr-FR" dirty="0"/>
            </a:p>
          </p:txBody>
        </p:sp>
        <p:sp>
          <p:nvSpPr>
            <p:cNvPr id="13" name="ZoneTexte 12"/>
            <p:cNvSpPr txBox="1"/>
            <p:nvPr/>
          </p:nvSpPr>
          <p:spPr>
            <a:xfrm>
              <a:off x="6696075" y="5147328"/>
              <a:ext cx="1562100" cy="369332"/>
            </a:xfrm>
            <a:prstGeom prst="rect">
              <a:avLst/>
            </a:prstGeom>
            <a:solidFill>
              <a:schemeClr val="bg1"/>
            </a:solidFill>
          </p:spPr>
          <p:txBody>
            <a:bodyPr wrap="square" rtlCol="0">
              <a:spAutoFit/>
            </a:bodyPr>
            <a:lstStyle/>
            <a:p>
              <a:r>
                <a:rPr lang="fr-FR" dirty="0" smtClean="0"/>
                <a:t>Volaille</a:t>
              </a:r>
              <a:endParaRPr lang="fr-FR" dirty="0"/>
            </a:p>
          </p:txBody>
        </p:sp>
        <p:sp>
          <p:nvSpPr>
            <p:cNvPr id="14" name="ZoneTexte 13"/>
            <p:cNvSpPr txBox="1"/>
            <p:nvPr/>
          </p:nvSpPr>
          <p:spPr>
            <a:xfrm>
              <a:off x="6705600" y="5779031"/>
              <a:ext cx="1562100" cy="369332"/>
            </a:xfrm>
            <a:prstGeom prst="rect">
              <a:avLst/>
            </a:prstGeom>
            <a:solidFill>
              <a:schemeClr val="bg1"/>
            </a:solidFill>
          </p:spPr>
          <p:txBody>
            <a:bodyPr wrap="square" rtlCol="0">
              <a:spAutoFit/>
            </a:bodyPr>
            <a:lstStyle/>
            <a:p>
              <a:r>
                <a:rPr lang="fr-FR" dirty="0" smtClean="0"/>
                <a:t>Horticulture</a:t>
              </a:r>
              <a:endParaRPr lang="fr-FR" dirty="0"/>
            </a:p>
          </p:txBody>
        </p:sp>
        <p:sp>
          <p:nvSpPr>
            <p:cNvPr id="15" name="ZoneTexte 14"/>
            <p:cNvSpPr txBox="1"/>
            <p:nvPr/>
          </p:nvSpPr>
          <p:spPr>
            <a:xfrm>
              <a:off x="552450" y="2302907"/>
              <a:ext cx="792163" cy="307777"/>
            </a:xfrm>
            <a:prstGeom prst="rect">
              <a:avLst/>
            </a:prstGeom>
            <a:solidFill>
              <a:schemeClr val="bg1"/>
            </a:solidFill>
          </p:spPr>
          <p:txBody>
            <a:bodyPr wrap="square" rtlCol="0">
              <a:spAutoFit/>
            </a:bodyPr>
            <a:lstStyle/>
            <a:p>
              <a:r>
                <a:rPr lang="fr-FR" sz="1400" b="1" dirty="0" smtClean="0"/>
                <a:t>Volaille</a:t>
              </a:r>
              <a:endParaRPr lang="fr-FR" sz="1400" b="1" dirty="0"/>
            </a:p>
          </p:txBody>
        </p:sp>
        <p:sp>
          <p:nvSpPr>
            <p:cNvPr id="16" name="ZoneTexte 15"/>
            <p:cNvSpPr txBox="1"/>
            <p:nvPr/>
          </p:nvSpPr>
          <p:spPr>
            <a:xfrm>
              <a:off x="180975" y="2611291"/>
              <a:ext cx="1257300" cy="307777"/>
            </a:xfrm>
            <a:prstGeom prst="rect">
              <a:avLst/>
            </a:prstGeom>
            <a:solidFill>
              <a:schemeClr val="bg1"/>
            </a:solidFill>
          </p:spPr>
          <p:txBody>
            <a:bodyPr wrap="square" rtlCol="0">
              <a:spAutoFit/>
            </a:bodyPr>
            <a:lstStyle/>
            <a:p>
              <a:r>
                <a:rPr lang="fr-FR" sz="1400" b="1" dirty="0" smtClean="0"/>
                <a:t>Viande ovine</a:t>
              </a:r>
              <a:endParaRPr lang="fr-FR" sz="1400" b="1" dirty="0"/>
            </a:p>
          </p:txBody>
        </p:sp>
        <p:sp>
          <p:nvSpPr>
            <p:cNvPr id="17" name="ZoneTexte 16"/>
            <p:cNvSpPr txBox="1"/>
            <p:nvPr/>
          </p:nvSpPr>
          <p:spPr>
            <a:xfrm>
              <a:off x="180975" y="3481470"/>
              <a:ext cx="937419" cy="523220"/>
            </a:xfrm>
            <a:prstGeom prst="rect">
              <a:avLst/>
            </a:prstGeom>
            <a:solidFill>
              <a:schemeClr val="bg1"/>
            </a:solidFill>
          </p:spPr>
          <p:txBody>
            <a:bodyPr wrap="square" rtlCol="0">
              <a:spAutoFit/>
            </a:bodyPr>
            <a:lstStyle/>
            <a:p>
              <a:r>
                <a:rPr lang="fr-FR" sz="1400" b="1" dirty="0" smtClean="0"/>
                <a:t>Animaux</a:t>
              </a:r>
            </a:p>
            <a:p>
              <a:r>
                <a:rPr lang="fr-FR" sz="1400" b="1" dirty="0" smtClean="0"/>
                <a:t> vifs</a:t>
              </a:r>
              <a:endParaRPr lang="fr-FR" sz="1400" b="1" dirty="0"/>
            </a:p>
          </p:txBody>
        </p:sp>
        <p:sp>
          <p:nvSpPr>
            <p:cNvPr id="18" name="ZoneTexte 17"/>
            <p:cNvSpPr txBox="1"/>
            <p:nvPr/>
          </p:nvSpPr>
          <p:spPr>
            <a:xfrm>
              <a:off x="1562100" y="4393805"/>
              <a:ext cx="1104900" cy="584775"/>
            </a:xfrm>
            <a:prstGeom prst="rect">
              <a:avLst/>
            </a:prstGeom>
            <a:solidFill>
              <a:schemeClr val="bg1"/>
            </a:solidFill>
          </p:spPr>
          <p:txBody>
            <a:bodyPr wrap="square" rtlCol="0">
              <a:spAutoFit/>
            </a:bodyPr>
            <a:lstStyle/>
            <a:p>
              <a:r>
                <a:rPr lang="fr-FR" sz="1600" b="1" dirty="0" smtClean="0"/>
                <a:t>Produits</a:t>
              </a:r>
            </a:p>
            <a:p>
              <a:r>
                <a:rPr lang="fr-FR" sz="1600" b="1" dirty="0" smtClean="0"/>
                <a:t> laitiers</a:t>
              </a:r>
              <a:endParaRPr lang="fr-FR" sz="1600" b="1" dirty="0"/>
            </a:p>
          </p:txBody>
        </p:sp>
        <p:sp>
          <p:nvSpPr>
            <p:cNvPr id="19" name="ZoneTexte 18"/>
            <p:cNvSpPr txBox="1"/>
            <p:nvPr/>
          </p:nvSpPr>
          <p:spPr>
            <a:xfrm>
              <a:off x="3465946" y="4932414"/>
              <a:ext cx="848302" cy="584775"/>
            </a:xfrm>
            <a:prstGeom prst="rect">
              <a:avLst/>
            </a:prstGeom>
            <a:solidFill>
              <a:schemeClr val="bg1"/>
            </a:solidFill>
          </p:spPr>
          <p:txBody>
            <a:bodyPr wrap="square" rtlCol="0">
              <a:spAutoFit/>
            </a:bodyPr>
            <a:lstStyle/>
            <a:p>
              <a:r>
                <a:rPr lang="fr-FR" sz="1600" b="1" dirty="0" smtClean="0"/>
                <a:t>Viande</a:t>
              </a:r>
            </a:p>
            <a:p>
              <a:r>
                <a:rPr lang="fr-FR" sz="1600" b="1" dirty="0" smtClean="0"/>
                <a:t>bovine</a:t>
              </a:r>
              <a:endParaRPr lang="fr-FR" sz="1600" b="1" dirty="0"/>
            </a:p>
          </p:txBody>
        </p:sp>
        <p:sp>
          <p:nvSpPr>
            <p:cNvPr id="20" name="ZoneTexte 19"/>
            <p:cNvSpPr txBox="1"/>
            <p:nvPr/>
          </p:nvSpPr>
          <p:spPr>
            <a:xfrm>
              <a:off x="3990975" y="3482649"/>
              <a:ext cx="1666875" cy="338554"/>
            </a:xfrm>
            <a:prstGeom prst="rect">
              <a:avLst/>
            </a:prstGeom>
            <a:solidFill>
              <a:schemeClr val="bg1"/>
            </a:solidFill>
          </p:spPr>
          <p:txBody>
            <a:bodyPr wrap="square" rtlCol="0">
              <a:spAutoFit/>
            </a:bodyPr>
            <a:lstStyle/>
            <a:p>
              <a:r>
                <a:rPr lang="fr-FR" sz="1600" b="1" dirty="0" smtClean="0"/>
                <a:t>Plats transformés</a:t>
              </a:r>
              <a:endParaRPr lang="fr-FR" sz="1600" b="1" dirty="0"/>
            </a:p>
          </p:txBody>
        </p:sp>
        <p:sp>
          <p:nvSpPr>
            <p:cNvPr id="21" name="ZoneTexte 20"/>
            <p:cNvSpPr txBox="1"/>
            <p:nvPr/>
          </p:nvSpPr>
          <p:spPr>
            <a:xfrm>
              <a:off x="3523673" y="2119800"/>
              <a:ext cx="857827" cy="338554"/>
            </a:xfrm>
            <a:prstGeom prst="rect">
              <a:avLst/>
            </a:prstGeom>
            <a:solidFill>
              <a:schemeClr val="bg1"/>
            </a:solidFill>
          </p:spPr>
          <p:txBody>
            <a:bodyPr wrap="square" rtlCol="0">
              <a:spAutoFit/>
            </a:bodyPr>
            <a:lstStyle/>
            <a:p>
              <a:r>
                <a:rPr lang="fr-FR" sz="1600" b="1" dirty="0" smtClean="0"/>
                <a:t>Boisson</a:t>
              </a:r>
              <a:endParaRPr lang="fr-FR" sz="1600" b="1" dirty="0"/>
            </a:p>
          </p:txBody>
        </p:sp>
        <p:sp>
          <p:nvSpPr>
            <p:cNvPr id="22" name="ZoneTexte 21"/>
            <p:cNvSpPr txBox="1"/>
            <p:nvPr/>
          </p:nvSpPr>
          <p:spPr>
            <a:xfrm>
              <a:off x="2766364" y="1794391"/>
              <a:ext cx="653111" cy="307777"/>
            </a:xfrm>
            <a:prstGeom prst="rect">
              <a:avLst/>
            </a:prstGeom>
            <a:solidFill>
              <a:schemeClr val="bg1"/>
            </a:solidFill>
          </p:spPr>
          <p:txBody>
            <a:bodyPr wrap="square" rtlCol="0">
              <a:spAutoFit/>
            </a:bodyPr>
            <a:lstStyle/>
            <a:p>
              <a:r>
                <a:rPr lang="fr-FR" sz="1400" b="1" dirty="0" smtClean="0"/>
                <a:t>Porc</a:t>
              </a:r>
              <a:endParaRPr lang="fr-FR" sz="1400" b="1" dirty="0"/>
            </a:p>
          </p:txBody>
        </p:sp>
        <p:sp>
          <p:nvSpPr>
            <p:cNvPr id="23" name="ZoneTexte 22"/>
            <p:cNvSpPr txBox="1"/>
            <p:nvPr/>
          </p:nvSpPr>
          <p:spPr>
            <a:xfrm>
              <a:off x="1137661" y="1507153"/>
              <a:ext cx="881856" cy="523220"/>
            </a:xfrm>
            <a:prstGeom prst="rect">
              <a:avLst/>
            </a:prstGeom>
            <a:solidFill>
              <a:schemeClr val="bg1"/>
            </a:solidFill>
          </p:spPr>
          <p:txBody>
            <a:bodyPr wrap="square" rtlCol="0">
              <a:spAutoFit/>
            </a:bodyPr>
            <a:lstStyle/>
            <a:p>
              <a:r>
                <a:rPr lang="fr-FR" sz="1400" b="1" dirty="0" smtClean="0"/>
                <a:t>Produits marins</a:t>
              </a:r>
              <a:endParaRPr lang="fr-FR" sz="1400" b="1" dirty="0"/>
            </a:p>
          </p:txBody>
        </p:sp>
      </p:grpSp>
    </p:spTree>
    <p:extLst>
      <p:ext uri="{BB962C8B-B14F-4D97-AF65-F5344CB8AC3E}">
        <p14:creationId xmlns:p14="http://schemas.microsoft.com/office/powerpoint/2010/main" val="2845333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75860" y="2700867"/>
            <a:ext cx="5222068" cy="2269065"/>
          </a:xfrm>
        </p:spPr>
        <p:txBody>
          <a:bodyPr/>
          <a:lstStyle/>
          <a:p>
            <a:r>
              <a:rPr lang="en-GB" dirty="0"/>
              <a:t/>
            </a:r>
            <a:br>
              <a:rPr lang="en-GB" dirty="0"/>
            </a:br>
            <a:r>
              <a:rPr lang="en-GB" dirty="0" err="1" smtClean="0"/>
              <a:t>Caractéristiques</a:t>
            </a:r>
            <a:r>
              <a:rPr lang="en-GB" dirty="0" smtClean="0"/>
              <a:t> </a:t>
            </a:r>
            <a:r>
              <a:rPr lang="en-GB" dirty="0"/>
              <a:t>de la production </a:t>
            </a:r>
            <a:r>
              <a:rPr lang="en-GB" dirty="0" smtClean="0"/>
              <a:t>et de </a:t>
            </a:r>
            <a:r>
              <a:rPr lang="en-GB" dirty="0"/>
              <a:t>l'utilisation des herbages en Suède</a:t>
            </a:r>
            <a:endParaRPr lang="es-ES" dirty="0"/>
          </a:p>
        </p:txBody>
      </p:sp>
      <p:sp>
        <p:nvSpPr>
          <p:cNvPr id="3" name="Título 1"/>
          <p:cNvSpPr txBox="1">
            <a:spLocks/>
          </p:cNvSpPr>
          <p:nvPr/>
        </p:nvSpPr>
        <p:spPr>
          <a:xfrm>
            <a:off x="3801534" y="4965911"/>
            <a:ext cx="4848794" cy="1214199"/>
          </a:xfrm>
          <a:prstGeom prst="rect">
            <a:avLst/>
          </a:prstGeom>
        </p:spPr>
        <p:txBody>
          <a:bodyPr vert="horz"/>
          <a:lstStyle>
            <a:lvl1pPr algn="r" defTabSz="457200" rtl="0" eaLnBrk="1" latinLnBrk="0" hangingPunct="1">
              <a:spcBef>
                <a:spcPct val="0"/>
              </a:spcBef>
              <a:buNone/>
              <a:defRPr sz="2400" b="1" i="0" kern="1200">
                <a:solidFill>
                  <a:schemeClr val="tx1"/>
                </a:solidFill>
                <a:latin typeface="Arial"/>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Nilla Nilsdotter-Linde</a:t>
            </a: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Eva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n-GB" sz="2400" b="0" i="0" u="none" strike="noStrike" kern="1200" cap="none" spc="0" normalizeH="0" baseline="0" noProof="0" dirty="0" smtClean="0">
              <a:ln>
                <a:noFill/>
              </a:ln>
              <a:solidFill>
                <a:prstClr val="black"/>
              </a:solidFill>
              <a:effectLst/>
              <a:uLnTx/>
              <a:uFillTx/>
              <a:latin typeface="Arial"/>
              <a:ea typeface="+mj-ea"/>
              <a:cs typeface="Arial"/>
            </a:endParaRPr>
          </a:p>
          <a:p>
            <a:pPr marL="0" marR="0" lvl="0" indent="0" algn="r" defTabSz="457200" rtl="0" eaLnBrk="1" fontAlgn="auto" latinLnBrk="0" hangingPunct="1">
              <a:lnSpc>
                <a:spcPct val="100000"/>
              </a:lnSpc>
              <a:spcBef>
                <a:spcPct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Arial"/>
                <a:ea typeface="+mj-ea"/>
                <a:cs typeface="Arial"/>
              </a:rPr>
              <a:t>Rolf </a:t>
            </a:r>
            <a:r>
              <a:rPr kumimoji="0" lang="en-GB" sz="2400" b="0" i="0" u="none" strike="noStrike" kern="1200" cap="none" spc="0" normalizeH="0" baseline="0" noProof="0" dirty="0" err="1" smtClean="0">
                <a:ln>
                  <a:noFill/>
                </a:ln>
                <a:solidFill>
                  <a:prstClr val="black"/>
                </a:solidFill>
                <a:effectLst/>
                <a:uLnTx/>
                <a:uFillTx/>
                <a:latin typeface="Arial"/>
                <a:ea typeface="+mj-ea"/>
                <a:cs typeface="Arial"/>
              </a:rPr>
              <a:t>Spörndly</a:t>
            </a:r>
            <a:endParaRPr kumimoji="0" lang="es-ES" sz="2400" b="0" i="0" u="none" strike="noStrike" kern="1200" cap="none" spc="0" normalizeH="0" baseline="0" noProof="0" dirty="0">
              <a:ln>
                <a:noFill/>
              </a:ln>
              <a:solidFill>
                <a:prstClr val="black"/>
              </a:solidFill>
              <a:effectLst/>
              <a:uLnTx/>
              <a:uFillTx/>
              <a:latin typeface="Arial"/>
              <a:ea typeface="+mj-ea"/>
              <a:cs typeface="Arial"/>
            </a:endParaRPr>
          </a:p>
        </p:txBody>
      </p:sp>
      <p:pic>
        <p:nvPicPr>
          <p:cNvPr id="4" name="Bildobjekt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545" y="856300"/>
            <a:ext cx="3692064" cy="2120655"/>
          </a:xfrm>
          <a:prstGeom prst="rect">
            <a:avLst/>
          </a:prstGeom>
        </p:spPr>
      </p:pic>
      <p:pic>
        <p:nvPicPr>
          <p:cNvPr id="5" name="Bildobjekt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545" y="4650828"/>
            <a:ext cx="1529282" cy="1529282"/>
          </a:xfrm>
          <a:prstGeom prst="rect">
            <a:avLst/>
          </a:prstGeom>
        </p:spPr>
      </p:pic>
    </p:spTree>
    <p:extLst>
      <p:ext uri="{BB962C8B-B14F-4D97-AF65-F5344CB8AC3E}">
        <p14:creationId xmlns:p14="http://schemas.microsoft.com/office/powerpoint/2010/main" val="303443027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19" name="Chart 6"/>
          <p:cNvGraphicFramePr>
            <a:graphicFrameLocks/>
          </p:cNvGraphicFramePr>
          <p:nvPr>
            <p:extLst>
              <p:ext uri="{D42A27DB-BD31-4B8C-83A1-F6EECF244321}">
                <p14:modId xmlns:p14="http://schemas.microsoft.com/office/powerpoint/2010/main" val="2143207870"/>
              </p:ext>
            </p:extLst>
          </p:nvPr>
        </p:nvGraphicFramePr>
        <p:xfrm>
          <a:off x="336118" y="874138"/>
          <a:ext cx="7735887" cy="3883025"/>
        </p:xfrm>
        <a:graphic>
          <a:graphicData uri="http://schemas.openxmlformats.org/presentationml/2006/ole">
            <mc:AlternateContent xmlns:mc="http://schemas.openxmlformats.org/markup-compatibility/2006">
              <mc:Choice xmlns:v="urn:schemas-microsoft-com:vml" Requires="v">
                <p:oleObj spid="_x0000_s17420" r:id="rId3" imgW="7736494" imgH="3883489" progId="Excel.Chart.8">
                  <p:embed/>
                </p:oleObj>
              </mc:Choice>
              <mc:Fallback>
                <p:oleObj r:id="rId3" imgW="7736494" imgH="3883489"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118" y="874138"/>
                        <a:ext cx="7735887" cy="3883025"/>
                      </a:xfrm>
                      <a:prstGeom prst="rect">
                        <a:avLst/>
                      </a:prstGeom>
                      <a:solidFill>
                        <a:schemeClr val="bg1"/>
                      </a:solidFill>
                      <a:ln>
                        <a:solidFill>
                          <a:schemeClr val="accent3"/>
                        </a:solidFill>
                      </a:ln>
                      <a:extLst/>
                    </p:spPr>
                  </p:pic>
                </p:oleObj>
              </mc:Fallback>
            </mc:AlternateContent>
          </a:graphicData>
        </a:graphic>
      </p:graphicFrame>
      <p:sp>
        <p:nvSpPr>
          <p:cNvPr id="60418" name="Title 1"/>
          <p:cNvSpPr>
            <a:spLocks noGrp="1"/>
          </p:cNvSpPr>
          <p:nvPr>
            <p:ph type="title" idx="4294967295"/>
          </p:nvPr>
        </p:nvSpPr>
        <p:spPr>
          <a:xfrm>
            <a:off x="0" y="260350"/>
            <a:ext cx="7294563" cy="457200"/>
          </a:xfrm>
          <a:prstGeom prst="rect">
            <a:avLst/>
          </a:prstGeom>
        </p:spPr>
        <p:txBody>
          <a:bodyPr/>
          <a:lstStyle/>
          <a:p>
            <a:pPr algn="l"/>
            <a:r>
              <a:rPr lang="en-IE" sz="2400" dirty="0" smtClean="0">
                <a:solidFill>
                  <a:schemeClr val="tx1"/>
                </a:solidFill>
              </a:rPr>
              <a:t>L'efficacité de la production agricole en Irlande</a:t>
            </a:r>
          </a:p>
        </p:txBody>
      </p:sp>
      <p:sp>
        <p:nvSpPr>
          <p:cNvPr id="8" name="Text Box 4"/>
          <p:cNvSpPr txBox="1">
            <a:spLocks noChangeArrowheads="1"/>
          </p:cNvSpPr>
          <p:nvPr/>
        </p:nvSpPr>
        <p:spPr bwMode="auto">
          <a:xfrm>
            <a:off x="0" y="5184632"/>
            <a:ext cx="9269413" cy="147732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a:defRPr sz="2400">
                <a:solidFill>
                  <a:schemeClr val="tx1"/>
                </a:solidFill>
                <a:latin typeface="Arial" charset="0"/>
                <a:ea typeface="ヒラギノ角ゴ Pro W3" pitchFamily="96" charset="-128"/>
              </a:defRPr>
            </a:lvl1pPr>
            <a:lvl2pPr>
              <a:defRPr sz="2400">
                <a:solidFill>
                  <a:schemeClr val="tx1"/>
                </a:solidFill>
                <a:latin typeface="Arial" charset="0"/>
                <a:ea typeface="ヒラギノ角ゴ Pro W3" pitchFamily="96" charset="-128"/>
              </a:defRPr>
            </a:lvl2pPr>
            <a:lvl3pPr>
              <a:defRPr sz="2400">
                <a:solidFill>
                  <a:schemeClr val="tx1"/>
                </a:solidFill>
                <a:latin typeface="Arial" charset="0"/>
                <a:ea typeface="ヒラギノ角ゴ Pro W3" pitchFamily="96" charset="-128"/>
              </a:defRPr>
            </a:lvl3pPr>
            <a:lvl4pPr>
              <a:defRPr sz="2400">
                <a:solidFill>
                  <a:schemeClr val="tx1"/>
                </a:solidFill>
                <a:latin typeface="Arial" charset="0"/>
                <a:ea typeface="ヒラギノ角ゴ Pro W3" pitchFamily="96" charset="-128"/>
              </a:defRPr>
            </a:lvl4pPr>
            <a:lvl5pPr>
              <a:defRPr sz="2400">
                <a:solidFill>
                  <a:schemeClr val="tx1"/>
                </a:solidFill>
                <a:latin typeface="Arial" charset="0"/>
                <a:ea typeface="ヒラギノ角ゴ Pro W3" pitchFamily="96" charset="-128"/>
              </a:defRPr>
            </a:lvl5pPr>
            <a:lvl6pPr eaLnBrk="0" fontAlgn="base" hangingPunct="0">
              <a:spcBef>
                <a:spcPct val="0"/>
              </a:spcBef>
              <a:spcAft>
                <a:spcPct val="0"/>
              </a:spcAft>
              <a:defRPr sz="2400">
                <a:solidFill>
                  <a:schemeClr val="tx1"/>
                </a:solidFill>
                <a:latin typeface="Arial" charset="0"/>
                <a:ea typeface="ヒラギノ角ゴ Pro W3" pitchFamily="96" charset="-128"/>
              </a:defRPr>
            </a:lvl6pPr>
            <a:lvl7pPr eaLnBrk="0" fontAlgn="base" hangingPunct="0">
              <a:spcBef>
                <a:spcPct val="0"/>
              </a:spcBef>
              <a:spcAft>
                <a:spcPct val="0"/>
              </a:spcAft>
              <a:defRPr sz="2400">
                <a:solidFill>
                  <a:schemeClr val="tx1"/>
                </a:solidFill>
                <a:latin typeface="Arial" charset="0"/>
                <a:ea typeface="ヒラギノ角ゴ Pro W3" pitchFamily="96" charset="-128"/>
              </a:defRPr>
            </a:lvl7pPr>
            <a:lvl8pPr eaLnBrk="0" fontAlgn="base" hangingPunct="0">
              <a:spcBef>
                <a:spcPct val="0"/>
              </a:spcBef>
              <a:spcAft>
                <a:spcPct val="0"/>
              </a:spcAft>
              <a:defRPr sz="2400">
                <a:solidFill>
                  <a:schemeClr val="tx1"/>
                </a:solidFill>
                <a:latin typeface="Arial" charset="0"/>
                <a:ea typeface="ヒラギノ角ゴ Pro W3" pitchFamily="96" charset="-128"/>
              </a:defRPr>
            </a:lvl8pPr>
            <a:lvl9pPr eaLnBrk="0" fontAlgn="base" hangingPunct="0">
              <a:spcBef>
                <a:spcPct val="0"/>
              </a:spcBef>
              <a:spcAft>
                <a:spcPct val="0"/>
              </a:spcAft>
              <a:defRPr sz="2400">
                <a:solidFill>
                  <a:schemeClr val="tx1"/>
                </a:solidFill>
                <a:latin typeface="Arial" charset="0"/>
                <a:ea typeface="ヒラギノ角ゴ Pro W3" pitchFamily="96" charset="-128"/>
              </a:defRPr>
            </a:lvl9pPr>
          </a:lstStyle>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rPr>
              <a:t> </a:t>
            </a:r>
            <a:r>
              <a:rPr lang="en-IE" sz="1800" dirty="0">
                <a:solidFill>
                  <a:srgbClr val="9BBB59"/>
                </a:solidFill>
              </a:rPr>
              <a:t> </a:t>
            </a:r>
            <a:r>
              <a:rPr lang="en-IE" sz="1800" dirty="0" smtClean="0">
                <a:solidFill>
                  <a:srgbClr val="9BBB59"/>
                </a:solidFill>
              </a:rPr>
              <a:t> </a:t>
            </a:r>
            <a:r>
              <a:rPr lang="en-IE" sz="1800" dirty="0" err="1" smtClean="0">
                <a:solidFill>
                  <a:srgbClr val="9BBB59"/>
                </a:solidFill>
              </a:rPr>
              <a:t>Génétique</a:t>
            </a:r>
            <a:r>
              <a:rPr lang="en-IE" sz="1800" dirty="0" smtClean="0">
                <a:solidFill>
                  <a:srgbClr val="9BBB59"/>
                </a:solidFill>
              </a:rPr>
              <a:t> </a:t>
            </a:r>
            <a:r>
              <a:rPr lang="en-IE" sz="1800" dirty="0" err="1" smtClean="0">
                <a:solidFill>
                  <a:srgbClr val="9BBB59"/>
                </a:solidFill>
              </a:rPr>
              <a:t>animale</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rPr>
              <a:t>- générer des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animaux</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rPr>
              <a:t>rentables pour </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les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systèmes</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herbagers</a:t>
            </a:r>
            <a:endParaRPr kumimoji="0" lang="en-IE" sz="1800" b="0" i="0" u="none" strike="noStrike" kern="1200" cap="none" spc="0" normalizeH="0" baseline="0" noProof="0" dirty="0">
              <a:ln>
                <a:noFill/>
              </a:ln>
              <a:solidFill>
                <a:srgbClr val="9BBB59"/>
              </a:solidFill>
              <a:effectLst/>
              <a:uLnTx/>
              <a:uFillTx/>
              <a:latin typeface="Arial" charset="0"/>
              <a:ea typeface="ヒラギノ角ゴ Pro W3" pitchFamily="96" charset="-128"/>
              <a:cs typeface="+mn-cs"/>
            </a:endParaRP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Production et valorisation de l'herbe : fertilité des sols,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gestion</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du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pâturage</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génétique</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végétale</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 (</a:t>
            </a:r>
            <a:r>
              <a:rPr kumimoji="0" lang="en-IE" sz="1800" b="0" i="0" u="none" strike="noStrike" kern="1200" cap="none" spc="0" normalizeH="0" baseline="0" noProof="0" dirty="0" err="1" smtClean="0">
                <a:ln>
                  <a:noFill/>
                </a:ln>
                <a:solidFill>
                  <a:srgbClr val="9BBB59"/>
                </a:solidFill>
                <a:effectLst/>
                <a:uLnTx/>
                <a:uFillTx/>
                <a:latin typeface="Arial" charset="0"/>
                <a:ea typeface="ヒラギノ角ゴ Pro W3" pitchFamily="96" charset="-128"/>
                <a:cs typeface="+mn-cs"/>
              </a:rPr>
              <a:t>graminées</a:t>
            </a:r>
            <a:r>
              <a:rPr kumimoji="0" lang="en-IE" sz="1800" b="0" i="0" u="none" strike="noStrike" kern="1200" cap="none" spc="0" normalizeH="0" baseline="0" noProof="0" dirty="0" smtClean="0">
                <a:ln>
                  <a:noFill/>
                </a:ln>
                <a:solidFill>
                  <a:srgbClr val="9BBB59"/>
                </a:solidFill>
                <a:effectLst/>
                <a:uLnTx/>
                <a:uFillTx/>
                <a:latin typeface="Arial" charset="0"/>
                <a:ea typeface="ヒラギノ角ゴ Pro W3" pitchFamily="96" charset="-128"/>
                <a:cs typeface="+mn-cs"/>
              </a:rPr>
              <a:t>).</a:t>
            </a:r>
          </a:p>
          <a:p>
            <a:pPr marL="261938" marR="0" lvl="0" indent="-261938" algn="l" defTabSz="914400" rtl="0" eaLnBrk="1" fontAlgn="auto" latinLnBrk="0" hangingPunct="1">
              <a:lnSpc>
                <a:spcPct val="100000"/>
              </a:lnSpc>
              <a:spcBef>
                <a:spcPct val="50000"/>
              </a:spcBef>
              <a:spcAft>
                <a:spcPts val="0"/>
              </a:spcAft>
              <a:buClrTx/>
              <a:buSzTx/>
              <a:buFontTx/>
              <a:buChar char="•"/>
              <a:tabLst/>
              <a:defRPr/>
            </a:pPr>
            <a:r>
              <a:rPr kumimoji="0" lang="en-GB"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Système</a:t>
            </a:r>
            <a:r>
              <a:rPr kumimoji="0" lang="en-GB"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a:t>
            </a:r>
            <a:r>
              <a:rPr kumimoji="0" lang="en-GB"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d‘élevage</a:t>
            </a:r>
            <a:r>
              <a:rPr kumimoji="0" lang="en-GB"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 </a:t>
            </a:r>
            <a:r>
              <a:rPr lang="en-IE" sz="1800" dirty="0" err="1" smtClean="0">
                <a:solidFill>
                  <a:srgbClr val="9BBB59"/>
                </a:solidFill>
                <a:latin typeface="Arial"/>
              </a:rPr>
              <a:t>Herbager</a:t>
            </a:r>
            <a:r>
              <a:rPr lang="en-IE" sz="1800" dirty="0" smtClean="0">
                <a:solidFill>
                  <a:srgbClr val="9BBB59"/>
                </a:solidFill>
                <a:latin typeface="Arial"/>
              </a:rPr>
              <a:t>, r</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ésilient</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et bas-</a:t>
            </a:r>
            <a:r>
              <a:rPr kumimoji="0" lang="en-IE" sz="1800" b="0" i="0" u="none" strike="noStrike" kern="1200" cap="none" spc="0" normalizeH="0" baseline="0" noProof="0" dirty="0" err="1" smtClean="0">
                <a:ln>
                  <a:noFill/>
                </a:ln>
                <a:solidFill>
                  <a:srgbClr val="9BBB59"/>
                </a:solidFill>
                <a:effectLst/>
                <a:uLnTx/>
                <a:uFillTx/>
                <a:latin typeface="Arial"/>
                <a:ea typeface="ヒラギノ角ゴ Pro W3" pitchFamily="96" charset="-128"/>
                <a:cs typeface="+mn-cs"/>
              </a:rPr>
              <a:t>intrant</a:t>
            </a:r>
            <a:r>
              <a:rPr kumimoji="0" lang="en-IE" sz="1800" b="0" i="0" u="none" strike="noStrike" kern="1200" cap="none" spc="0" normalizeH="0" baseline="0" noProof="0" dirty="0" smtClean="0">
                <a:ln>
                  <a:noFill/>
                </a:ln>
                <a:solidFill>
                  <a:srgbClr val="9BBB59"/>
                </a:solidFill>
                <a:effectLst/>
                <a:uLnTx/>
                <a:uFillTx/>
                <a:latin typeface="Arial"/>
                <a:ea typeface="ヒラギノ角ゴ Pro W3" pitchFamily="96" charset="-128"/>
                <a:cs typeface="+mn-cs"/>
              </a:rPr>
              <a:t> </a:t>
            </a:r>
            <a:endParaRPr kumimoji="0" lang="en-US" sz="1800" b="0" i="0" u="none" strike="noStrike" kern="1200" cap="none" spc="0" normalizeH="0" baseline="0" noProof="0" dirty="0" smtClean="0">
              <a:ln>
                <a:noFill/>
              </a:ln>
              <a:solidFill>
                <a:srgbClr val="9BBB59"/>
              </a:solidFill>
              <a:effectLst>
                <a:outerShdw blurRad="38100" dist="38100" dir="2700000" algn="tl">
                  <a:srgbClr val="C0C0C0"/>
                </a:outerShdw>
              </a:effectLst>
              <a:uLnTx/>
              <a:uFillTx/>
              <a:latin typeface="Arial"/>
              <a:ea typeface="ヒラギノ角ゴ Pro W3" pitchFamily="96" charset="-128"/>
              <a:cs typeface="+mn-cs"/>
            </a:endParaRPr>
          </a:p>
        </p:txBody>
      </p:sp>
      <p:sp>
        <p:nvSpPr>
          <p:cNvPr id="60421" name="TextBox 1"/>
          <p:cNvSpPr txBox="1">
            <a:spLocks noChangeArrowheads="1"/>
          </p:cNvSpPr>
          <p:nvPr/>
        </p:nvSpPr>
        <p:spPr bwMode="auto">
          <a:xfrm>
            <a:off x="134938" y="4757163"/>
            <a:ext cx="2360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dirty="0">
                <a:ln>
                  <a:noFill/>
                </a:ln>
                <a:solidFill>
                  <a:srgbClr val="000000"/>
                </a:solidFill>
                <a:effectLst/>
                <a:uLnTx/>
                <a:uFillTx/>
                <a:latin typeface="Arial" pitchFamily="34" charset="0"/>
                <a:ea typeface="ヒラギノ角ゴ Pro W3" charset="-128"/>
                <a:cs typeface="+mn-cs"/>
              </a:rPr>
              <a:t>Technologies clés</a:t>
            </a:r>
          </a:p>
        </p:txBody>
      </p:sp>
      <p:sp>
        <p:nvSpPr>
          <p:cNvPr id="2" name="ZoneTexte 1"/>
          <p:cNvSpPr txBox="1"/>
          <p:nvPr/>
        </p:nvSpPr>
        <p:spPr>
          <a:xfrm>
            <a:off x="1315244" y="990528"/>
            <a:ext cx="5095081" cy="369332"/>
          </a:xfrm>
          <a:prstGeom prst="rect">
            <a:avLst/>
          </a:prstGeom>
          <a:solidFill>
            <a:schemeClr val="bg1"/>
          </a:solidFill>
        </p:spPr>
        <p:txBody>
          <a:bodyPr wrap="square" rtlCol="0">
            <a:spAutoFit/>
          </a:bodyPr>
          <a:lstStyle/>
          <a:p>
            <a:r>
              <a:rPr lang="fr-FR" b="1" dirty="0" smtClean="0"/>
              <a:t>Revenu des exploitations familiales </a:t>
            </a:r>
            <a:endParaRPr lang="fr-FR" b="1" dirty="0"/>
          </a:p>
        </p:txBody>
      </p:sp>
      <p:sp>
        <p:nvSpPr>
          <p:cNvPr id="3" name="ZoneTexte 2"/>
          <p:cNvSpPr txBox="1"/>
          <p:nvPr/>
        </p:nvSpPr>
        <p:spPr>
          <a:xfrm>
            <a:off x="1495424" y="4358763"/>
            <a:ext cx="828675" cy="261610"/>
          </a:xfrm>
          <a:prstGeom prst="rect">
            <a:avLst/>
          </a:prstGeom>
          <a:solidFill>
            <a:schemeClr val="bg1"/>
          </a:solidFill>
        </p:spPr>
        <p:txBody>
          <a:bodyPr wrap="square" rtlCol="0">
            <a:spAutoFit/>
          </a:bodyPr>
          <a:lstStyle/>
          <a:p>
            <a:r>
              <a:rPr lang="fr-FR" sz="1100" b="1" dirty="0" smtClean="0"/>
              <a:t>Bovin lait</a:t>
            </a:r>
            <a:endParaRPr lang="fr-FR" sz="1100" b="1" dirty="0"/>
          </a:p>
        </p:txBody>
      </p:sp>
      <p:sp>
        <p:nvSpPr>
          <p:cNvPr id="9" name="ZoneTexte 8"/>
          <p:cNvSpPr txBox="1"/>
          <p:nvPr/>
        </p:nvSpPr>
        <p:spPr>
          <a:xfrm>
            <a:off x="2692829" y="4380358"/>
            <a:ext cx="828675" cy="430887"/>
          </a:xfrm>
          <a:prstGeom prst="rect">
            <a:avLst/>
          </a:prstGeom>
          <a:solidFill>
            <a:schemeClr val="bg1"/>
          </a:solidFill>
        </p:spPr>
        <p:txBody>
          <a:bodyPr wrap="square" rtlCol="0">
            <a:spAutoFit/>
          </a:bodyPr>
          <a:lstStyle/>
          <a:p>
            <a:r>
              <a:rPr lang="fr-FR" sz="1100" b="1" dirty="0" smtClean="0"/>
              <a:t>Naisseur allaitant</a:t>
            </a:r>
            <a:endParaRPr lang="fr-FR" sz="1100" b="1" dirty="0"/>
          </a:p>
        </p:txBody>
      </p:sp>
      <p:sp>
        <p:nvSpPr>
          <p:cNvPr id="10" name="ZoneTexte 9"/>
          <p:cNvSpPr txBox="1"/>
          <p:nvPr/>
        </p:nvSpPr>
        <p:spPr>
          <a:xfrm>
            <a:off x="3810232" y="4380358"/>
            <a:ext cx="925213" cy="261610"/>
          </a:xfrm>
          <a:prstGeom prst="rect">
            <a:avLst/>
          </a:prstGeom>
          <a:solidFill>
            <a:schemeClr val="bg1"/>
          </a:solidFill>
        </p:spPr>
        <p:txBody>
          <a:bodyPr wrap="square" rtlCol="0">
            <a:spAutoFit/>
          </a:bodyPr>
          <a:lstStyle/>
          <a:p>
            <a:r>
              <a:rPr lang="fr-FR" sz="1100" b="1" dirty="0" smtClean="0"/>
              <a:t>Bovin autre</a:t>
            </a:r>
            <a:endParaRPr lang="fr-FR" sz="1100" b="1" dirty="0"/>
          </a:p>
        </p:txBody>
      </p:sp>
      <p:sp>
        <p:nvSpPr>
          <p:cNvPr id="11" name="ZoneTexte 10"/>
          <p:cNvSpPr txBox="1"/>
          <p:nvPr/>
        </p:nvSpPr>
        <p:spPr>
          <a:xfrm>
            <a:off x="5191125" y="4391789"/>
            <a:ext cx="758261" cy="261610"/>
          </a:xfrm>
          <a:prstGeom prst="rect">
            <a:avLst/>
          </a:prstGeom>
          <a:solidFill>
            <a:schemeClr val="bg1"/>
          </a:solidFill>
        </p:spPr>
        <p:txBody>
          <a:bodyPr wrap="square" rtlCol="0">
            <a:spAutoFit/>
          </a:bodyPr>
          <a:lstStyle/>
          <a:p>
            <a:r>
              <a:rPr lang="fr-FR" sz="1100" b="1" dirty="0"/>
              <a:t>O</a:t>
            </a:r>
            <a:r>
              <a:rPr lang="fr-FR" sz="1100" b="1" dirty="0" smtClean="0"/>
              <a:t>vin</a:t>
            </a:r>
            <a:endParaRPr lang="fr-FR" sz="1100" b="1" dirty="0"/>
          </a:p>
        </p:txBody>
      </p:sp>
      <p:sp>
        <p:nvSpPr>
          <p:cNvPr id="12" name="ZoneTexte 11"/>
          <p:cNvSpPr txBox="1"/>
          <p:nvPr/>
        </p:nvSpPr>
        <p:spPr>
          <a:xfrm>
            <a:off x="6090509" y="4381478"/>
            <a:ext cx="1177066" cy="261610"/>
          </a:xfrm>
          <a:prstGeom prst="rect">
            <a:avLst/>
          </a:prstGeom>
          <a:solidFill>
            <a:schemeClr val="bg1"/>
          </a:solidFill>
        </p:spPr>
        <p:txBody>
          <a:bodyPr wrap="square" rtlCol="0">
            <a:spAutoFit/>
          </a:bodyPr>
          <a:lstStyle/>
          <a:p>
            <a:r>
              <a:rPr lang="fr-FR" sz="1100" b="1" dirty="0" smtClean="0"/>
              <a:t>Grandes cultures</a:t>
            </a:r>
            <a:endParaRPr lang="fr-FR" sz="1100" b="1" dirty="0"/>
          </a:p>
        </p:txBody>
      </p:sp>
    </p:spTree>
    <p:extLst>
      <p:ext uri="{BB962C8B-B14F-4D97-AF65-F5344CB8AC3E}">
        <p14:creationId xmlns:p14="http://schemas.microsoft.com/office/powerpoint/2010/main" val="33936470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1414896" y="483466"/>
            <a:ext cx="9144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smtClean="0">
                <a:ln>
                  <a:noFill/>
                </a:ln>
                <a:solidFill>
                  <a:srgbClr val="000000"/>
                </a:solidFill>
                <a:effectLst/>
                <a:uLnTx/>
                <a:uFillTx/>
                <a:latin typeface="Calibri"/>
                <a:ea typeface="+mn-ea"/>
                <a:cs typeface="+mn-cs"/>
              </a:rPr>
              <a:t>Structuration </a:t>
            </a:r>
            <a:r>
              <a:rPr kumimoji="0" lang="en-IE" sz="2400" b="1" i="0" u="none" strike="noStrike" kern="1200" cap="none" spc="0" normalizeH="0" baseline="0" noProof="0" dirty="0">
                <a:ln>
                  <a:noFill/>
                </a:ln>
                <a:solidFill>
                  <a:srgbClr val="000000"/>
                </a:solidFill>
                <a:effectLst/>
                <a:uLnTx/>
                <a:uFillTx/>
                <a:latin typeface="Calibri"/>
                <a:ea typeface="+mn-ea"/>
                <a:cs typeface="+mn-cs"/>
              </a:rPr>
              <a:t>de l'industrie laitière irlandaise</a:t>
            </a:r>
            <a:endParaRPr kumimoji="0" lang="en-GB" sz="2400" b="1" i="0" u="none" strike="noStrike" kern="1200" cap="none" spc="0" normalizeH="0" baseline="0" noProof="0" dirty="0">
              <a:ln>
                <a:noFill/>
              </a:ln>
              <a:solidFill>
                <a:srgbClr val="000000"/>
              </a:solidFill>
              <a:effectLst/>
              <a:uLnTx/>
              <a:uFillTx/>
              <a:latin typeface="Calibri"/>
              <a:ea typeface="+mn-ea"/>
              <a:cs typeface="+mn-cs"/>
            </a:endParaRPr>
          </a:p>
        </p:txBody>
      </p:sp>
      <p:sp>
        <p:nvSpPr>
          <p:cNvPr id="62467" name="Rectangle 4"/>
          <p:cNvSpPr>
            <a:spLocks noChangeArrowheads="1"/>
          </p:cNvSpPr>
          <p:nvPr/>
        </p:nvSpPr>
        <p:spPr bwMode="auto">
          <a:xfrm>
            <a:off x="179388" y="1923185"/>
            <a:ext cx="8964612" cy="482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a:ea typeface="+mn-ea"/>
                <a:cs typeface="+mn-cs"/>
              </a:rPr>
              <a:t>Nombre de producteurs laitiers -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18 000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IE" sz="2000" b="0" i="0" u="none" strike="noStrike" kern="1200" cap="none" spc="0" normalizeH="0" baseline="0" noProof="0" dirty="0">
                <a:ln>
                  <a:noFill/>
                </a:ln>
                <a:solidFill>
                  <a:prstClr val="black"/>
                </a:solidFill>
                <a:effectLst/>
                <a:uLnTx/>
                <a:uFillTx/>
                <a:latin typeface="Calibri"/>
                <a:ea typeface="+mn-ea"/>
                <a:cs typeface="+mn-cs"/>
              </a:rPr>
              <a:t>2015 :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Taille </a:t>
            </a:r>
            <a:r>
              <a:rPr kumimoji="0" lang="en-IE" sz="2000" b="0" i="0" u="none" strike="noStrike" kern="1200" cap="none" spc="0" normalizeH="0" baseline="0" noProof="0" dirty="0">
                <a:ln>
                  <a:noFill/>
                </a:ln>
                <a:solidFill>
                  <a:prstClr val="black"/>
                </a:solidFill>
                <a:effectLst/>
                <a:uLnTx/>
                <a:uFillTx/>
                <a:latin typeface="Calibri"/>
                <a:ea typeface="+mn-ea"/>
                <a:cs typeface="+mn-cs"/>
              </a:rPr>
              <a:t>moyenne du troupeau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- 82 </a:t>
            </a:r>
            <a:r>
              <a:rPr kumimoji="0" lang="en-IE" sz="2000" b="0" i="0" u="none" strike="noStrike" kern="1200" cap="none" spc="0" normalizeH="0" baseline="0" noProof="0" dirty="0">
                <a:ln>
                  <a:noFill/>
                </a:ln>
                <a:solidFill>
                  <a:prstClr val="black"/>
                </a:solidFill>
                <a:effectLst/>
                <a:uLnTx/>
                <a:uFillTx/>
                <a:latin typeface="Calibri"/>
                <a:ea typeface="+mn-ea"/>
                <a:cs typeface="+mn-cs"/>
              </a:rPr>
              <a:t>vaches,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taille de la </a:t>
            </a:r>
            <a:r>
              <a:rPr kumimoji="0" lang="en-IE" sz="2000" b="0" i="0" u="none" strike="noStrike" kern="1200" cap="none" spc="0" normalizeH="0" baseline="0" noProof="0" dirty="0">
                <a:ln>
                  <a:noFill/>
                </a:ln>
                <a:solidFill>
                  <a:prstClr val="black"/>
                </a:solidFill>
                <a:effectLst/>
                <a:uLnTx/>
                <a:uFillTx/>
                <a:latin typeface="Calibri"/>
                <a:ea typeface="+mn-ea"/>
                <a:cs typeface="+mn-cs"/>
              </a:rPr>
              <a:t>ferme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- 63 </a:t>
            </a:r>
            <a:r>
              <a:rPr kumimoji="0" lang="en-IE" sz="2000" b="0" i="0" u="none" strike="noStrike" kern="1200" cap="none" spc="0" normalizeH="0" baseline="0" noProof="0" dirty="0">
                <a:ln>
                  <a:noFill/>
                </a:ln>
                <a:solidFill>
                  <a:prstClr val="black"/>
                </a:solidFill>
                <a:effectLst/>
                <a:uLnTx/>
                <a:uFillTx/>
                <a:latin typeface="Calibri"/>
                <a:ea typeface="+mn-ea"/>
                <a:cs typeface="+mn-cs"/>
              </a:rPr>
              <a:t>ha, produisant </a:t>
            </a:r>
            <a:r>
              <a:rPr kumimoji="0" lang="en-IE" sz="2000" b="0" i="0" u="none" strike="noStrike" kern="1200" cap="none" spc="0" normalizeH="0" baseline="0" noProof="0" dirty="0" smtClean="0">
                <a:ln>
                  <a:noFill/>
                </a:ln>
                <a:solidFill>
                  <a:prstClr val="black"/>
                </a:solidFill>
                <a:effectLst/>
                <a:uLnTx/>
                <a:uFillTx/>
                <a:latin typeface="Calibri"/>
                <a:ea typeface="+mn-ea"/>
                <a:cs typeface="+mn-cs"/>
              </a:rPr>
              <a:t>350 000 litres.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Système :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Prédominance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des systems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herbagers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avec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vélage</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groupé</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au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printemps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(fin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d’hiver</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Un total de </a:t>
            </a:r>
            <a:r>
              <a:rPr kumimoji="0" lang="en-US" sz="2000" b="0" i="0" u="none" strike="noStrike" kern="1200" cap="none" spc="0" normalizeH="0" baseline="0" noProof="0" dirty="0">
                <a:ln>
                  <a:noFill/>
                </a:ln>
                <a:solidFill>
                  <a:prstClr val="black"/>
                </a:solidFill>
                <a:effectLst/>
                <a:uLnTx/>
                <a:uFillTx/>
                <a:latin typeface="Calibri"/>
                <a:ea typeface="+mn-ea"/>
                <a:cs typeface="+mn-cs"/>
              </a:rPr>
              <a:t>19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transformateurs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US" sz="2000" b="0" i="0" u="none" strike="noStrike" kern="1200" cap="none" spc="0" normalizeH="0" baseline="0" noProof="0" dirty="0">
                <a:ln>
                  <a:noFill/>
                </a:ln>
                <a:solidFill>
                  <a:prstClr val="black"/>
                </a:solidFill>
                <a:effectLst/>
                <a:uLnTx/>
                <a:uFillTx/>
                <a:latin typeface="Calibri"/>
                <a:ea typeface="+mn-ea"/>
                <a:cs typeface="+mn-cs"/>
              </a:rPr>
              <a:t>- 82 % du lait transformé par 6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grandes</a:t>
            </a:r>
            <a:r>
              <a:rPr kumimoji="0" lang="en-US" sz="2000" b="0" i="0" u="none" strike="noStrike" kern="1200" cap="none" spc="0" normalizeH="0" noProof="0" dirty="0" smtClean="0">
                <a:ln>
                  <a:noFill/>
                </a:ln>
                <a:solidFill>
                  <a:prstClr val="black"/>
                </a:solidFill>
                <a:effectLst/>
                <a:uLnTx/>
                <a:uFillTx/>
                <a:latin typeface="Calibri"/>
                <a:ea typeface="+mn-ea"/>
                <a:cs typeface="+mn-cs"/>
              </a:rPr>
              <a:t> </a:t>
            </a:r>
            <a:r>
              <a:rPr kumimoji="0" lang="en-US" sz="2000" b="0" i="0" u="none" strike="noStrike" kern="1200" cap="none" spc="0" normalizeH="0" noProof="0" dirty="0" err="1" smtClean="0">
                <a:ln>
                  <a:noFill/>
                </a:ln>
                <a:solidFill>
                  <a:prstClr val="black"/>
                </a:solidFill>
                <a:effectLst/>
                <a:uLnTx/>
                <a:uFillTx/>
                <a:latin typeface="Calibri"/>
                <a:ea typeface="+mn-ea"/>
                <a:cs typeface="+mn-cs"/>
              </a:rPr>
              <a:t>entreprises</a:t>
            </a: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2020 :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85 </a:t>
            </a:r>
            <a:r>
              <a:rPr kumimoji="0" lang="en-US" sz="2000" b="0" i="0" u="none" strike="noStrike" kern="1200" cap="none" spc="0" normalizeH="0" baseline="0" noProof="0" dirty="0">
                <a:ln>
                  <a:noFill/>
                </a:ln>
                <a:solidFill>
                  <a:prstClr val="black"/>
                </a:solidFill>
                <a:effectLst/>
                <a:uLnTx/>
                <a:uFillTx/>
                <a:latin typeface="Calibri"/>
                <a:ea typeface="+mn-ea"/>
                <a:cs typeface="+mn-cs"/>
              </a:rPr>
              <a:t>vaches / troupeau produisant 425 000 litres ; 1,4 million de vaches laitières ; 5500 litres/vache 3,55%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TP </a:t>
            </a:r>
            <a:r>
              <a:rPr kumimoji="0" lang="en-US" sz="2000" b="0" i="0" u="none" strike="noStrike" kern="1200" cap="none" spc="0" normalizeH="0" baseline="0" noProof="0" dirty="0">
                <a:ln>
                  <a:noFill/>
                </a:ln>
                <a:solidFill>
                  <a:prstClr val="black"/>
                </a:solidFill>
                <a:effectLst/>
                <a:uLnTx/>
                <a:uFillTx/>
                <a:latin typeface="Calibri"/>
                <a:ea typeface="+mn-ea"/>
                <a:cs typeface="+mn-cs"/>
              </a:rPr>
              <a:t>&amp; 4,20%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TB</a:t>
            </a:r>
            <a:endParaRPr kumimoji="0" lang="en-IE"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IE" sz="3200" b="1" i="0" u="none" strike="noStrike" kern="1200" cap="none" spc="0" normalizeH="0" baseline="0" noProof="0" dirty="0">
              <a:ln>
                <a:noFill/>
              </a:ln>
              <a:solidFill>
                <a:srgbClr val="0033CC"/>
              </a:solidFill>
              <a:effectLst/>
              <a:uLnTx/>
              <a:uFillTx/>
              <a:latin typeface="Calibri"/>
              <a:ea typeface="+mn-ea"/>
              <a:cs typeface="+mn-cs"/>
            </a:endParaRPr>
          </a:p>
        </p:txBody>
      </p:sp>
    </p:spTree>
    <p:extLst>
      <p:ext uri="{BB962C8B-B14F-4D97-AF65-F5344CB8AC3E}">
        <p14:creationId xmlns:p14="http://schemas.microsoft.com/office/powerpoint/2010/main" val="334933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107950" y="639763"/>
            <a:ext cx="8964613" cy="1061829"/>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1938" indent="-261938"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400" b="0" i="0" u="none" strike="noStrike" kern="1200" cap="none" spc="0" normalizeH="0" baseline="0" noProof="0" dirty="0">
                <a:ln>
                  <a:noFill/>
                </a:ln>
                <a:solidFill>
                  <a:srgbClr val="000066"/>
                </a:solidFill>
                <a:effectLst/>
                <a:uLnTx/>
                <a:uFillTx/>
                <a:latin typeface="Arial" charset="0"/>
                <a:ea typeface="+mn-ea"/>
                <a:cs typeface="+mn-cs"/>
              </a:rPr>
              <a:t>La rentabilité de la production laitière irlandaise est étroitement liée à </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la</a:t>
            </a:r>
            <a:r>
              <a:rPr kumimoji="0" lang="en-IE" altLang="en-US" sz="1400" b="0" i="0" u="none" strike="noStrike" kern="1200" cap="none" spc="0" normalizeH="0" noProof="0" dirty="0" smtClean="0">
                <a:ln>
                  <a:noFill/>
                </a:ln>
                <a:solidFill>
                  <a:srgbClr val="000066"/>
                </a:solidFill>
                <a:effectLst/>
                <a:uLnTx/>
                <a:uFillTx/>
                <a:latin typeface="Arial" charset="0"/>
                <a:ea typeface="+mn-ea"/>
                <a:cs typeface="+mn-cs"/>
              </a:rPr>
              <a:t> valorisation</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400" b="0" i="0" u="none" strike="noStrike" kern="1200" cap="none" spc="0" normalizeH="0" baseline="0" noProof="0" dirty="0">
                <a:ln>
                  <a:noFill/>
                </a:ln>
                <a:solidFill>
                  <a:srgbClr val="000066"/>
                </a:solidFill>
                <a:effectLst/>
                <a:uLnTx/>
                <a:uFillTx/>
                <a:latin typeface="Arial" charset="0"/>
                <a:ea typeface="+mn-ea"/>
                <a:cs typeface="+mn-cs"/>
              </a:rPr>
              <a:t>de l'herbe (tonnes </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MS/ha)</a:t>
            </a:r>
          </a:p>
          <a:p>
            <a:pPr marL="285750" marR="0" lvl="0" indent="-2857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Augmenter le </a:t>
            </a:r>
            <a:r>
              <a:rPr kumimoji="0" lang="en-IE" altLang="en-US" sz="1400" b="0" i="0" u="none" strike="noStrike" kern="1200" cap="none" spc="0" normalizeH="0" baseline="0" noProof="0" dirty="0" err="1" smtClean="0">
                <a:ln>
                  <a:noFill/>
                </a:ln>
                <a:solidFill>
                  <a:srgbClr val="000066"/>
                </a:solidFill>
                <a:effectLst/>
                <a:uLnTx/>
                <a:uFillTx/>
                <a:latin typeface="Arial" charset="0"/>
                <a:ea typeface="+mn-ea"/>
                <a:cs typeface="+mn-cs"/>
              </a:rPr>
              <a:t>chargement</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400" b="0" i="0" u="none" strike="noStrike" kern="1200" cap="none" spc="0" normalizeH="0" baseline="0" noProof="0" dirty="0" err="1" smtClean="0">
                <a:ln>
                  <a:noFill/>
                </a:ln>
                <a:solidFill>
                  <a:srgbClr val="000066"/>
                </a:solidFill>
                <a:effectLst/>
                <a:uLnTx/>
                <a:uFillTx/>
                <a:latin typeface="Arial" charset="0"/>
                <a:ea typeface="+mn-ea"/>
                <a:cs typeface="+mn-cs"/>
              </a:rPr>
              <a:t>est</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 </a:t>
            </a:r>
            <a:r>
              <a:rPr kumimoji="0" lang="en-IE" altLang="en-US" sz="1400" b="0" i="0" u="none" strike="noStrike" kern="1200" cap="none" spc="0" normalizeH="0" baseline="0" noProof="0" dirty="0" err="1">
                <a:ln>
                  <a:noFill/>
                </a:ln>
                <a:solidFill>
                  <a:srgbClr val="000066"/>
                </a:solidFill>
                <a:effectLst/>
                <a:uLnTx/>
                <a:uFillTx/>
                <a:latin typeface="Arial" charset="0"/>
                <a:ea typeface="+mn-ea"/>
                <a:cs typeface="+mn-cs"/>
              </a:rPr>
              <a:t>uniquement</a:t>
            </a:r>
            <a:r>
              <a:rPr kumimoji="0" lang="en-IE" altLang="en-US" sz="1400" b="0" i="0" u="none" strike="noStrike" kern="1200" cap="none" spc="0" normalizeH="0" baseline="0" noProof="0" dirty="0">
                <a:ln>
                  <a:noFill/>
                </a:ln>
                <a:solidFill>
                  <a:srgbClr val="000066"/>
                </a:solidFill>
                <a:effectLst/>
                <a:uLnTx/>
                <a:uFillTx/>
                <a:latin typeface="Arial" charset="0"/>
                <a:ea typeface="+mn-ea"/>
                <a:cs typeface="+mn-cs"/>
              </a:rPr>
              <a:t> </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rentable </a:t>
            </a:r>
            <a:r>
              <a:rPr kumimoji="0" lang="en-IE" altLang="en-US" sz="1400" b="0" i="0" u="none" strike="noStrike" kern="1200" cap="none" spc="0" normalizeH="0" baseline="0" noProof="0" dirty="0" err="1" smtClean="0">
                <a:ln>
                  <a:noFill/>
                </a:ln>
                <a:solidFill>
                  <a:srgbClr val="000066"/>
                </a:solidFill>
                <a:effectLst/>
                <a:uLnTx/>
                <a:uFillTx/>
                <a:latin typeface="Arial" charset="0"/>
                <a:ea typeface="+mn-ea"/>
                <a:cs typeface="+mn-cs"/>
              </a:rPr>
              <a:t>lorsque</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 la valorisation </a:t>
            </a:r>
            <a:r>
              <a:rPr kumimoji="0" lang="en-IE" altLang="en-US" sz="1400" b="0" i="0" u="none" strike="noStrike" kern="1200" cap="none" spc="0" normalizeH="0" baseline="0" noProof="0" dirty="0">
                <a:ln>
                  <a:noFill/>
                </a:ln>
                <a:solidFill>
                  <a:srgbClr val="000066"/>
                </a:solidFill>
                <a:effectLst/>
                <a:uLnTx/>
                <a:uFillTx/>
                <a:latin typeface="Arial" charset="0"/>
                <a:ea typeface="+mn-ea"/>
                <a:cs typeface="+mn-cs"/>
              </a:rPr>
              <a:t>de l'herbe (tonnes </a:t>
            </a:r>
            <a:r>
              <a:rPr kumimoji="0" lang="en-IE" altLang="en-US" sz="1400" b="0" i="0" u="none" strike="noStrike" kern="1200" cap="none" spc="0" normalizeH="0" baseline="0" noProof="0" dirty="0" smtClean="0">
                <a:ln>
                  <a:noFill/>
                </a:ln>
                <a:solidFill>
                  <a:srgbClr val="000066"/>
                </a:solidFill>
                <a:effectLst/>
                <a:uLnTx/>
                <a:uFillTx/>
                <a:latin typeface="Arial" charset="0"/>
                <a:ea typeface="+mn-ea"/>
                <a:cs typeface="+mn-cs"/>
              </a:rPr>
              <a:t>MS/ha</a:t>
            </a:r>
            <a:r>
              <a:rPr kumimoji="0" lang="en-IE" altLang="en-US" sz="1400" b="0" i="0" u="none" strike="noStrike" kern="1200" cap="none" spc="0" normalizeH="0" baseline="0" noProof="0" dirty="0">
                <a:ln>
                  <a:noFill/>
                </a:ln>
                <a:solidFill>
                  <a:srgbClr val="000066"/>
                </a:solidFill>
                <a:effectLst/>
                <a:uLnTx/>
                <a:uFillTx/>
                <a:latin typeface="Arial" charset="0"/>
                <a:ea typeface="+mn-ea"/>
                <a:cs typeface="+mn-cs"/>
              </a:rPr>
              <a:t>) augmente </a:t>
            </a:r>
          </a:p>
        </p:txBody>
      </p:sp>
      <p:pic>
        <p:nvPicPr>
          <p:cNvPr id="7171" name="Picture 2" descr="cows graz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8205" y="2004238"/>
            <a:ext cx="3697258" cy="1680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2" name="Rectangle 1"/>
          <p:cNvSpPr>
            <a:spLocks noChangeArrowheads="1"/>
          </p:cNvSpPr>
          <p:nvPr/>
        </p:nvSpPr>
        <p:spPr bwMode="auto">
          <a:xfrm>
            <a:off x="3178205" y="2046872"/>
            <a:ext cx="3697257" cy="1617077"/>
          </a:xfrm>
          <a:prstGeom prst="rect">
            <a:avLst/>
          </a:prstGeom>
          <a:solidFill>
            <a:schemeClr val="accent1">
              <a:alpha val="50195"/>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7173" name="Text Box 5"/>
          <p:cNvSpPr txBox="1">
            <a:spLocks noChangeArrowheads="1"/>
          </p:cNvSpPr>
          <p:nvPr/>
        </p:nvSpPr>
        <p:spPr bwMode="auto">
          <a:xfrm>
            <a:off x="425738" y="68131"/>
            <a:ext cx="9074150" cy="4616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1" i="0" u="none" strike="noStrike" kern="1200" cap="none" spc="0" normalizeH="0" baseline="0" noProof="0" dirty="0">
                <a:ln>
                  <a:noFill/>
                </a:ln>
                <a:solidFill>
                  <a:srgbClr val="000000"/>
                </a:solidFill>
                <a:effectLst/>
                <a:uLnTx/>
                <a:uFillTx/>
                <a:latin typeface="Calibri" pitchFamily="34" charset="0"/>
                <a:ea typeface="+mn-ea"/>
                <a:cs typeface="+mn-cs"/>
              </a:rPr>
              <a:t>Taux d'empoissonnement et utilisation de l'herbe</a:t>
            </a:r>
            <a:endParaRPr kumimoji="0" lang="en-US" altLang="en-US" sz="2400" b="1" i="0" u="none" strike="noStrike" kern="1200" cap="none" spc="0" normalizeH="0" baseline="0" noProof="0" dirty="0">
              <a:ln>
                <a:noFill/>
              </a:ln>
              <a:solidFill>
                <a:srgbClr val="000000"/>
              </a:solidFill>
              <a:effectLst/>
              <a:uLnTx/>
              <a:uFillTx/>
              <a:latin typeface="Calibri" pitchFamily="34" charset="0"/>
              <a:ea typeface="+mn-ea"/>
              <a:cs typeface="+mn-cs"/>
            </a:endParaRPr>
          </a:p>
        </p:txBody>
      </p:sp>
      <p:graphicFrame>
        <p:nvGraphicFramePr>
          <p:cNvPr id="7174" name="Object 5"/>
          <p:cNvGraphicFramePr>
            <a:graphicFrameLocks noChangeAspect="1"/>
          </p:cNvGraphicFramePr>
          <p:nvPr>
            <p:extLst>
              <p:ext uri="{D42A27DB-BD31-4B8C-83A1-F6EECF244321}">
                <p14:modId xmlns:p14="http://schemas.microsoft.com/office/powerpoint/2010/main" val="1819079258"/>
              </p:ext>
            </p:extLst>
          </p:nvPr>
        </p:nvGraphicFramePr>
        <p:xfrm>
          <a:off x="2560774" y="1884371"/>
          <a:ext cx="4476086" cy="2258140"/>
        </p:xfrm>
        <a:graphic>
          <a:graphicData uri="http://schemas.openxmlformats.org/presentationml/2006/ole">
            <mc:AlternateContent xmlns:mc="http://schemas.openxmlformats.org/markup-compatibility/2006">
              <mc:Choice xmlns:v="urn:schemas-microsoft-com:vml" Requires="v">
                <p:oleObj spid="_x0000_s18444" name="Chart" r:id="rId4" imgW="5305425" imgH="2724150" progId="MSGraph.Chart.8">
                  <p:embed/>
                </p:oleObj>
              </mc:Choice>
              <mc:Fallback>
                <p:oleObj name="Chart" r:id="rId4" imgW="5305425" imgH="2724150" progId="MSGraph.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0774" y="1884371"/>
                        <a:ext cx="4476086" cy="2258140"/>
                      </a:xfrm>
                      <a:prstGeom prst="rect">
                        <a:avLst/>
                      </a:prstGeom>
                      <a:noFill/>
                      <a:ln>
                        <a:noFill/>
                      </a:ln>
                      <a:extLst/>
                    </p:spPr>
                  </p:pic>
                </p:oleObj>
              </mc:Fallback>
            </mc:AlternateContent>
          </a:graphicData>
        </a:graphic>
      </p:graphicFrame>
      <p:sp>
        <p:nvSpPr>
          <p:cNvPr id="7175" name="Text Box 6"/>
          <p:cNvSpPr txBox="1">
            <a:spLocks noChangeArrowheads="1"/>
          </p:cNvSpPr>
          <p:nvPr/>
        </p:nvSpPr>
        <p:spPr bwMode="auto">
          <a:xfrm>
            <a:off x="2063749" y="1634707"/>
            <a:ext cx="5053012" cy="338554"/>
          </a:xfrm>
          <a:prstGeom prst="rect">
            <a:avLst/>
          </a:prstGeom>
          <a:solidFill>
            <a:schemeClr val="accent2"/>
          </a:solidFill>
          <a:ln>
            <a:noFill/>
          </a:ln>
          <a:effectLs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Chaque tonne </a:t>
            </a:r>
            <a:r>
              <a:rPr kumimoji="0" lang="en-IE" altLang="en-US" sz="1600" b="1" i="0" u="none" strike="noStrike" kern="1200" cap="none" spc="0" normalizeH="0" baseline="0" noProof="0" dirty="0" err="1">
                <a:ln>
                  <a:noFill/>
                </a:ln>
                <a:solidFill>
                  <a:srgbClr val="000000"/>
                </a:solidFill>
                <a:effectLst/>
                <a:uLnTx/>
                <a:uFillTx/>
                <a:latin typeface="Times New Roman" pitchFamily="18" charset="0"/>
                <a:ea typeface="+mn-ea"/>
                <a:cs typeface="+mn-cs"/>
              </a:rPr>
              <a:t>supplémentaire</a:t>
            </a:r>
            <a:r>
              <a:rPr kumimoji="0" lang="en-IE" alt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 </a:t>
            </a:r>
            <a:r>
              <a:rPr kumimoji="0" lang="en-IE" altLang="en-US" sz="1600" b="1" i="0" u="none" strike="noStrike" kern="1200" cap="none" spc="0" normalizeH="0" baseline="0" noProof="0" dirty="0" err="1" smtClean="0">
                <a:ln>
                  <a:noFill/>
                </a:ln>
                <a:solidFill>
                  <a:srgbClr val="000000"/>
                </a:solidFill>
                <a:effectLst/>
                <a:uLnTx/>
                <a:uFillTx/>
                <a:latin typeface="Times New Roman" pitchFamily="18" charset="0"/>
                <a:ea typeface="+mn-ea"/>
                <a:cs typeface="+mn-cs"/>
              </a:rPr>
              <a:t>valorisé</a:t>
            </a:r>
            <a:r>
              <a:rPr lang="en-IE" altLang="en-US" sz="1600" b="1" dirty="0" smtClean="0">
                <a:solidFill>
                  <a:srgbClr val="000000"/>
                </a:solidFill>
                <a:latin typeface="Times New Roman" pitchFamily="18" charset="0"/>
              </a:rPr>
              <a:t>e </a:t>
            </a:r>
            <a:r>
              <a:rPr kumimoji="0" lang="en-IE" altLang="en-US" sz="1600" b="1" i="0" u="none" strike="noStrike" kern="1200" cap="none" spc="0" normalizeH="0" baseline="0" noProof="0" dirty="0" err="1" smtClean="0">
                <a:ln>
                  <a:noFill/>
                </a:ln>
                <a:solidFill>
                  <a:srgbClr val="000000"/>
                </a:solidFill>
                <a:effectLst/>
                <a:uLnTx/>
                <a:uFillTx/>
                <a:latin typeface="Times New Roman" pitchFamily="18" charset="0"/>
                <a:ea typeface="+mn-ea"/>
                <a:cs typeface="+mn-cs"/>
              </a:rPr>
              <a:t>vaut</a:t>
            </a:r>
            <a:r>
              <a:rPr kumimoji="0" lang="en-IE" altLang="en-US" sz="1600" b="1" i="0" u="none" strike="noStrike" kern="1200" cap="none" spc="0" normalizeH="0" baseline="0" noProof="0" dirty="0" smtClean="0">
                <a:ln>
                  <a:noFill/>
                </a:ln>
                <a:solidFill>
                  <a:srgbClr val="000000"/>
                </a:solidFill>
                <a:effectLst/>
                <a:uLnTx/>
                <a:uFillTx/>
                <a:latin typeface="Times New Roman" pitchFamily="18" charset="0"/>
                <a:ea typeface="+mn-ea"/>
                <a:cs typeface="+mn-cs"/>
              </a:rPr>
              <a:t> </a:t>
            </a:r>
            <a:r>
              <a:rPr kumimoji="0" lang="en-IE" altLang="en-US" sz="1600" b="1" i="0" u="none" strike="noStrike" kern="1200" cap="none" spc="0" normalizeH="0" baseline="0" noProof="0" dirty="0">
                <a:ln>
                  <a:noFill/>
                </a:ln>
                <a:solidFill>
                  <a:srgbClr val="000000"/>
                </a:solidFill>
                <a:effectLst/>
                <a:uLnTx/>
                <a:uFillTx/>
                <a:latin typeface="Times New Roman" pitchFamily="18" charset="0"/>
                <a:ea typeface="+mn-ea"/>
                <a:cs typeface="+mn-cs"/>
              </a:rPr>
              <a:t>161 €/ha.</a:t>
            </a:r>
            <a:endParaRPr kumimoji="0" lang="en-GB" altLang="en-US" sz="16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graphicFrame>
        <p:nvGraphicFramePr>
          <p:cNvPr id="11" name="Table 10"/>
          <p:cNvGraphicFramePr>
            <a:graphicFrameLocks noGrp="1"/>
          </p:cNvGraphicFramePr>
          <p:nvPr>
            <p:extLst>
              <p:ext uri="{D42A27DB-BD31-4B8C-83A1-F6EECF244321}">
                <p14:modId xmlns:p14="http://schemas.microsoft.com/office/powerpoint/2010/main" val="1330710267"/>
              </p:ext>
            </p:extLst>
          </p:nvPr>
        </p:nvGraphicFramePr>
        <p:xfrm>
          <a:off x="593725" y="4613275"/>
          <a:ext cx="7650164" cy="1951036"/>
        </p:xfrm>
        <a:graphic>
          <a:graphicData uri="http://schemas.openxmlformats.org/drawingml/2006/table">
            <a:tbl>
              <a:tblPr/>
              <a:tblGrid>
                <a:gridCol w="2977454">
                  <a:extLst>
                    <a:ext uri="{9D8B030D-6E8A-4147-A177-3AD203B41FA5}">
                      <a16:colId xmlns:a16="http://schemas.microsoft.com/office/drawing/2014/main" val="20000"/>
                    </a:ext>
                  </a:extLst>
                </a:gridCol>
                <a:gridCol w="1186720">
                  <a:extLst>
                    <a:ext uri="{9D8B030D-6E8A-4147-A177-3AD203B41FA5}">
                      <a16:colId xmlns:a16="http://schemas.microsoft.com/office/drawing/2014/main" val="20001"/>
                    </a:ext>
                  </a:extLst>
                </a:gridCol>
                <a:gridCol w="1186720">
                  <a:extLst>
                    <a:ext uri="{9D8B030D-6E8A-4147-A177-3AD203B41FA5}">
                      <a16:colId xmlns:a16="http://schemas.microsoft.com/office/drawing/2014/main" val="20002"/>
                    </a:ext>
                  </a:extLst>
                </a:gridCol>
                <a:gridCol w="1112550">
                  <a:extLst>
                    <a:ext uri="{9D8B030D-6E8A-4147-A177-3AD203B41FA5}">
                      <a16:colId xmlns:a16="http://schemas.microsoft.com/office/drawing/2014/main" val="20003"/>
                    </a:ext>
                  </a:extLst>
                </a:gridCol>
                <a:gridCol w="1186720">
                  <a:extLst>
                    <a:ext uri="{9D8B030D-6E8A-4147-A177-3AD203B41FA5}">
                      <a16:colId xmlns:a16="http://schemas.microsoft.com/office/drawing/2014/main" val="20004"/>
                    </a:ext>
                  </a:extLst>
                </a:gridCol>
              </a:tblGrid>
              <a:tr h="243880">
                <a:tc>
                  <a:txBody>
                    <a:bodyPr/>
                    <a:lstStyle/>
                    <a:p>
                      <a:pPr>
                        <a:spcAft>
                          <a:spcPts val="0"/>
                        </a:spcAft>
                      </a:pPr>
                      <a:r>
                        <a:rPr lang="en-GB" sz="1600" i="1" dirty="0">
                          <a:effectLst/>
                          <a:latin typeface="Arial"/>
                          <a:ea typeface="Times New Roman"/>
                        </a:rPr>
                        <a:t> </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gridSpan="4">
                  <a:txBody>
                    <a:bodyPr/>
                    <a:lstStyle/>
                    <a:p>
                      <a:pPr algn="ctr">
                        <a:spcAft>
                          <a:spcPts val="0"/>
                        </a:spcAft>
                      </a:pPr>
                      <a:r>
                        <a:rPr lang="en-GB" sz="1600" i="1" dirty="0" err="1" smtClean="0">
                          <a:effectLst/>
                          <a:latin typeface="Arial"/>
                          <a:ea typeface="Times New Roman"/>
                        </a:rPr>
                        <a:t>Rendement</a:t>
                      </a:r>
                      <a:r>
                        <a:rPr lang="en-GB" sz="1600" i="1" baseline="0" dirty="0" smtClean="0">
                          <a:effectLst/>
                          <a:latin typeface="Arial"/>
                          <a:ea typeface="Times New Roman"/>
                        </a:rPr>
                        <a:t> prairies</a:t>
                      </a:r>
                      <a:r>
                        <a:rPr lang="en-GB" sz="1600" i="1" dirty="0" smtClean="0">
                          <a:effectLst/>
                          <a:latin typeface="Arial"/>
                          <a:ea typeface="Times New Roman"/>
                        </a:rPr>
                        <a:t>, tonne</a:t>
                      </a:r>
                      <a:endParaRPr lang="en-IE" sz="1600" dirty="0">
                        <a:effectLst/>
                        <a:latin typeface="Times New Roman"/>
                        <a:ea typeface="Times New Roman"/>
                      </a:endParaRPr>
                    </a:p>
                  </a:txBody>
                  <a:tcPr marL="68582" marR="68582" marT="0" marB="0">
                    <a:lnL>
                      <a:noFill/>
                    </a:lnL>
                    <a:lnR>
                      <a:noFill/>
                    </a:lnR>
                    <a:lnT w="19050" cap="flat" cmpd="sng" algn="ctr">
                      <a:solidFill>
                        <a:srgbClr val="000000"/>
                      </a:solidFill>
                      <a:prstDash val="solid"/>
                      <a:round/>
                      <a:headEnd type="none" w="med" len="med"/>
                      <a:tailEnd type="none" w="med" len="med"/>
                    </a:lnT>
                    <a:lnB>
                      <a:noFill/>
                    </a:lnB>
                  </a:tcPr>
                </a:tc>
                <a:tc hMerge="1">
                  <a:txBody>
                    <a:bodyPr/>
                    <a:lstStyle/>
                    <a:p>
                      <a:endParaRPr lang="en-IE"/>
                    </a:p>
                  </a:txBody>
                  <a:tcPr/>
                </a:tc>
                <a:tc hMerge="1">
                  <a:txBody>
                    <a:bodyPr/>
                    <a:lstStyle/>
                    <a:p>
                      <a:endParaRPr lang="en-IE"/>
                    </a:p>
                  </a:txBody>
                  <a:tcPr/>
                </a:tc>
                <a:tc hMerge="1">
                  <a:txBody>
                    <a:bodyPr/>
                    <a:lstStyle/>
                    <a:p>
                      <a:endParaRPr lang="en-IE"/>
                    </a:p>
                  </a:txBody>
                  <a:tcPr/>
                </a:tc>
                <a:extLst>
                  <a:ext uri="{0D108BD9-81ED-4DB2-BD59-A6C34878D82A}">
                    <a16:rowId xmlns:a16="http://schemas.microsoft.com/office/drawing/2014/main" val="10000"/>
                  </a:ext>
                </a:extLst>
              </a:tr>
              <a:tr h="243880">
                <a:tc>
                  <a:txBody>
                    <a:bodyPr/>
                    <a:lstStyle/>
                    <a:p>
                      <a:pPr algn="ctr">
                        <a:spcAft>
                          <a:spcPts val="0"/>
                        </a:spcAft>
                      </a:pPr>
                      <a:r>
                        <a:rPr lang="en-GB" sz="1600" dirty="0" err="1" smtClean="0">
                          <a:effectLst/>
                          <a:latin typeface="Arial"/>
                          <a:ea typeface="Times New Roman"/>
                        </a:rPr>
                        <a:t>Concentré</a:t>
                      </a:r>
                      <a:r>
                        <a:rPr lang="en-GB" sz="1600" dirty="0" smtClean="0">
                          <a:effectLst/>
                          <a:latin typeface="Arial"/>
                          <a:ea typeface="Times New Roman"/>
                        </a:rPr>
                        <a:t> tonne/</a:t>
                      </a:r>
                      <a:r>
                        <a:rPr lang="en-GB" sz="1600" dirty="0" err="1" smtClean="0">
                          <a:effectLst/>
                          <a:latin typeface="Arial"/>
                          <a:ea typeface="Times New Roman"/>
                        </a:rPr>
                        <a:t>vache</a:t>
                      </a:r>
                      <a:endParaRPr lang="en-IE" sz="1600" dirty="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10</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12</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14</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tc>
                  <a:txBody>
                    <a:bodyPr/>
                    <a:lstStyle/>
                    <a:p>
                      <a:pPr algn="ctr">
                        <a:spcAft>
                          <a:spcPts val="0"/>
                        </a:spcAft>
                      </a:pPr>
                      <a:r>
                        <a:rPr lang="en-GB" sz="1600">
                          <a:effectLst/>
                          <a:latin typeface="Arial"/>
                          <a:ea typeface="Times New Roman"/>
                        </a:rPr>
                        <a:t>16</a:t>
                      </a:r>
                      <a:endParaRPr lang="en-IE" sz="1600">
                        <a:effectLst/>
                        <a:latin typeface="Times New Roman"/>
                        <a:ea typeface="Times New Roman"/>
                      </a:endParaRPr>
                    </a:p>
                  </a:txBody>
                  <a:tcPr marL="68582" marR="68582" marT="0" marB="0">
                    <a:lnL>
                      <a:noFill/>
                    </a:lnL>
                    <a:lnR>
                      <a:noFill/>
                    </a:lnR>
                    <a:lnT>
                      <a:noFill/>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5819">
                <a:tc>
                  <a:txBody>
                    <a:bodyPr/>
                    <a:lstStyle/>
                    <a:p>
                      <a:pPr algn="ctr">
                        <a:lnSpc>
                          <a:spcPct val="150000"/>
                        </a:lnSpc>
                        <a:spcAft>
                          <a:spcPts val="0"/>
                        </a:spcAft>
                      </a:pPr>
                      <a:r>
                        <a:rPr lang="en-GB" sz="1600">
                          <a:effectLst/>
                          <a:latin typeface="Arial" pitchFamily="34" charset="0"/>
                          <a:ea typeface="Times New Roman"/>
                          <a:cs typeface="Arial" pitchFamily="34" charset="0"/>
                        </a:rPr>
                        <a:t>0.00</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1.5</a:t>
                      </a:r>
                      <a:endParaRPr lang="en-IE" sz="1600" dirty="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2.0</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2.3</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2.6</a:t>
                      </a:r>
                      <a:endParaRPr lang="en-IE" sz="1600">
                        <a:effectLst/>
                        <a:latin typeface="Arial" pitchFamily="34" charset="0"/>
                        <a:ea typeface="Times New Roman"/>
                        <a:cs typeface="Arial" pitchFamily="34" charset="0"/>
                      </a:endParaRPr>
                    </a:p>
                  </a:txBody>
                  <a:tcPr marL="68582" marR="68582"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2"/>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1.7</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2.1</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2.4</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a:effectLst/>
                          <a:latin typeface="Arial" pitchFamily="34" charset="0"/>
                          <a:ea typeface="Times New Roman"/>
                          <a:cs typeface="Arial" pitchFamily="34" charset="0"/>
                        </a:rPr>
                        <a:t>2.8</a:t>
                      </a:r>
                      <a:endParaRPr lang="en-IE" sz="160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3"/>
                  </a:ext>
                </a:extLst>
              </a:tr>
              <a:tr h="365819">
                <a:tc>
                  <a:txBody>
                    <a:bodyPr/>
                    <a:lstStyle/>
                    <a:p>
                      <a:pPr algn="ctr">
                        <a:lnSpc>
                          <a:spcPct val="150000"/>
                        </a:lnSpc>
                        <a:spcAft>
                          <a:spcPts val="0"/>
                        </a:spcAft>
                      </a:pPr>
                      <a:r>
                        <a:rPr lang="en-GB" sz="1600" dirty="0">
                          <a:effectLst/>
                          <a:latin typeface="Arial" pitchFamily="34" charset="0"/>
                          <a:ea typeface="Times New Roman"/>
                          <a:cs typeface="Arial" pitchFamily="34" charset="0"/>
                        </a:rPr>
                        <a:t>0.50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1.8</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2.2</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2.5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tc>
                  <a:txBody>
                    <a:bodyPr/>
                    <a:lstStyle/>
                    <a:p>
                      <a:pPr algn="ctr">
                        <a:spcAft>
                          <a:spcPts val="0"/>
                        </a:spcAft>
                      </a:pPr>
                      <a:r>
                        <a:rPr lang="en-GB" sz="1600" dirty="0">
                          <a:effectLst/>
                          <a:latin typeface="Arial" pitchFamily="34" charset="0"/>
                          <a:ea typeface="Times New Roman"/>
                          <a:cs typeface="Arial" pitchFamily="34" charset="0"/>
                        </a:rPr>
                        <a:t>3.0</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a:noFill/>
                    </a:lnB>
                    <a:solidFill>
                      <a:schemeClr val="bg1"/>
                    </a:solidFill>
                  </a:tcPr>
                </a:tc>
                <a:extLst>
                  <a:ext uri="{0D108BD9-81ED-4DB2-BD59-A6C34878D82A}">
                    <a16:rowId xmlns:a16="http://schemas.microsoft.com/office/drawing/2014/main" val="10004"/>
                  </a:ext>
                </a:extLst>
              </a:tr>
              <a:tr h="365819">
                <a:tc>
                  <a:txBody>
                    <a:bodyPr/>
                    <a:lstStyle/>
                    <a:p>
                      <a:pPr algn="ctr">
                        <a:lnSpc>
                          <a:spcPct val="150000"/>
                        </a:lnSpc>
                        <a:spcAft>
                          <a:spcPts val="0"/>
                        </a:spcAft>
                      </a:pPr>
                      <a:r>
                        <a:rPr lang="en-IE" sz="1600" dirty="0" smtClean="0">
                          <a:effectLst/>
                          <a:latin typeface="Arial" pitchFamily="34" charset="0"/>
                          <a:ea typeface="Times New Roman"/>
                          <a:cs typeface="Arial" pitchFamily="34" charset="0"/>
                        </a:rPr>
                        <a:t>0.75</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1.9</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2.3</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2.7</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IE" sz="1600" dirty="0" smtClean="0">
                          <a:effectLst/>
                          <a:latin typeface="Arial" pitchFamily="34" charset="0"/>
                          <a:ea typeface="Times New Roman"/>
                          <a:cs typeface="Arial" pitchFamily="34" charset="0"/>
                        </a:rPr>
                        <a:t>3.1</a:t>
                      </a:r>
                      <a:endParaRPr lang="en-IE" sz="1600" dirty="0">
                        <a:effectLst/>
                        <a:latin typeface="Arial" pitchFamily="34" charset="0"/>
                        <a:ea typeface="Times New Roman"/>
                        <a:cs typeface="Arial" pitchFamily="34" charset="0"/>
                      </a:endParaRPr>
                    </a:p>
                  </a:txBody>
                  <a:tcPr marL="68582" marR="68582" marT="0"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
        <p:nvSpPr>
          <p:cNvPr id="5159" name="AutoShape 1"/>
          <p:cNvSpPr>
            <a:spLocks noChangeArrowheads="1"/>
          </p:cNvSpPr>
          <p:nvPr/>
        </p:nvSpPr>
        <p:spPr bwMode="auto">
          <a:xfrm>
            <a:off x="1025524" y="5843441"/>
            <a:ext cx="7129463" cy="287337"/>
          </a:xfrm>
          <a:prstGeom prst="roundRect">
            <a:avLst>
              <a:gd name="adj" fmla="val 16667"/>
            </a:avLst>
          </a:prstGeom>
          <a:noFill/>
          <a:ln w="444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auto" latinLnBrk="0" hangingPunct="0">
              <a:lnSpc>
                <a:spcPct val="100000"/>
              </a:lnSpc>
              <a:spcBef>
                <a:spcPct val="5000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 name="Rectangle 1"/>
          <p:cNvSpPr>
            <a:spLocks noChangeArrowheads="1"/>
          </p:cNvSpPr>
          <p:nvPr/>
        </p:nvSpPr>
        <p:spPr bwMode="auto">
          <a:xfrm>
            <a:off x="182563" y="4149725"/>
            <a:ext cx="8277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ct val="50000"/>
              </a:spcBef>
              <a:spcAft>
                <a:spcPts val="0"/>
              </a:spcAft>
              <a:buClrTx/>
              <a:buSzTx/>
              <a:buFontTx/>
              <a:buChar char="•"/>
              <a:tabLst/>
              <a:defRPr/>
            </a:pP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 </a:t>
            </a:r>
            <a:r>
              <a:rPr lang="en-GB" altLang="en-US" dirty="0">
                <a:solidFill>
                  <a:prstClr val="black"/>
                </a:solidFill>
                <a:ea typeface="Times New Roman" pitchFamily="18" charset="0"/>
                <a:cs typeface="Arial" charset="0"/>
              </a:rPr>
              <a:t>C</a:t>
            </a:r>
            <a:r>
              <a:rPr kumimoji="0" lang="en-GB" altLang="en-US" sz="1600" b="0" i="0" u="none" strike="noStrike" kern="1200" cap="none" spc="0" normalizeH="0" baseline="0" noProof="0" dirty="0" err="1" smtClean="0">
                <a:ln>
                  <a:noFill/>
                </a:ln>
                <a:solidFill>
                  <a:prstClr val="black"/>
                </a:solidFill>
                <a:effectLst/>
                <a:uLnTx/>
                <a:uFillTx/>
                <a:latin typeface="Arial" charset="0"/>
                <a:ea typeface="Times New Roman" pitchFamily="18" charset="0"/>
                <a:cs typeface="Arial" charset="0"/>
              </a:rPr>
              <a:t>hargement</a:t>
            </a:r>
            <a:r>
              <a:rPr kumimoji="0" lang="en-GB" altLang="en-US" sz="1800" b="0" i="0" u="none" strike="noStrike" kern="1200" cap="none" spc="0" normalizeH="0" baseline="0" noProof="0" dirty="0" smtClean="0">
                <a:ln>
                  <a:noFill/>
                </a:ln>
                <a:solidFill>
                  <a:prstClr val="black"/>
                </a:solidFill>
                <a:effectLst/>
                <a:uLnTx/>
                <a:uFillTx/>
                <a:latin typeface="Arial" charset="0"/>
                <a:ea typeface="Times New Roman" pitchFamily="18" charset="0"/>
                <a:cs typeface="Arial" charset="0"/>
              </a:rPr>
              <a:t> </a:t>
            </a:r>
            <a:r>
              <a:rPr kumimoji="0" lang="en-GB"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rPr>
              <a:t>optimal pour les fermes laitières en 2015</a:t>
            </a:r>
            <a:endParaRPr kumimoji="0" lang="en-IE" altLang="en-US" sz="1800" b="0" i="0" u="none" strike="noStrike" kern="1200" cap="none" spc="0" normalizeH="0" baseline="0" noProof="0" dirty="0">
              <a:ln>
                <a:noFill/>
              </a:ln>
              <a:solidFill>
                <a:prstClr val="black"/>
              </a:solidFill>
              <a:effectLst/>
              <a:uLnTx/>
              <a:uFillTx/>
              <a:latin typeface="Arial" charset="0"/>
              <a:ea typeface="Times New Roman" pitchFamily="18" charset="0"/>
              <a:cs typeface="Arial" charset="0"/>
            </a:endParaRPr>
          </a:p>
        </p:txBody>
      </p:sp>
      <p:sp>
        <p:nvSpPr>
          <p:cNvPr id="5" name="ZoneTexte 4"/>
          <p:cNvSpPr txBox="1"/>
          <p:nvPr/>
        </p:nvSpPr>
        <p:spPr>
          <a:xfrm>
            <a:off x="3923930" y="3923930"/>
            <a:ext cx="3112930" cy="261610"/>
          </a:xfrm>
          <a:prstGeom prst="rect">
            <a:avLst/>
          </a:prstGeom>
          <a:solidFill>
            <a:schemeClr val="bg1"/>
          </a:solidFill>
        </p:spPr>
        <p:txBody>
          <a:bodyPr wrap="square" rtlCol="0">
            <a:spAutoFit/>
          </a:bodyPr>
          <a:lstStyle/>
          <a:p>
            <a:r>
              <a:rPr lang="fr-FR" sz="1100" b="1" dirty="0" smtClean="0"/>
              <a:t>Estimation rendement valorisé tonne MS/ha</a:t>
            </a:r>
            <a:endParaRPr lang="fr-FR" sz="1100" b="1" dirty="0"/>
          </a:p>
        </p:txBody>
      </p:sp>
      <p:sp>
        <p:nvSpPr>
          <p:cNvPr id="6" name="ZoneTexte 5"/>
          <p:cNvSpPr txBox="1"/>
          <p:nvPr/>
        </p:nvSpPr>
        <p:spPr>
          <a:xfrm>
            <a:off x="2485748" y="2004238"/>
            <a:ext cx="369332" cy="1659711"/>
          </a:xfrm>
          <a:prstGeom prst="rect">
            <a:avLst/>
          </a:prstGeom>
          <a:solidFill>
            <a:schemeClr val="bg1"/>
          </a:solidFill>
        </p:spPr>
        <p:txBody>
          <a:bodyPr vert="vert270" wrap="square" rtlCol="0">
            <a:spAutoFit/>
          </a:bodyPr>
          <a:lstStyle/>
          <a:p>
            <a:r>
              <a:rPr lang="fr-FR" sz="1200" b="1" dirty="0" smtClean="0"/>
              <a:t>Résultat courant (€/ha)</a:t>
            </a:r>
            <a:endParaRPr lang="fr-FR" sz="1200" b="1" dirty="0"/>
          </a:p>
        </p:txBody>
      </p:sp>
    </p:spTree>
    <p:extLst>
      <p:ext uri="{BB962C8B-B14F-4D97-AF65-F5344CB8AC3E}">
        <p14:creationId xmlns:p14="http://schemas.microsoft.com/office/powerpoint/2010/main" val="51691255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9" grpId="0" animBg="1"/>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ctrTitle" idx="4294967295"/>
          </p:nvPr>
        </p:nvSpPr>
        <p:spPr>
          <a:xfrm>
            <a:off x="0" y="180975"/>
            <a:ext cx="7399338" cy="409575"/>
          </a:xfrm>
          <a:prstGeom prst="rect">
            <a:avLst/>
          </a:prstGeom>
        </p:spPr>
        <p:txBody>
          <a:bodyPr/>
          <a:lstStyle/>
          <a:p>
            <a:pPr eaLnBrk="1" hangingPunct="1"/>
            <a:r>
              <a:rPr lang="en-IE" sz="2400" b="1" dirty="0" smtClean="0">
                <a:solidFill>
                  <a:schemeClr val="tx1"/>
                </a:solidFill>
              </a:rPr>
              <a:t>Émissions par kg de lait produit dans les différents pays de l'UE</a:t>
            </a:r>
            <a:endParaRPr lang="en-GB" sz="2400" b="1" dirty="0" smtClean="0">
              <a:solidFill>
                <a:schemeClr val="tx1"/>
              </a:solidFill>
            </a:endParaRPr>
          </a:p>
        </p:txBody>
      </p:sp>
      <p:pic>
        <p:nvPicPr>
          <p:cNvPr id="8601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1613" y="981075"/>
            <a:ext cx="894238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2756" name="Oval 4"/>
          <p:cNvSpPr>
            <a:spLocks noChangeArrowheads="1"/>
          </p:cNvSpPr>
          <p:nvPr/>
        </p:nvSpPr>
        <p:spPr bwMode="auto">
          <a:xfrm>
            <a:off x="2627313" y="2781300"/>
            <a:ext cx="215900" cy="172878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srgbClr val="000000"/>
              </a:solidFill>
              <a:effectLst/>
              <a:uLnTx/>
              <a:uFillTx/>
              <a:latin typeface="Calibri"/>
              <a:ea typeface="+mn-ea"/>
              <a:cs typeface="+mn-cs"/>
            </a:endParaRPr>
          </a:p>
        </p:txBody>
      </p:sp>
      <p:sp>
        <p:nvSpPr>
          <p:cNvPr id="202758" name="Rectangle 6"/>
          <p:cNvSpPr>
            <a:spLocks noChangeArrowheads="1"/>
          </p:cNvSpPr>
          <p:nvPr/>
        </p:nvSpPr>
        <p:spPr bwMode="auto">
          <a:xfrm>
            <a:off x="53831" y="5372100"/>
            <a:ext cx="84963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sz="1400" b="0" i="0" u="none" strike="noStrike" kern="1200" cap="none" spc="0" normalizeH="0" baseline="0" noProof="0" dirty="0">
                <a:ln>
                  <a:noFill/>
                </a:ln>
                <a:solidFill>
                  <a:srgbClr val="000000"/>
                </a:solidFill>
                <a:effectLst/>
                <a:uLnTx/>
                <a:uFillTx/>
                <a:latin typeface="Calibri"/>
                <a:ea typeface="+mn-ea"/>
                <a:cs typeface="+mn-cs"/>
              </a:rPr>
              <a:t>Source : Évaluation de la contribution du secteur de l'élevage aux émissions de GES de l'UE (GGELS) </a:t>
            </a:r>
            <a:r>
              <a:rPr kumimoji="0" lang="en-IE" sz="1400" b="1" i="0" u="none" strike="noStrike" kern="1200" cap="none" spc="0" normalizeH="0" baseline="0" noProof="0" dirty="0">
                <a:ln>
                  <a:noFill/>
                </a:ln>
                <a:solidFill>
                  <a:srgbClr val="000000"/>
                </a:solidFill>
                <a:effectLst/>
                <a:uLnTx/>
                <a:uFillTx/>
                <a:latin typeface="Calibri"/>
                <a:ea typeface="+mn-ea"/>
                <a:cs typeface="+mn-cs"/>
              </a:rPr>
              <a:t>CE, </a:t>
            </a:r>
            <a:r>
              <a:rPr lang="en-IE" sz="1400" b="1" dirty="0" smtClean="0">
                <a:solidFill>
                  <a:srgbClr val="000000"/>
                </a:solidFill>
                <a:latin typeface="Calibri"/>
              </a:rPr>
              <a:t>Joint research centre</a:t>
            </a:r>
            <a:r>
              <a:rPr kumimoji="0" lang="en-IE" sz="1400" b="1" i="0" u="none" strike="noStrike" kern="1200" cap="none" spc="0" normalizeH="0" baseline="0" noProof="0" dirty="0" smtClean="0">
                <a:ln>
                  <a:noFill/>
                </a:ln>
                <a:solidFill>
                  <a:srgbClr val="000000"/>
                </a:solidFill>
                <a:effectLst/>
                <a:uLnTx/>
                <a:uFillTx/>
                <a:latin typeface="Calibri"/>
                <a:ea typeface="+mn-ea"/>
                <a:cs typeface="+mn-cs"/>
              </a:rPr>
              <a:t>, </a:t>
            </a:r>
            <a:r>
              <a:rPr kumimoji="0" lang="en-IE" sz="1400" b="1" i="0" u="none" strike="noStrike" kern="1200" cap="none" spc="0" normalizeH="0" baseline="0" noProof="0" dirty="0">
                <a:ln>
                  <a:noFill/>
                </a:ln>
                <a:solidFill>
                  <a:srgbClr val="000000"/>
                </a:solidFill>
                <a:effectLst/>
                <a:uLnTx/>
                <a:uFillTx/>
                <a:latin typeface="Calibri"/>
                <a:ea typeface="+mn-ea"/>
                <a:cs typeface="+mn-cs"/>
              </a:rPr>
              <a:t>2010. </a:t>
            </a:r>
            <a:endParaRPr kumimoji="0" lang="en-IE" sz="1400" b="1" i="0" u="none" strike="noStrike" kern="1200" cap="none" spc="0" normalizeH="0" baseline="0" noProof="0" dirty="0">
              <a:ln>
                <a:noFill/>
              </a:ln>
              <a:solidFill>
                <a:srgbClr val="000066"/>
              </a:solidFill>
              <a:effectLst/>
              <a:uLnTx/>
              <a:uFillTx/>
              <a:latin typeface="Calibri"/>
              <a:ea typeface="+mn-ea"/>
              <a:cs typeface="+mn-cs"/>
            </a:endParaRPr>
          </a:p>
        </p:txBody>
      </p:sp>
      <p:sp>
        <p:nvSpPr>
          <p:cNvPr id="86022" name="Text Box 7"/>
          <p:cNvSpPr txBox="1">
            <a:spLocks noChangeArrowheads="1"/>
          </p:cNvSpPr>
          <p:nvPr/>
        </p:nvSpPr>
        <p:spPr bwMode="auto">
          <a:xfrm>
            <a:off x="1333500" y="1341438"/>
            <a:ext cx="215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ea typeface="ヒラギノ角ゴ Pro W3" charset="-128"/>
              </a:defRPr>
            </a:lvl1pPr>
            <a:lvl2pPr marL="742950" indent="-285750">
              <a:defRPr>
                <a:solidFill>
                  <a:schemeClr val="tx1"/>
                </a:solidFill>
                <a:latin typeface="Arial" pitchFamily="34" charset="0"/>
                <a:ea typeface="ヒラギノ角ゴ Pro W3" charset="-128"/>
              </a:defRPr>
            </a:lvl2pPr>
            <a:lvl3pPr marL="1143000" indent="-228600">
              <a:defRPr>
                <a:solidFill>
                  <a:schemeClr val="tx1"/>
                </a:solidFill>
                <a:latin typeface="Arial" pitchFamily="34" charset="0"/>
                <a:ea typeface="ヒラギノ角ゴ Pro W3" charset="-128"/>
              </a:defRPr>
            </a:lvl3pPr>
            <a:lvl4pPr marL="1600200" indent="-228600">
              <a:defRPr>
                <a:solidFill>
                  <a:schemeClr val="tx1"/>
                </a:solidFill>
                <a:latin typeface="Arial" pitchFamily="34" charset="0"/>
                <a:ea typeface="ヒラギノ角ゴ Pro W3" charset="-128"/>
              </a:defRPr>
            </a:lvl4pPr>
            <a:lvl5pPr marL="2057400" indent="-228600">
              <a:defRPr>
                <a:solidFill>
                  <a:schemeClr val="tx1"/>
                </a:solidFill>
                <a:latin typeface="Arial" pitchFamily="34" charset="0"/>
                <a:ea typeface="ヒラギノ角ゴ Pro W3" charset="-128"/>
              </a:defRPr>
            </a:lvl5pPr>
            <a:lvl6pPr marL="2514600" indent="-228600" eaLnBrk="0" fontAlgn="base" hangingPunct="0">
              <a:spcBef>
                <a:spcPct val="0"/>
              </a:spcBef>
              <a:spcAft>
                <a:spcPct val="0"/>
              </a:spcAft>
              <a:defRPr>
                <a:solidFill>
                  <a:schemeClr val="tx1"/>
                </a:solidFill>
                <a:latin typeface="Arial" pitchFamily="34" charset="0"/>
                <a:ea typeface="ヒラギノ角ゴ Pro W3" charset="-128"/>
              </a:defRPr>
            </a:lvl6pPr>
            <a:lvl7pPr marL="2971800" indent="-228600" eaLnBrk="0" fontAlgn="base" hangingPunct="0">
              <a:spcBef>
                <a:spcPct val="0"/>
              </a:spcBef>
              <a:spcAft>
                <a:spcPct val="0"/>
              </a:spcAft>
              <a:defRPr>
                <a:solidFill>
                  <a:schemeClr val="tx1"/>
                </a:solidFill>
                <a:latin typeface="Arial" pitchFamily="34" charset="0"/>
                <a:ea typeface="ヒラギノ角ゴ Pro W3" charset="-128"/>
              </a:defRPr>
            </a:lvl7pPr>
            <a:lvl8pPr marL="3429000" indent="-228600" eaLnBrk="0" fontAlgn="base" hangingPunct="0">
              <a:spcBef>
                <a:spcPct val="0"/>
              </a:spcBef>
              <a:spcAft>
                <a:spcPct val="0"/>
              </a:spcAft>
              <a:defRPr>
                <a:solidFill>
                  <a:schemeClr val="tx1"/>
                </a:solidFill>
                <a:latin typeface="Arial" pitchFamily="34" charset="0"/>
                <a:ea typeface="ヒラギノ角ゴ Pro W3" charset="-128"/>
              </a:defRPr>
            </a:lvl8pPr>
            <a:lvl9pPr marL="3886200" indent="-228600" eaLnBrk="0" fontAlgn="base" hangingPunct="0">
              <a:spcBef>
                <a:spcPct val="0"/>
              </a:spcBef>
              <a:spcAft>
                <a:spcPct val="0"/>
              </a:spcAft>
              <a:defRPr>
                <a:solidFill>
                  <a:schemeClr val="tx1"/>
                </a:solidFill>
                <a:latin typeface="Arial" pitchFamily="34" charset="0"/>
                <a:ea typeface="ヒラギノ角ゴ Pro W3" charset="-128"/>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pitchFamily="34" charset="0"/>
                <a:ea typeface="ヒラギノ角ゴ Pro W3" charset="-128"/>
                <a:cs typeface="+mn-cs"/>
              </a:rPr>
              <a:t>méthode ACV</a:t>
            </a:r>
          </a:p>
        </p:txBody>
      </p:sp>
    </p:spTree>
    <p:extLst>
      <p:ext uri="{BB962C8B-B14F-4D97-AF65-F5344CB8AC3E}">
        <p14:creationId xmlns:p14="http://schemas.microsoft.com/office/powerpoint/2010/main" val="3679908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childTnLst>
                                </p:cTn>
                              </p:par>
                              <p:par>
                                <p:cTn id="7" presetID="3" presetClass="exit" presetSubtype="10" fill="hold" grpId="0" nodeType="withEffect">
                                  <p:stCondLst>
                                    <p:cond delay="0"/>
                                  </p:stCondLst>
                                  <p:childTnLst>
                                    <p:animEffect transition="out" filter="blinds(horizontal)">
                                      <p:cBhvr>
                                        <p:cTn id="8" dur="500"/>
                                        <p:tgtEl>
                                          <p:spTgt spid="202758"/>
                                        </p:tgtEl>
                                      </p:cBhvr>
                                    </p:animEffect>
                                    <p:set>
                                      <p:cBhvr>
                                        <p:cTn id="9" dur="1" fill="hold">
                                          <p:stCondLst>
                                            <p:cond delay="499"/>
                                          </p:stCondLst>
                                        </p:cTn>
                                        <p:tgtEl>
                                          <p:spTgt spid="2027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nimBg="1"/>
      <p:bldP spid="20275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0" y="1141413"/>
            <a:ext cx="7896225" cy="512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idx="4294967295"/>
          </p:nvPr>
        </p:nvSpPr>
        <p:spPr>
          <a:xfrm>
            <a:off x="0" y="204788"/>
            <a:ext cx="7250113" cy="936625"/>
          </a:xfrm>
          <a:prstGeom prst="rect">
            <a:avLst/>
          </a:prstGeom>
        </p:spPr>
        <p:txBody>
          <a:bodyPr/>
          <a:lstStyle/>
          <a:p>
            <a:pPr algn="l"/>
            <a:r>
              <a:rPr lang="en-IE" sz="2400" dirty="0" err="1" smtClean="0">
                <a:solidFill>
                  <a:schemeClr val="tx1"/>
                </a:solidFill>
              </a:rPr>
              <a:t>Pasturebase</a:t>
            </a:r>
            <a:r>
              <a:rPr lang="en-IE" sz="2400" dirty="0" smtClean="0">
                <a:solidFill>
                  <a:schemeClr val="tx1"/>
                </a:solidFill>
              </a:rPr>
              <a:t> </a:t>
            </a:r>
            <a:r>
              <a:rPr lang="en-IE" sz="2400" dirty="0" err="1" smtClean="0">
                <a:solidFill>
                  <a:schemeClr val="tx1"/>
                </a:solidFill>
              </a:rPr>
              <a:t>collecte</a:t>
            </a:r>
            <a:r>
              <a:rPr lang="en-IE" sz="2400" dirty="0" smtClean="0">
                <a:solidFill>
                  <a:schemeClr val="tx1"/>
                </a:solidFill>
              </a:rPr>
              <a:t> les </a:t>
            </a:r>
            <a:r>
              <a:rPr lang="en-IE" sz="2400" dirty="0" err="1" smtClean="0">
                <a:solidFill>
                  <a:schemeClr val="tx1"/>
                </a:solidFill>
              </a:rPr>
              <a:t>données</a:t>
            </a:r>
            <a:r>
              <a:rPr lang="en-IE" sz="2400" dirty="0" smtClean="0">
                <a:solidFill>
                  <a:schemeClr val="tx1"/>
                </a:solidFill>
              </a:rPr>
              <a:t> de production des </a:t>
            </a:r>
            <a:r>
              <a:rPr lang="en-IE" sz="2400" dirty="0" err="1" smtClean="0">
                <a:solidFill>
                  <a:schemeClr val="tx1"/>
                </a:solidFill>
              </a:rPr>
              <a:t>fermes</a:t>
            </a:r>
            <a:r>
              <a:rPr lang="en-IE" sz="2400" dirty="0" smtClean="0">
                <a:solidFill>
                  <a:schemeClr val="tx1"/>
                </a:solidFill>
              </a:rPr>
              <a:t> </a:t>
            </a:r>
            <a:r>
              <a:rPr lang="en-IE" sz="2400" dirty="0" err="1" smtClean="0">
                <a:solidFill>
                  <a:schemeClr val="tx1"/>
                </a:solidFill>
              </a:rPr>
              <a:t>laitières</a:t>
            </a:r>
            <a:r>
              <a:rPr lang="en-IE" sz="2400" dirty="0" smtClean="0">
                <a:solidFill>
                  <a:schemeClr val="tx1"/>
                </a:solidFill>
              </a:rPr>
              <a:t> </a:t>
            </a:r>
            <a:r>
              <a:rPr lang="en-IE" sz="2400" dirty="0" err="1" smtClean="0">
                <a:solidFill>
                  <a:schemeClr val="tx1"/>
                </a:solidFill>
              </a:rPr>
              <a:t>irlandaises</a:t>
            </a:r>
            <a:r>
              <a:rPr lang="en-IE" sz="2400" dirty="0" smtClean="0">
                <a:solidFill>
                  <a:schemeClr val="tx1"/>
                </a:solidFill>
              </a:rPr>
              <a:t>, kg MS/ha</a:t>
            </a:r>
            <a:endParaRPr lang="en-IE" sz="2400" dirty="0">
              <a:solidFill>
                <a:schemeClr val="tx1"/>
              </a:solidFill>
            </a:endParaRPr>
          </a:p>
        </p:txBody>
      </p:sp>
      <p:sp>
        <p:nvSpPr>
          <p:cNvPr id="3" name="ZoneTexte 2"/>
          <p:cNvSpPr txBox="1"/>
          <p:nvPr/>
        </p:nvSpPr>
        <p:spPr>
          <a:xfrm>
            <a:off x="3107184" y="4811691"/>
            <a:ext cx="905523" cy="430887"/>
          </a:xfrm>
          <a:prstGeom prst="rect">
            <a:avLst/>
          </a:prstGeom>
          <a:solidFill>
            <a:schemeClr val="bg1"/>
          </a:solidFill>
        </p:spPr>
        <p:txBody>
          <a:bodyPr wrap="square" rtlCol="0">
            <a:spAutoFit/>
          </a:bodyPr>
          <a:lstStyle/>
          <a:p>
            <a:r>
              <a:rPr lang="fr-FR" sz="1100" b="1" dirty="0" smtClean="0"/>
              <a:t>MS au pâturage</a:t>
            </a:r>
            <a:endParaRPr lang="fr-FR" sz="1100" b="1" dirty="0"/>
          </a:p>
        </p:txBody>
      </p:sp>
      <p:sp>
        <p:nvSpPr>
          <p:cNvPr id="5" name="ZoneTexte 4"/>
          <p:cNvSpPr txBox="1"/>
          <p:nvPr/>
        </p:nvSpPr>
        <p:spPr>
          <a:xfrm>
            <a:off x="4200618" y="4909350"/>
            <a:ext cx="905523" cy="261610"/>
          </a:xfrm>
          <a:prstGeom prst="rect">
            <a:avLst/>
          </a:prstGeom>
          <a:solidFill>
            <a:schemeClr val="bg1"/>
          </a:solidFill>
        </p:spPr>
        <p:txBody>
          <a:bodyPr wrap="square" rtlCol="0">
            <a:spAutoFit/>
          </a:bodyPr>
          <a:lstStyle/>
          <a:p>
            <a:r>
              <a:rPr lang="fr-FR" sz="1100" b="1" dirty="0" smtClean="0"/>
              <a:t>MS fauchée</a:t>
            </a:r>
            <a:endParaRPr lang="fr-FR" sz="1100" b="1" dirty="0"/>
          </a:p>
        </p:txBody>
      </p:sp>
    </p:spTree>
    <p:extLst>
      <p:ext uri="{BB962C8B-B14F-4D97-AF65-F5344CB8AC3E}">
        <p14:creationId xmlns:p14="http://schemas.microsoft.com/office/powerpoint/2010/main" val="10100304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4" name="Object 6"/>
          <p:cNvGraphicFramePr>
            <a:graphicFrameLocks noGrp="1"/>
          </p:cNvGraphicFramePr>
          <p:nvPr>
            <p:extLst/>
          </p:nvPr>
        </p:nvGraphicFramePr>
        <p:xfrm>
          <a:off x="286326" y="1268760"/>
          <a:ext cx="8743373" cy="4688695"/>
        </p:xfrm>
        <a:graphic>
          <a:graphicData uri="http://schemas.openxmlformats.org/presentationml/2006/ole">
            <mc:AlternateContent xmlns:mc="http://schemas.openxmlformats.org/markup-compatibility/2006">
              <mc:Choice xmlns:v="urn:schemas-microsoft-com:vml" Requires="v">
                <p:oleObj spid="_x0000_s19468" name="Worksheet" r:id="rId3" imgW="8096256" imgH="4276751" progId="Excel.Sheet.8">
                  <p:embed/>
                </p:oleObj>
              </mc:Choice>
              <mc:Fallback>
                <p:oleObj name="Worksheet" r:id="rId3" imgW="8096256" imgH="4276751"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326" y="1268760"/>
                        <a:ext cx="8743373" cy="4688695"/>
                      </a:xfrm>
                      <a:prstGeom prst="rect">
                        <a:avLst/>
                      </a:prstGeom>
                      <a:noFill/>
                      <a:ln w="12700">
                        <a:solidFill>
                          <a:schemeClr val="accent3"/>
                        </a:solidFill>
                      </a:ln>
                      <a:extLst/>
                    </p:spPr>
                  </p:pic>
                </p:oleObj>
              </mc:Fallback>
            </mc:AlternateContent>
          </a:graphicData>
        </a:graphic>
      </p:graphicFrame>
      <p:sp>
        <p:nvSpPr>
          <p:cNvPr id="2" name="Rechthoek 1"/>
          <p:cNvSpPr/>
          <p:nvPr/>
        </p:nvSpPr>
        <p:spPr>
          <a:xfrm>
            <a:off x="173055" y="519122"/>
            <a:ext cx="5785815"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altLang="en-US" sz="2400" dirty="0" smtClean="0">
                <a:solidFill>
                  <a:prstClr val="black"/>
                </a:solidFill>
                <a:latin typeface="Calibri"/>
              </a:rPr>
              <a:t>Production des prairies kg MS</a:t>
            </a:r>
            <a:r>
              <a:rPr kumimoji="0" lang="en-IE" altLang="en-US" sz="2400" b="0" i="0" u="none" strike="noStrike" kern="1200" cap="none" spc="0" normalizeH="0" baseline="0" noProof="0" dirty="0" smtClean="0">
                <a:ln>
                  <a:noFill/>
                </a:ln>
                <a:solidFill>
                  <a:prstClr val="black"/>
                </a:solidFill>
                <a:effectLst/>
                <a:uLnTx/>
                <a:uFillTx/>
                <a:latin typeface="Calibri"/>
                <a:ea typeface="+mn-ea"/>
                <a:cs typeface="+mn-cs"/>
              </a:rPr>
              <a:t> – </a:t>
            </a:r>
            <a:r>
              <a:rPr kumimoji="0" lang="en-IE" altLang="en-US" sz="2400" b="0" i="0" u="none" strike="noStrike" kern="1200" cap="none" spc="0" normalizeH="0" baseline="0" noProof="0" dirty="0" err="1" smtClean="0">
                <a:ln>
                  <a:noFill/>
                </a:ln>
                <a:solidFill>
                  <a:prstClr val="black"/>
                </a:solidFill>
                <a:effectLst/>
                <a:uLnTx/>
                <a:uFillTx/>
                <a:latin typeface="Calibri"/>
                <a:ea typeface="+mn-ea"/>
                <a:cs typeface="+mn-cs"/>
              </a:rPr>
              <a:t>Bovin</a:t>
            </a:r>
            <a:r>
              <a:rPr kumimoji="0" lang="en-IE" altLang="en-US" sz="2400" b="0" i="0" u="none" strike="noStrike" kern="1200" cap="none" spc="0" normalizeH="0" noProof="0" dirty="0" smtClean="0">
                <a:ln>
                  <a:noFill/>
                </a:ln>
                <a:solidFill>
                  <a:prstClr val="black"/>
                </a:solidFill>
                <a:effectLst/>
                <a:uLnTx/>
                <a:uFillTx/>
                <a:latin typeface="Calibri"/>
                <a:ea typeface="+mn-ea"/>
                <a:cs typeface="+mn-cs"/>
              </a:rPr>
              <a:t> </a:t>
            </a:r>
            <a:r>
              <a:rPr kumimoji="0" lang="en-IE" altLang="en-US" sz="2400" b="0" i="0" u="none" strike="noStrike" kern="1200" cap="none" spc="0" normalizeH="0" noProof="0" dirty="0" err="1" smtClean="0">
                <a:ln>
                  <a:noFill/>
                </a:ln>
                <a:solidFill>
                  <a:prstClr val="black"/>
                </a:solidFill>
                <a:effectLst/>
                <a:uLnTx/>
                <a:uFillTx/>
                <a:latin typeface="Calibri"/>
                <a:ea typeface="+mn-ea"/>
                <a:cs typeface="+mn-cs"/>
              </a:rPr>
              <a:t>viande</a:t>
            </a:r>
            <a:endParaRPr kumimoji="0" lang="en-IE" alt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ZoneTexte 2"/>
          <p:cNvSpPr txBox="1"/>
          <p:nvPr/>
        </p:nvSpPr>
        <p:spPr>
          <a:xfrm>
            <a:off x="3852909" y="5504155"/>
            <a:ext cx="878889" cy="523220"/>
          </a:xfrm>
          <a:prstGeom prst="rect">
            <a:avLst/>
          </a:prstGeom>
          <a:solidFill>
            <a:schemeClr val="bg1"/>
          </a:solidFill>
        </p:spPr>
        <p:txBody>
          <a:bodyPr wrap="square" rtlCol="0">
            <a:spAutoFit/>
          </a:bodyPr>
          <a:lstStyle/>
          <a:p>
            <a:r>
              <a:rPr lang="fr-FR" sz="1400" dirty="0" smtClean="0"/>
              <a:t>MS au pâturage</a:t>
            </a:r>
            <a:endParaRPr lang="fr-FR" sz="1400" dirty="0"/>
          </a:p>
        </p:txBody>
      </p:sp>
      <p:sp>
        <p:nvSpPr>
          <p:cNvPr id="5" name="ZoneTexte 4"/>
          <p:cNvSpPr txBox="1"/>
          <p:nvPr/>
        </p:nvSpPr>
        <p:spPr>
          <a:xfrm>
            <a:off x="5088384" y="5514513"/>
            <a:ext cx="1054964" cy="307777"/>
          </a:xfrm>
          <a:prstGeom prst="rect">
            <a:avLst/>
          </a:prstGeom>
          <a:solidFill>
            <a:schemeClr val="bg1"/>
          </a:solidFill>
        </p:spPr>
        <p:txBody>
          <a:bodyPr wrap="square" rtlCol="0">
            <a:spAutoFit/>
          </a:bodyPr>
          <a:lstStyle/>
          <a:p>
            <a:r>
              <a:rPr lang="fr-FR" sz="1400" dirty="0" smtClean="0"/>
              <a:t>MS récoltée</a:t>
            </a:r>
            <a:endParaRPr lang="fr-FR" sz="1400" dirty="0"/>
          </a:p>
        </p:txBody>
      </p:sp>
    </p:spTree>
    <p:extLst>
      <p:ext uri="{BB962C8B-B14F-4D97-AF65-F5344CB8AC3E}">
        <p14:creationId xmlns:p14="http://schemas.microsoft.com/office/powerpoint/2010/main" val="3982338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8" name="Object 6"/>
          <p:cNvGraphicFramePr>
            <a:graphicFrameLocks noGrp="1"/>
          </p:cNvGraphicFramePr>
          <p:nvPr>
            <p:extLst/>
          </p:nvPr>
        </p:nvGraphicFramePr>
        <p:xfrm>
          <a:off x="166254" y="1027907"/>
          <a:ext cx="8863445" cy="4652457"/>
        </p:xfrm>
        <a:graphic>
          <a:graphicData uri="http://schemas.openxmlformats.org/presentationml/2006/ole">
            <mc:AlternateContent xmlns:mc="http://schemas.openxmlformats.org/markup-compatibility/2006">
              <mc:Choice xmlns:v="urn:schemas-microsoft-com:vml" Requires="v">
                <p:oleObj spid="_x0000_s20492" name="Worksheet" r:id="rId3" imgW="8096256" imgH="4276751" progId="Excel.Sheet.8">
                  <p:embed/>
                </p:oleObj>
              </mc:Choice>
              <mc:Fallback>
                <p:oleObj name="Worksheet" r:id="rId3" imgW="8096256" imgH="4276751" progId="Excel.Sheet.8">
                  <p:embed/>
                  <p:pic>
                    <p:nvPicPr>
                      <p:cNvPr id="0" name=""/>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 y="1027907"/>
                        <a:ext cx="8863445" cy="4652457"/>
                      </a:xfrm>
                      <a:prstGeom prst="rect">
                        <a:avLst/>
                      </a:prstGeom>
                      <a:noFill/>
                      <a:ln>
                        <a:solidFill>
                          <a:schemeClr val="accent3"/>
                        </a:solidFill>
                      </a:ln>
                      <a:extLst/>
                    </p:spPr>
                  </p:pic>
                </p:oleObj>
              </mc:Fallback>
            </mc:AlternateContent>
          </a:graphicData>
        </a:graphic>
      </p:graphicFrame>
      <p:sp>
        <p:nvSpPr>
          <p:cNvPr id="4" name="Rechthoek 1"/>
          <p:cNvSpPr/>
          <p:nvPr/>
        </p:nvSpPr>
        <p:spPr>
          <a:xfrm>
            <a:off x="173055" y="519122"/>
            <a:ext cx="5662127"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IE" altLang="en-US" sz="2400" dirty="0" smtClean="0">
                <a:solidFill>
                  <a:prstClr val="black"/>
                </a:solidFill>
                <a:latin typeface="Calibri"/>
              </a:rPr>
              <a:t>Production des prairies kg MS</a:t>
            </a:r>
            <a:r>
              <a:rPr kumimoji="0" lang="en-IE" altLang="en-US" sz="2400" b="0" i="0" u="none" strike="noStrike" kern="1200" cap="none" spc="0" normalizeH="0" baseline="0" noProof="0" dirty="0" smtClean="0">
                <a:ln>
                  <a:noFill/>
                </a:ln>
                <a:solidFill>
                  <a:prstClr val="black"/>
                </a:solidFill>
                <a:effectLst/>
                <a:uLnTx/>
                <a:uFillTx/>
                <a:latin typeface="Calibri"/>
                <a:ea typeface="+mn-ea"/>
                <a:cs typeface="+mn-cs"/>
              </a:rPr>
              <a:t> – </a:t>
            </a:r>
            <a:r>
              <a:rPr kumimoji="0" lang="en-IE" altLang="en-US" sz="2400" b="0" i="0" u="none" strike="noStrike" kern="1200" cap="none" spc="0" normalizeH="0" baseline="0" noProof="0" dirty="0" err="1" smtClean="0">
                <a:ln>
                  <a:noFill/>
                </a:ln>
                <a:solidFill>
                  <a:prstClr val="black"/>
                </a:solidFill>
                <a:effectLst/>
                <a:uLnTx/>
                <a:uFillTx/>
                <a:latin typeface="Calibri"/>
                <a:ea typeface="+mn-ea"/>
                <a:cs typeface="+mn-cs"/>
              </a:rPr>
              <a:t>Ovin</a:t>
            </a:r>
            <a:r>
              <a:rPr kumimoji="0" lang="en-IE" altLang="en-US" sz="2400" b="0" i="0" u="none" strike="noStrike" kern="1200" cap="none" spc="0" normalizeH="0" noProof="0" dirty="0" smtClean="0">
                <a:ln>
                  <a:noFill/>
                </a:ln>
                <a:solidFill>
                  <a:prstClr val="black"/>
                </a:solidFill>
                <a:effectLst/>
                <a:uLnTx/>
                <a:uFillTx/>
                <a:latin typeface="Calibri"/>
                <a:ea typeface="+mn-ea"/>
                <a:cs typeface="+mn-cs"/>
              </a:rPr>
              <a:t> </a:t>
            </a:r>
            <a:r>
              <a:rPr kumimoji="0" lang="en-IE" altLang="en-US" sz="2400" b="0" i="0" u="none" strike="noStrike" kern="1200" cap="none" spc="0" normalizeH="0" noProof="0" dirty="0" err="1" smtClean="0">
                <a:ln>
                  <a:noFill/>
                </a:ln>
                <a:solidFill>
                  <a:prstClr val="black"/>
                </a:solidFill>
                <a:effectLst/>
                <a:uLnTx/>
                <a:uFillTx/>
                <a:latin typeface="Calibri"/>
                <a:ea typeface="+mn-ea"/>
                <a:cs typeface="+mn-cs"/>
              </a:rPr>
              <a:t>viande</a:t>
            </a:r>
            <a:endParaRPr kumimoji="0" lang="en-IE" alt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ZoneTexte 4"/>
          <p:cNvSpPr txBox="1"/>
          <p:nvPr/>
        </p:nvSpPr>
        <p:spPr>
          <a:xfrm>
            <a:off x="3799643" y="5237823"/>
            <a:ext cx="878889" cy="523220"/>
          </a:xfrm>
          <a:prstGeom prst="rect">
            <a:avLst/>
          </a:prstGeom>
          <a:solidFill>
            <a:schemeClr val="bg1"/>
          </a:solidFill>
        </p:spPr>
        <p:txBody>
          <a:bodyPr wrap="square" rtlCol="0">
            <a:spAutoFit/>
          </a:bodyPr>
          <a:lstStyle/>
          <a:p>
            <a:r>
              <a:rPr lang="fr-FR" sz="1400" dirty="0" smtClean="0"/>
              <a:t>MS au pâturage</a:t>
            </a:r>
            <a:endParaRPr lang="fr-FR" sz="1400" dirty="0"/>
          </a:p>
        </p:txBody>
      </p:sp>
      <p:sp>
        <p:nvSpPr>
          <p:cNvPr id="6" name="ZoneTexte 5"/>
          <p:cNvSpPr txBox="1"/>
          <p:nvPr/>
        </p:nvSpPr>
        <p:spPr>
          <a:xfrm>
            <a:off x="5088384" y="5239300"/>
            <a:ext cx="1054964" cy="307777"/>
          </a:xfrm>
          <a:prstGeom prst="rect">
            <a:avLst/>
          </a:prstGeom>
          <a:solidFill>
            <a:schemeClr val="bg1"/>
          </a:solidFill>
        </p:spPr>
        <p:txBody>
          <a:bodyPr wrap="square" rtlCol="0">
            <a:spAutoFit/>
          </a:bodyPr>
          <a:lstStyle/>
          <a:p>
            <a:r>
              <a:rPr lang="fr-FR" sz="1400" dirty="0" smtClean="0"/>
              <a:t>MS récoltée</a:t>
            </a:r>
            <a:endParaRPr lang="fr-FR" sz="1400" dirty="0"/>
          </a:p>
        </p:txBody>
      </p:sp>
    </p:spTree>
    <p:extLst>
      <p:ext uri="{BB962C8B-B14F-4D97-AF65-F5344CB8AC3E}">
        <p14:creationId xmlns:p14="http://schemas.microsoft.com/office/powerpoint/2010/main" val="15538460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773" y="1409656"/>
            <a:ext cx="5177814" cy="48357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653" name="TextBox 3"/>
          <p:cNvSpPr txBox="1">
            <a:spLocks noChangeArrowheads="1"/>
          </p:cNvSpPr>
          <p:nvPr/>
        </p:nvSpPr>
        <p:spPr bwMode="auto">
          <a:xfrm>
            <a:off x="332509" y="317768"/>
            <a:ext cx="73521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ltLang="en-US" sz="2400" dirty="0" smtClean="0">
                <a:solidFill>
                  <a:prstClr val="black"/>
                </a:solidFill>
              </a:rPr>
              <a:t>Production 2016</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sur les fermes laitières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Production </a:t>
            </a: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moyenne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lang="en-IE" altLang="en-US" sz="2400" dirty="0">
                <a:solidFill>
                  <a:prstClr val="black"/>
                </a:solidFill>
              </a:rPr>
              <a:t>:</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13,9 t MS/ha</a:t>
            </a:r>
          </a:p>
        </p:txBody>
      </p:sp>
      <p:pic>
        <p:nvPicPr>
          <p:cNvPr id="34818"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44145" y="5179747"/>
            <a:ext cx="2299855" cy="823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08895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81982" y="1695635"/>
            <a:ext cx="4802442" cy="3990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8677" name="TextBox 3"/>
          <p:cNvSpPr txBox="1">
            <a:spLocks noChangeArrowheads="1"/>
          </p:cNvSpPr>
          <p:nvPr/>
        </p:nvSpPr>
        <p:spPr bwMode="auto">
          <a:xfrm>
            <a:off x="261938" y="285201"/>
            <a:ext cx="69200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Production des prairies 2016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dans les </a:t>
            </a: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fermes</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lang="en-IE" altLang="en-US" sz="2400" dirty="0" err="1" smtClean="0">
                <a:solidFill>
                  <a:prstClr val="black"/>
                </a:solidFill>
              </a:rPr>
              <a:t>allaitantes</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Production </a:t>
            </a: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moyenne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lang="en-IE" altLang="en-US" sz="2400" dirty="0">
                <a:solidFill>
                  <a:prstClr val="black"/>
                </a:solidFill>
              </a:rPr>
              <a:t>:</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12,2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t MS/ha</a:t>
            </a: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1812" y="5872741"/>
            <a:ext cx="8047097" cy="829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1508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michael.odonovan\AppData\Local\Microsoft\Windows\Temporary Internet Files\Content.Outlook\URATYSO0\PBI_Head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9150" y="5705253"/>
            <a:ext cx="7484974" cy="1152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Box 3"/>
          <p:cNvSpPr txBox="1">
            <a:spLocks noChangeArrowheads="1"/>
          </p:cNvSpPr>
          <p:nvPr/>
        </p:nvSpPr>
        <p:spPr bwMode="auto">
          <a:xfrm>
            <a:off x="14763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0" name="TextBox 4"/>
          <p:cNvSpPr txBox="1">
            <a:spLocks noChangeArrowheads="1"/>
          </p:cNvSpPr>
          <p:nvPr/>
        </p:nvSpPr>
        <p:spPr bwMode="auto">
          <a:xfrm>
            <a:off x="1258888" y="1844675"/>
            <a:ext cx="18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sp>
        <p:nvSpPr>
          <p:cNvPr id="29701" name="TextBox 5"/>
          <p:cNvSpPr txBox="1">
            <a:spLocks noChangeArrowheads="1"/>
          </p:cNvSpPr>
          <p:nvPr/>
        </p:nvSpPr>
        <p:spPr bwMode="auto">
          <a:xfrm>
            <a:off x="1908175" y="18446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1" i="0" u="none" strike="noStrike" kern="1200" cap="none" spc="0" normalizeH="0" baseline="0" noProof="0">
              <a:ln>
                <a:noFill/>
              </a:ln>
              <a:solidFill>
                <a:srgbClr val="FFFFFF"/>
              </a:solidFill>
              <a:effectLst/>
              <a:uLnTx/>
              <a:uFillTx/>
              <a:latin typeface="Arial" charset="0"/>
              <a:ea typeface="+mn-ea"/>
              <a:cs typeface="+mn-cs"/>
            </a:endParaRPr>
          </a:p>
        </p:txBody>
      </p:sp>
      <p:graphicFrame>
        <p:nvGraphicFramePr>
          <p:cNvPr id="29702" name="Object 1"/>
          <p:cNvGraphicFramePr>
            <a:graphicFrameLocks noGrp="1"/>
          </p:cNvGraphicFramePr>
          <p:nvPr>
            <p:extLst/>
          </p:nvPr>
        </p:nvGraphicFramePr>
        <p:xfrm>
          <a:off x="311085" y="1264362"/>
          <a:ext cx="7993039" cy="4440891"/>
        </p:xfrm>
        <a:graphic>
          <a:graphicData uri="http://schemas.openxmlformats.org/presentationml/2006/ole">
            <mc:AlternateContent xmlns:mc="http://schemas.openxmlformats.org/markup-compatibility/2006">
              <mc:Choice xmlns:v="urn:schemas-microsoft-com:vml" Requires="v">
                <p:oleObj spid="_x0000_s21516" name="Worksheet" r:id="rId5" imgW="9220174" imgH="4905478" progId="Excel.Sheet.8">
                  <p:embed/>
                </p:oleObj>
              </mc:Choice>
              <mc:Fallback>
                <p:oleObj name="Worksheet" r:id="rId5" imgW="9220174" imgH="4905478" progId="Excel.Sheet.8">
                  <p:embed/>
                  <p:pic>
                    <p:nvPicPr>
                      <p:cNvPr id="0" name=""/>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085" y="1264362"/>
                        <a:ext cx="7993039" cy="4440891"/>
                      </a:xfrm>
                      <a:prstGeom prst="rect">
                        <a:avLst/>
                      </a:prstGeom>
                      <a:noFill/>
                      <a:ln>
                        <a:noFill/>
                      </a:ln>
                      <a:extLst/>
                    </p:spPr>
                  </p:pic>
                </p:oleObj>
              </mc:Fallback>
            </mc:AlternateContent>
          </a:graphicData>
        </a:graphic>
      </p:graphicFrame>
      <p:sp>
        <p:nvSpPr>
          <p:cNvPr id="29703" name="TextBox 5"/>
          <p:cNvSpPr txBox="1">
            <a:spLocks noChangeArrowheads="1"/>
          </p:cNvSpPr>
          <p:nvPr/>
        </p:nvSpPr>
        <p:spPr bwMode="auto">
          <a:xfrm>
            <a:off x="193948" y="292101"/>
            <a:ext cx="66951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Arial" charset="0"/>
              </a:defRPr>
            </a:lvl1pPr>
            <a:lvl2pPr marL="742950" indent="-285750">
              <a:defRPr b="1">
                <a:solidFill>
                  <a:schemeClr val="bg1"/>
                </a:solidFill>
                <a:latin typeface="Arial" charset="0"/>
              </a:defRPr>
            </a:lvl2pPr>
            <a:lvl3pPr marL="1143000" indent="-228600">
              <a:defRPr b="1">
                <a:solidFill>
                  <a:schemeClr val="bg1"/>
                </a:solidFill>
                <a:latin typeface="Arial" charset="0"/>
              </a:defRPr>
            </a:lvl3pPr>
            <a:lvl4pPr marL="1600200" indent="-228600">
              <a:defRPr b="1">
                <a:solidFill>
                  <a:schemeClr val="bg1"/>
                </a:solidFill>
                <a:latin typeface="Arial" charset="0"/>
              </a:defRPr>
            </a:lvl4pPr>
            <a:lvl5pPr marL="2057400" indent="-228600">
              <a:defRPr b="1">
                <a:solidFill>
                  <a:schemeClr val="bg1"/>
                </a:solidFill>
                <a:latin typeface="Arial" charset="0"/>
              </a:defRPr>
            </a:lvl5pPr>
            <a:lvl6pPr marL="2514600" indent="-228600" algn="ctr" eaLnBrk="0" fontAlgn="base" hangingPunct="0">
              <a:spcBef>
                <a:spcPct val="50000"/>
              </a:spcBef>
              <a:spcAft>
                <a:spcPct val="0"/>
              </a:spcAft>
              <a:defRPr b="1">
                <a:solidFill>
                  <a:schemeClr val="bg1"/>
                </a:solidFill>
                <a:latin typeface="Arial" charset="0"/>
              </a:defRPr>
            </a:lvl6pPr>
            <a:lvl7pPr marL="2971800" indent="-228600" algn="ctr" eaLnBrk="0" fontAlgn="base" hangingPunct="0">
              <a:spcBef>
                <a:spcPct val="50000"/>
              </a:spcBef>
              <a:spcAft>
                <a:spcPct val="0"/>
              </a:spcAft>
              <a:defRPr b="1">
                <a:solidFill>
                  <a:schemeClr val="bg1"/>
                </a:solidFill>
                <a:latin typeface="Arial" charset="0"/>
              </a:defRPr>
            </a:lvl7pPr>
            <a:lvl8pPr marL="3429000" indent="-228600" algn="ctr" eaLnBrk="0" fontAlgn="base" hangingPunct="0">
              <a:spcBef>
                <a:spcPct val="50000"/>
              </a:spcBef>
              <a:spcAft>
                <a:spcPct val="0"/>
              </a:spcAft>
              <a:defRPr b="1">
                <a:solidFill>
                  <a:schemeClr val="bg1"/>
                </a:solidFill>
                <a:latin typeface="Arial" charset="0"/>
              </a:defRPr>
            </a:lvl8pPr>
            <a:lvl9pPr marL="3886200" indent="-228600" algn="ctr" eaLnBrk="0" fontAlgn="base" hangingPunct="0">
              <a:spcBef>
                <a:spcPct val="50000"/>
              </a:spcBef>
              <a:spcAft>
                <a:spcPct val="0"/>
              </a:spcAft>
              <a:defRPr b="1">
                <a:solidFill>
                  <a:schemeClr val="bg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Courbe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de </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croissance de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l'herbe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à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l’echelle</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de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l’Irlande</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5122" name="Picture 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484974" y="181769"/>
            <a:ext cx="1638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79680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41" y="0"/>
            <a:ext cx="5700916" cy="3604264"/>
          </a:xfrm>
          <a:prstGeom prst="rect">
            <a:avLst/>
          </a:prstGeom>
        </p:spPr>
      </p:pic>
      <p:pic>
        <p:nvPicPr>
          <p:cNvPr id="6" name="Bildobjekt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657" y="3809221"/>
            <a:ext cx="4061651" cy="3048777"/>
          </a:xfrm>
          <a:prstGeom prst="rect">
            <a:avLst/>
          </a:prstGeom>
        </p:spPr>
      </p:pic>
      <p:pic>
        <p:nvPicPr>
          <p:cNvPr id="7" name="Bildobjekt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78961" y="3809222"/>
            <a:ext cx="4065039" cy="3048778"/>
          </a:xfrm>
          <a:prstGeom prst="rect">
            <a:avLst/>
          </a:prstGeom>
        </p:spPr>
      </p:pic>
      <p:sp>
        <p:nvSpPr>
          <p:cNvPr id="8" name="textruta 7"/>
          <p:cNvSpPr txBox="1"/>
          <p:nvPr/>
        </p:nvSpPr>
        <p:spPr>
          <a:xfrm>
            <a:off x="3734553" y="3342485"/>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Timbro.se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ruta 8"/>
          <p:cNvSpPr txBox="1"/>
          <p:nvPr/>
        </p:nvSpPr>
        <p:spPr>
          <a:xfrm>
            <a:off x="7632442" y="6598553"/>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ruta 9"/>
          <p:cNvSpPr txBox="1"/>
          <p:nvPr/>
        </p:nvSpPr>
        <p:spPr>
          <a:xfrm>
            <a:off x="-19097" y="6598552"/>
            <a:ext cx="1511558"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Rolf Spörndly</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 name="Picture 2" descr="C:\Users\rolfs\AppData\Local\Microsoft\Windows\Temporary Internet Files\Content.Outlook\XHTVPAEW\Blandvall 06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08428" y="1123487"/>
            <a:ext cx="3221038" cy="2420938"/>
          </a:xfrm>
          <a:prstGeom prst="rect">
            <a:avLst/>
          </a:prstGeom>
          <a:noFill/>
          <a:ln w="9525" cap="sq">
            <a:solidFill>
              <a:schemeClr val="tx1"/>
            </a:solidFill>
            <a:bevel/>
            <a:headEnd/>
            <a:tailEnd/>
          </a:ln>
          <a:extLst>
            <a:ext uri="{909E8E84-426E-40DD-AFC4-6F175D3DCCD1}">
              <a14:hiddenFill xmlns:a14="http://schemas.microsoft.com/office/drawing/2010/main">
                <a:solidFill>
                  <a:srgbClr val="FFFFFF"/>
                </a:solidFill>
              </a14:hiddenFill>
            </a:ext>
          </a:extLst>
        </p:spPr>
      </p:pic>
      <p:sp>
        <p:nvSpPr>
          <p:cNvPr id="12" name="textruta 11"/>
          <p:cNvSpPr txBox="1"/>
          <p:nvPr/>
        </p:nvSpPr>
        <p:spPr>
          <a:xfrm>
            <a:off x="7362497" y="3289927"/>
            <a:ext cx="1898684"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000" b="0" i="0" u="none" strike="noStrike" kern="1200" cap="none" spc="0" normalizeH="0" baseline="0" noProof="0" dirty="0" smtClean="0">
                <a:ln>
                  <a:noFill/>
                </a:ln>
                <a:solidFill>
                  <a:prstClr val="white"/>
                </a:solidFill>
                <a:effectLst/>
                <a:uLnTx/>
                <a:uFillTx/>
                <a:latin typeface="Calibri"/>
                <a:ea typeface="+mn-ea"/>
                <a:cs typeface="+mn-cs"/>
              </a:rPr>
              <a:t>Photo : Nilla Nilsdotter-Linde</a:t>
            </a:r>
            <a:endParaRPr kumimoji="0" lang="sv-SE" sz="1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731473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5" name="Object 3"/>
          <p:cNvGraphicFramePr>
            <a:graphicFrameLocks/>
          </p:cNvGraphicFramePr>
          <p:nvPr>
            <p:extLst>
              <p:ext uri="{D42A27DB-BD31-4B8C-83A1-F6EECF244321}">
                <p14:modId xmlns:p14="http://schemas.microsoft.com/office/powerpoint/2010/main" val="2231156830"/>
              </p:ext>
            </p:extLst>
          </p:nvPr>
        </p:nvGraphicFramePr>
        <p:xfrm>
          <a:off x="300181" y="1447800"/>
          <a:ext cx="8520545" cy="5193145"/>
        </p:xfrm>
        <a:graphic>
          <a:graphicData uri="http://schemas.openxmlformats.org/presentationml/2006/ole">
            <mc:AlternateContent xmlns:mc="http://schemas.openxmlformats.org/markup-compatibility/2006">
              <mc:Choice xmlns:v="urn:schemas-microsoft-com:vml" Requires="v">
                <p:oleObj spid="_x0000_s22540" name="Chart" r:id="rId4" imgW="8562975" imgH="5505450" progId="Excel.Chart.8">
                  <p:embed/>
                </p:oleObj>
              </mc:Choice>
              <mc:Fallback>
                <p:oleObj name="Chart" r:id="rId4" imgW="8562975" imgH="550545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81" y="1447800"/>
                        <a:ext cx="8520545" cy="5193145"/>
                      </a:xfrm>
                      <a:prstGeom prst="rect">
                        <a:avLst/>
                      </a:prstGeom>
                      <a:noFill/>
                      <a:ln>
                        <a:solidFill>
                          <a:schemeClr val="accent3"/>
                        </a:solidFill>
                      </a:ln>
                      <a:extLst/>
                    </p:spPr>
                  </p:pic>
                </p:oleObj>
              </mc:Fallback>
            </mc:AlternateContent>
          </a:graphicData>
        </a:graphic>
      </p:graphicFrame>
      <p:sp>
        <p:nvSpPr>
          <p:cNvPr id="8194" name="Rectangle 2"/>
          <p:cNvSpPr>
            <a:spLocks noChangeArrowheads="1"/>
          </p:cNvSpPr>
          <p:nvPr/>
        </p:nvSpPr>
        <p:spPr bwMode="auto">
          <a:xfrm>
            <a:off x="193963" y="100158"/>
            <a:ext cx="46736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en-US" sz="2400" b="1" i="0" u="none" strike="noStrike" kern="1200" cap="none" spc="0" normalizeH="0" baseline="0" noProof="0" dirty="0">
                <a:ln>
                  <a:noFill/>
                </a:ln>
                <a:solidFill>
                  <a:prstClr val="black"/>
                </a:solidFill>
                <a:effectLst/>
                <a:uLnTx/>
                <a:uFillTx/>
                <a:latin typeface="Calibri"/>
                <a:ea typeface="+mn-ea"/>
                <a:cs typeface="Arial" charset="0"/>
              </a:rPr>
              <a:t>Production de </a:t>
            </a:r>
            <a:r>
              <a:rPr kumimoji="0" lang="en-GB" altLang="en-US" sz="2400" b="1" i="0" u="none" strike="noStrike" kern="1200" cap="none" spc="0" normalizeH="0" baseline="0" noProof="0" dirty="0" err="1">
                <a:ln>
                  <a:noFill/>
                </a:ln>
                <a:solidFill>
                  <a:prstClr val="black"/>
                </a:solidFill>
                <a:effectLst/>
                <a:uLnTx/>
                <a:uFillTx/>
                <a:latin typeface="Calibri"/>
                <a:ea typeface="+mn-ea"/>
                <a:cs typeface="Arial" charset="0"/>
              </a:rPr>
              <a:t>lait</a:t>
            </a:r>
            <a:r>
              <a:rPr kumimoji="0" lang="en-GB" altLang="en-US" sz="2400" b="1" i="0" u="none" strike="noStrike" kern="1200" cap="none" spc="0" normalizeH="0" baseline="0" noProof="0" dirty="0">
                <a:ln>
                  <a:noFill/>
                </a:ln>
                <a:solidFill>
                  <a:prstClr val="black"/>
                </a:solidFill>
                <a:effectLst/>
                <a:uLnTx/>
                <a:uFillTx/>
                <a:latin typeface="Calibri"/>
                <a:ea typeface="+mn-ea"/>
                <a:cs typeface="Arial" charset="0"/>
              </a:rPr>
              <a:t> </a:t>
            </a:r>
            <a:r>
              <a:rPr lang="en-GB" altLang="en-US" sz="2400" b="1" noProof="0" dirty="0" smtClean="0">
                <a:solidFill>
                  <a:prstClr val="black"/>
                </a:solidFill>
                <a:latin typeface="Calibri"/>
                <a:cs typeface="Arial" charset="0"/>
              </a:rPr>
              <a:t>de</a:t>
            </a:r>
            <a:r>
              <a:rPr kumimoji="0" lang="en-GB" altLang="en-US" sz="2400" b="1" i="0" u="none" strike="noStrike" kern="1200" cap="none" spc="0" normalizeH="0" baseline="0" noProof="0" dirty="0" smtClean="0">
                <a:ln>
                  <a:noFill/>
                </a:ln>
                <a:solidFill>
                  <a:prstClr val="black"/>
                </a:solidFill>
                <a:effectLst/>
                <a:uLnTx/>
                <a:uFillTx/>
                <a:latin typeface="Calibri"/>
                <a:ea typeface="+mn-ea"/>
                <a:cs typeface="Arial" charset="0"/>
              </a:rPr>
              <a:t> </a:t>
            </a:r>
            <a:r>
              <a:rPr kumimoji="0" lang="en-GB" altLang="en-US" sz="2400" b="1" i="0" u="none" strike="noStrike" kern="1200" cap="none" spc="0" normalizeH="0" baseline="0" noProof="0" dirty="0">
                <a:ln>
                  <a:noFill/>
                </a:ln>
                <a:solidFill>
                  <a:prstClr val="black"/>
                </a:solidFill>
                <a:effectLst/>
                <a:uLnTx/>
                <a:uFillTx/>
                <a:latin typeface="Calibri"/>
                <a:ea typeface="+mn-ea"/>
                <a:cs typeface="Arial" charset="0"/>
              </a:rPr>
              <a:t>printemps</a:t>
            </a:r>
            <a:endParaRPr kumimoji="0" lang="en-GB" altLang="en-US" sz="1600" b="1"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8196" name="Line 4"/>
          <p:cNvSpPr>
            <a:spLocks noChangeShapeType="1"/>
          </p:cNvSpPr>
          <p:nvPr/>
        </p:nvSpPr>
        <p:spPr bwMode="auto">
          <a:xfrm>
            <a:off x="533400" y="1371600"/>
            <a:ext cx="7848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7" name="Line 5"/>
          <p:cNvSpPr>
            <a:spLocks noChangeShapeType="1"/>
          </p:cNvSpPr>
          <p:nvPr/>
        </p:nvSpPr>
        <p:spPr bwMode="auto">
          <a:xfrm>
            <a:off x="762000" y="1447800"/>
            <a:ext cx="7620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8198" name="Rectangle 7"/>
          <p:cNvSpPr>
            <a:spLocks noChangeArrowheads="1"/>
          </p:cNvSpPr>
          <p:nvPr/>
        </p:nvSpPr>
        <p:spPr bwMode="auto">
          <a:xfrm>
            <a:off x="5571547" y="352426"/>
            <a:ext cx="2074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err="1">
                <a:ln>
                  <a:noFill/>
                </a:ln>
                <a:solidFill>
                  <a:prstClr val="black"/>
                </a:solidFill>
                <a:effectLst/>
                <a:uLnTx/>
                <a:uFillTx/>
                <a:latin typeface="Times New Roman" pitchFamily="18" charset="0"/>
                <a:ea typeface="+mn-ea"/>
                <a:cs typeface="Arial" charset="0"/>
              </a:rPr>
              <a:t>Lait</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5</a:t>
            </a:r>
            <a:r>
              <a:rPr kumimoji="0" lang="en-IE" altLang="en-US" sz="1400" b="1" i="1" u="none" strike="noStrike" kern="1200" cap="none" spc="0" normalizeH="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750 </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kg/vache</a:t>
            </a:r>
          </a:p>
          <a:p>
            <a:pPr marL="0" marR="0" lvl="0" indent="0" algn="l" defTabSz="914400" rtl="0" eaLnBrk="0" fontAlgn="auto" latinLnBrk="0" hangingPunct="0">
              <a:lnSpc>
                <a:spcPct val="100000"/>
              </a:lnSpc>
              <a:spcBef>
                <a:spcPts val="0"/>
              </a:spcBef>
              <a:spcAft>
                <a:spcPts val="0"/>
              </a:spcAft>
              <a:buClrTx/>
              <a:buSzTx/>
              <a:buFontTx/>
              <a:buNone/>
              <a:tabLst/>
              <a:defRPr/>
            </a:pPr>
            <a:r>
              <a:rPr lang="en-IE" altLang="en-US" sz="1400" b="1" i="1" dirty="0" smtClean="0">
                <a:solidFill>
                  <a:prstClr val="black"/>
                </a:solidFill>
                <a:latin typeface="Times New Roman" pitchFamily="18" charset="0"/>
                <a:cs typeface="Arial" charset="0"/>
              </a:rPr>
              <a:t>TB</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         	4,40 </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TP 	3,60 </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a:t>
            </a:r>
          </a:p>
          <a:p>
            <a:pPr marL="0" marR="0" lvl="0" indent="0" algn="l" defTabSz="914400" rtl="0" eaLnBrk="0" fontAlgn="auto" latinLnBrk="0" hangingPunct="0">
              <a:lnSpc>
                <a:spcPct val="100000"/>
              </a:lnSpc>
              <a:spcBef>
                <a:spcPts val="0"/>
              </a:spcBef>
              <a:spcAft>
                <a:spcPts val="0"/>
              </a:spcAft>
              <a:buClrTx/>
              <a:buSzTx/>
              <a:buFontTx/>
              <a:buNone/>
              <a:tabLst/>
              <a:defRPr/>
            </a:pPr>
            <a:r>
              <a:rPr lang="en-IE" altLang="en-US" sz="1400" b="1" i="1" dirty="0" err="1" smtClean="0">
                <a:solidFill>
                  <a:prstClr val="black"/>
                </a:solidFill>
                <a:latin typeface="Times New Roman" pitchFamily="18" charset="0"/>
                <a:cs typeface="Arial" charset="0"/>
              </a:rPr>
              <a:t>Matière</a:t>
            </a:r>
            <a:r>
              <a:rPr lang="en-IE" altLang="en-US" sz="1400" b="1" i="1" dirty="0" smtClean="0">
                <a:solidFill>
                  <a:prstClr val="black"/>
                </a:solidFill>
                <a:latin typeface="Times New Roman" pitchFamily="18" charset="0"/>
                <a:cs typeface="Arial" charset="0"/>
              </a:rPr>
              <a:t> utile</a:t>
            </a:r>
            <a:r>
              <a:rPr kumimoji="0" lang="en-IE" altLang="en-US" sz="1400" b="1" i="1" u="none" strike="noStrike" kern="1200" cap="none" spc="0" normalizeH="0" baseline="0" noProof="0" dirty="0" smtClean="0">
                <a:ln>
                  <a:noFill/>
                </a:ln>
                <a:solidFill>
                  <a:prstClr val="black"/>
                </a:solidFill>
                <a:effectLst/>
                <a:uLnTx/>
                <a:uFillTx/>
                <a:latin typeface="Times New Roman" pitchFamily="18" charset="0"/>
                <a:ea typeface="+mn-ea"/>
                <a:cs typeface="Arial" charset="0"/>
              </a:rPr>
              <a:t> </a:t>
            </a:r>
            <a:r>
              <a:rPr kumimoji="0" lang="en-IE" altLang="en-US" sz="1400" b="1" i="1" u="none" strike="noStrike" kern="1200" cap="none" spc="0" normalizeH="0" baseline="0" noProof="0" dirty="0">
                <a:ln>
                  <a:noFill/>
                </a:ln>
                <a:solidFill>
                  <a:prstClr val="black"/>
                </a:solidFill>
                <a:effectLst/>
                <a:uLnTx/>
                <a:uFillTx/>
                <a:latin typeface="Times New Roman" pitchFamily="18" charset="0"/>
                <a:ea typeface="+mn-ea"/>
                <a:cs typeface="Arial" charset="0"/>
              </a:rPr>
              <a:t>1 350 kg/ha</a:t>
            </a:r>
          </a:p>
        </p:txBody>
      </p:sp>
      <p:sp>
        <p:nvSpPr>
          <p:cNvPr id="2" name="ZoneTexte 1"/>
          <p:cNvSpPr txBox="1"/>
          <p:nvPr/>
        </p:nvSpPr>
        <p:spPr>
          <a:xfrm>
            <a:off x="1411552" y="1781036"/>
            <a:ext cx="1216240" cy="430887"/>
          </a:xfrm>
          <a:prstGeom prst="rect">
            <a:avLst/>
          </a:prstGeom>
          <a:solidFill>
            <a:schemeClr val="bg1"/>
          </a:solidFill>
        </p:spPr>
        <p:txBody>
          <a:bodyPr wrap="square" rtlCol="0">
            <a:spAutoFit/>
          </a:bodyPr>
          <a:lstStyle/>
          <a:p>
            <a:r>
              <a:rPr lang="fr-FR" sz="2200" b="1" dirty="0" smtClean="0">
                <a:latin typeface="Arial" panose="020B0604020202020204" pitchFamily="34" charset="0"/>
                <a:cs typeface="Arial" panose="020B0604020202020204" pitchFamily="34" charset="0"/>
              </a:rPr>
              <a:t>Vêlage</a:t>
            </a:r>
            <a:endParaRPr lang="fr-FR" sz="2200" b="1" dirty="0">
              <a:latin typeface="Arial" panose="020B0604020202020204" pitchFamily="34" charset="0"/>
              <a:cs typeface="Arial" panose="020B0604020202020204" pitchFamily="34" charset="0"/>
            </a:endParaRPr>
          </a:p>
        </p:txBody>
      </p:sp>
      <p:sp>
        <p:nvSpPr>
          <p:cNvPr id="3" name="ZoneTexte 2"/>
          <p:cNvSpPr txBox="1"/>
          <p:nvPr/>
        </p:nvSpPr>
        <p:spPr>
          <a:xfrm>
            <a:off x="506766" y="2148398"/>
            <a:ext cx="461665" cy="3133818"/>
          </a:xfrm>
          <a:prstGeom prst="rect">
            <a:avLst/>
          </a:prstGeom>
          <a:solidFill>
            <a:schemeClr val="bg1"/>
          </a:solidFill>
        </p:spPr>
        <p:txBody>
          <a:bodyPr vert="vert270" wrap="square" rtlCol="0">
            <a:spAutoFit/>
          </a:bodyPr>
          <a:lstStyle/>
          <a:p>
            <a:r>
              <a:rPr lang="fr-FR" b="1" dirty="0" smtClean="0"/>
              <a:t>Ingestion (kg MS/vache/jour)</a:t>
            </a:r>
            <a:endParaRPr lang="fr-FR" b="1" dirty="0"/>
          </a:p>
        </p:txBody>
      </p:sp>
      <p:sp>
        <p:nvSpPr>
          <p:cNvPr id="9" name="ZoneTexte 8"/>
          <p:cNvSpPr txBox="1"/>
          <p:nvPr/>
        </p:nvSpPr>
        <p:spPr>
          <a:xfrm>
            <a:off x="8134170" y="1745524"/>
            <a:ext cx="461665" cy="3133818"/>
          </a:xfrm>
          <a:prstGeom prst="rect">
            <a:avLst/>
          </a:prstGeom>
          <a:solidFill>
            <a:schemeClr val="bg1"/>
          </a:solidFill>
        </p:spPr>
        <p:txBody>
          <a:bodyPr vert="vert270" wrap="square" rtlCol="0">
            <a:spAutoFit/>
          </a:bodyPr>
          <a:lstStyle/>
          <a:p>
            <a:r>
              <a:rPr lang="fr-FR" b="1" dirty="0" smtClean="0"/>
              <a:t>Production lait (kg/ha/semaine)</a:t>
            </a:r>
            <a:endParaRPr lang="fr-FR" b="1" dirty="0"/>
          </a:p>
        </p:txBody>
      </p:sp>
      <p:sp>
        <p:nvSpPr>
          <p:cNvPr id="4" name="ZoneTexte 3"/>
          <p:cNvSpPr txBox="1"/>
          <p:nvPr/>
        </p:nvSpPr>
        <p:spPr>
          <a:xfrm>
            <a:off x="2423604" y="3222594"/>
            <a:ext cx="2325949" cy="338554"/>
          </a:xfrm>
          <a:prstGeom prst="rect">
            <a:avLst/>
          </a:prstGeom>
          <a:solidFill>
            <a:schemeClr val="bg1"/>
          </a:solidFill>
        </p:spPr>
        <p:txBody>
          <a:bodyPr wrap="square" rtlCol="0">
            <a:spAutoFit/>
          </a:bodyPr>
          <a:lstStyle/>
          <a:p>
            <a:r>
              <a:rPr lang="fr-FR" sz="1600" b="1" dirty="0" smtClean="0">
                <a:latin typeface="Arial" panose="020B0604020202020204" pitchFamily="34" charset="0"/>
                <a:cs typeface="Arial" panose="020B0604020202020204" pitchFamily="34" charset="0"/>
              </a:rPr>
              <a:t>Pâturage 4 tonnes MS</a:t>
            </a:r>
            <a:endParaRPr lang="fr-FR" sz="1600" b="1" dirty="0">
              <a:latin typeface="Arial" panose="020B0604020202020204" pitchFamily="34" charset="0"/>
              <a:cs typeface="Arial" panose="020B0604020202020204" pitchFamily="34" charset="0"/>
            </a:endParaRPr>
          </a:p>
        </p:txBody>
      </p:sp>
      <p:sp>
        <p:nvSpPr>
          <p:cNvPr id="11" name="ZoneTexte 10"/>
          <p:cNvSpPr txBox="1"/>
          <p:nvPr/>
        </p:nvSpPr>
        <p:spPr>
          <a:xfrm>
            <a:off x="5636983" y="3561148"/>
            <a:ext cx="1056443" cy="830997"/>
          </a:xfrm>
          <a:prstGeom prst="rect">
            <a:avLst/>
          </a:prstGeom>
          <a:solidFill>
            <a:schemeClr val="bg1"/>
          </a:solidFill>
        </p:spPr>
        <p:txBody>
          <a:bodyPr wrap="square" rtlCol="0">
            <a:spAutoFit/>
          </a:bodyPr>
          <a:lstStyle/>
          <a:p>
            <a:r>
              <a:rPr lang="fr-FR" sz="1600" b="1" dirty="0" smtClean="0">
                <a:latin typeface="Arial" panose="020B0604020202020204" pitchFamily="34" charset="0"/>
                <a:cs typeface="Arial" panose="020B0604020202020204" pitchFamily="34" charset="0"/>
              </a:rPr>
              <a:t>Ensilage 1 tonne MS</a:t>
            </a:r>
            <a:endParaRPr lang="fr-FR" sz="1600" b="1" dirty="0">
              <a:latin typeface="Arial" panose="020B0604020202020204" pitchFamily="34" charset="0"/>
              <a:cs typeface="Arial" panose="020B0604020202020204" pitchFamily="34" charset="0"/>
            </a:endParaRPr>
          </a:p>
        </p:txBody>
      </p:sp>
      <p:sp>
        <p:nvSpPr>
          <p:cNvPr id="13" name="ZoneTexte 12"/>
          <p:cNvSpPr txBox="1"/>
          <p:nvPr/>
        </p:nvSpPr>
        <p:spPr>
          <a:xfrm>
            <a:off x="5681373" y="1861255"/>
            <a:ext cx="1056443" cy="415498"/>
          </a:xfrm>
          <a:prstGeom prst="rect">
            <a:avLst/>
          </a:prstGeom>
          <a:solidFill>
            <a:schemeClr val="bg1"/>
          </a:solidFill>
        </p:spPr>
        <p:txBody>
          <a:bodyPr wrap="square" rtlCol="0">
            <a:spAutoFit/>
          </a:bodyPr>
          <a:lstStyle/>
          <a:p>
            <a:r>
              <a:rPr lang="fr-FR" sz="1050" b="1" dirty="0" smtClean="0">
                <a:latin typeface="Arial" panose="020B0604020202020204" pitchFamily="34" charset="0"/>
                <a:cs typeface="Arial" panose="020B0604020202020204" pitchFamily="34" charset="0"/>
              </a:rPr>
              <a:t>Concentré 300 – 500 kg</a:t>
            </a:r>
            <a:endParaRPr lang="fr-FR" sz="1050" b="1" dirty="0">
              <a:latin typeface="Arial" panose="020B0604020202020204" pitchFamily="34" charset="0"/>
              <a:cs typeface="Arial" panose="020B0604020202020204" pitchFamily="34" charset="0"/>
            </a:endParaRPr>
          </a:p>
        </p:txBody>
      </p:sp>
      <p:sp>
        <p:nvSpPr>
          <p:cNvPr id="14" name="ZoneTexte 13"/>
          <p:cNvSpPr txBox="1"/>
          <p:nvPr/>
        </p:nvSpPr>
        <p:spPr>
          <a:xfrm>
            <a:off x="4068536" y="1514150"/>
            <a:ext cx="1387945" cy="577081"/>
          </a:xfrm>
          <a:prstGeom prst="rect">
            <a:avLst/>
          </a:prstGeom>
          <a:solidFill>
            <a:schemeClr val="bg1"/>
          </a:solidFill>
        </p:spPr>
        <p:txBody>
          <a:bodyPr wrap="square" rtlCol="0">
            <a:spAutoFit/>
          </a:bodyPr>
          <a:lstStyle/>
          <a:p>
            <a:r>
              <a:rPr lang="fr-FR" sz="1050" b="1" dirty="0" smtClean="0">
                <a:solidFill>
                  <a:srgbClr val="FF00FF"/>
                </a:solidFill>
                <a:latin typeface="Arial" panose="020B0604020202020204" pitchFamily="34" charset="0"/>
                <a:cs typeface="Arial" panose="020B0604020202020204" pitchFamily="34" charset="0"/>
              </a:rPr>
              <a:t>Courbe de production lait standard au pic</a:t>
            </a:r>
            <a:endParaRPr lang="fr-FR" sz="1050" b="1" dirty="0">
              <a:solidFill>
                <a:srgbClr val="FF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47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8" name="Object 4"/>
          <p:cNvGraphicFramePr>
            <a:graphicFrameLocks noChangeAspect="1"/>
          </p:cNvGraphicFramePr>
          <p:nvPr>
            <p:extLst>
              <p:ext uri="{D42A27DB-BD31-4B8C-83A1-F6EECF244321}">
                <p14:modId xmlns:p14="http://schemas.microsoft.com/office/powerpoint/2010/main" val="412482757"/>
              </p:ext>
            </p:extLst>
          </p:nvPr>
        </p:nvGraphicFramePr>
        <p:xfrm>
          <a:off x="0" y="377825"/>
          <a:ext cx="9144000" cy="4641850"/>
        </p:xfrm>
        <a:graphic>
          <a:graphicData uri="http://schemas.openxmlformats.org/presentationml/2006/ole">
            <mc:AlternateContent xmlns:mc="http://schemas.openxmlformats.org/markup-compatibility/2006">
              <mc:Choice xmlns:v="urn:schemas-microsoft-com:vml" Requires="v">
                <p:oleObj spid="_x0000_s23564" name="Chart" r:id="rId3" imgW="9134415" imgH="5153096" progId="MSGraph.Chart.8">
                  <p:embed followColorScheme="full"/>
                </p:oleObj>
              </mc:Choice>
              <mc:Fallback>
                <p:oleObj name="Chart" r:id="rId3" imgW="9134415" imgH="5153096" progId="MSGraph.Chart.8">
                  <p:embed followColorScheme="full"/>
                  <p:pic>
                    <p:nvPicPr>
                      <p:cNvPr id="0" name=""/>
                      <p:cNvPicPr>
                        <a:picLocks noChangeAspect="1" noChangeArrowheads="1"/>
                      </p:cNvPicPr>
                      <p:nvPr/>
                    </p:nvPicPr>
                    <p:blipFill>
                      <a:blip r:embed="rId4"/>
                      <a:srcRect/>
                      <a:stretch>
                        <a:fillRect/>
                      </a:stretch>
                    </p:blipFill>
                    <p:spPr bwMode="auto">
                      <a:xfrm>
                        <a:off x="0" y="377825"/>
                        <a:ext cx="9144000" cy="4641850"/>
                      </a:xfrm>
                      <a:prstGeom prst="rect">
                        <a:avLst/>
                      </a:prstGeom>
                      <a:noFill/>
                      <a:ln>
                        <a:noFill/>
                      </a:ln>
                      <a:effectLst/>
                      <a:extLst/>
                    </p:spPr>
                  </p:pic>
                </p:oleObj>
              </mc:Fallback>
            </mc:AlternateContent>
          </a:graphicData>
        </a:graphic>
      </p:graphicFrame>
      <p:sp>
        <p:nvSpPr>
          <p:cNvPr id="9219" name="Text Box 22"/>
          <p:cNvSpPr txBox="1">
            <a:spLocks noChangeArrowheads="1"/>
          </p:cNvSpPr>
          <p:nvPr/>
        </p:nvSpPr>
        <p:spPr bwMode="auto">
          <a:xfrm>
            <a:off x="8131946" y="4627563"/>
            <a:ext cx="975541"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IE" altLang="en-US" b="1" i="0" u="none" strike="noStrike" kern="1200" cap="none" spc="0" normalizeH="0" baseline="0" noProof="0" dirty="0" smtClean="0">
                <a:ln>
                  <a:noFill/>
                </a:ln>
                <a:solidFill>
                  <a:prstClr val="black"/>
                </a:solidFill>
                <a:effectLst/>
                <a:uLnTx/>
                <a:uFillTx/>
                <a:latin typeface="Times New Roman" pitchFamily="18" charset="0"/>
                <a:ea typeface="+mn-ea"/>
                <a:cs typeface="+mn-cs"/>
              </a:rPr>
              <a:t>Tari-</a:t>
            </a:r>
            <a:r>
              <a:rPr kumimoji="0" lang="en-IE" altLang="en-US" b="1" i="0" u="none" strike="noStrike" kern="1200" cap="none" spc="0" normalizeH="0" baseline="0" noProof="0" dirty="0" err="1" smtClean="0">
                <a:ln>
                  <a:noFill/>
                </a:ln>
                <a:solidFill>
                  <a:prstClr val="black"/>
                </a:solidFill>
                <a:effectLst/>
                <a:uLnTx/>
                <a:uFillTx/>
                <a:latin typeface="Times New Roman" pitchFamily="18" charset="0"/>
                <a:ea typeface="+mn-ea"/>
                <a:cs typeface="+mn-cs"/>
              </a:rPr>
              <a:t>ssement</a:t>
            </a:r>
            <a:endParaRPr kumimoji="0" lang="en-GB" altLang="en-US"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0" name="Rectangle 7"/>
          <p:cNvSpPr>
            <a:spLocks noGrp="1" noChangeArrowheads="1"/>
          </p:cNvSpPr>
          <p:nvPr>
            <p:ph type="title"/>
          </p:nvPr>
        </p:nvSpPr>
        <p:spPr>
          <a:xfrm>
            <a:off x="0" y="0"/>
            <a:ext cx="9144000" cy="5492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IE" altLang="en-US" sz="2400" dirty="0" err="1" smtClean="0">
                <a:solidFill>
                  <a:schemeClr val="tx1"/>
                </a:solidFill>
                <a:latin typeface="Tahoma" pitchFamily="34" charset="0"/>
              </a:rPr>
              <a:t>Une</a:t>
            </a:r>
            <a:r>
              <a:rPr lang="en-IE" altLang="en-US" sz="2400" dirty="0" smtClean="0">
                <a:solidFill>
                  <a:schemeClr val="tx1"/>
                </a:solidFill>
                <a:latin typeface="Tahoma" pitchFamily="34" charset="0"/>
              </a:rPr>
              <a:t> </a:t>
            </a:r>
            <a:r>
              <a:rPr lang="en-IE" altLang="en-US" sz="2400" dirty="0" err="1" smtClean="0">
                <a:solidFill>
                  <a:schemeClr val="tx1"/>
                </a:solidFill>
                <a:latin typeface="Tahoma" pitchFamily="34" charset="0"/>
              </a:rPr>
              <a:t>année</a:t>
            </a:r>
            <a:r>
              <a:rPr lang="en-IE" altLang="en-US" sz="2400" dirty="0" smtClean="0">
                <a:solidFill>
                  <a:schemeClr val="tx1"/>
                </a:solidFill>
                <a:latin typeface="Tahoma" pitchFamily="34" charset="0"/>
              </a:rPr>
              <a:t> de pâturage </a:t>
            </a:r>
            <a:r>
              <a:rPr lang="en-IE" altLang="en-US" sz="2400" dirty="0" smtClean="0">
                <a:solidFill>
                  <a:schemeClr val="tx1"/>
                </a:solidFill>
              </a:rPr>
              <a:t>-</a:t>
            </a:r>
            <a:r>
              <a:rPr lang="en-IE" altLang="en-US" sz="2400" dirty="0" smtClean="0">
                <a:solidFill>
                  <a:schemeClr val="tx1"/>
                </a:solidFill>
                <a:latin typeface="Tahoma" pitchFamily="34" charset="0"/>
              </a:rPr>
              <a:t> </a:t>
            </a:r>
            <a:r>
              <a:rPr lang="en-IE" altLang="en-US" sz="2400" dirty="0" err="1" smtClean="0">
                <a:solidFill>
                  <a:schemeClr val="tx1"/>
                </a:solidFill>
                <a:latin typeface="Tahoma" pitchFamily="34" charset="0"/>
              </a:rPr>
              <a:t>Troupeau</a:t>
            </a:r>
            <a:r>
              <a:rPr lang="en-IE" altLang="en-US" sz="2400" dirty="0" smtClean="0">
                <a:solidFill>
                  <a:schemeClr val="tx1"/>
                </a:solidFill>
                <a:latin typeface="Tahoma" pitchFamily="34" charset="0"/>
              </a:rPr>
              <a:t> </a:t>
            </a:r>
            <a:r>
              <a:rPr lang="en-IE" altLang="en-US" sz="2400" dirty="0" err="1" smtClean="0">
                <a:solidFill>
                  <a:schemeClr val="tx1"/>
                </a:solidFill>
                <a:latin typeface="Tahoma" pitchFamily="34" charset="0"/>
              </a:rPr>
              <a:t>en</a:t>
            </a:r>
            <a:r>
              <a:rPr lang="en-IE" altLang="en-US" sz="2400" dirty="0" smtClean="0">
                <a:solidFill>
                  <a:schemeClr val="tx1"/>
                </a:solidFill>
                <a:latin typeface="Tahoma" pitchFamily="34" charset="0"/>
              </a:rPr>
              <a:t> vêlage de printemps</a:t>
            </a:r>
            <a:endParaRPr lang="en-GB" altLang="en-US" sz="2400" dirty="0" smtClean="0">
              <a:solidFill>
                <a:schemeClr val="tx1"/>
              </a:solidFill>
              <a:latin typeface="Tahoma" pitchFamily="34" charset="0"/>
            </a:endParaRPr>
          </a:p>
        </p:txBody>
      </p:sp>
      <p:sp>
        <p:nvSpPr>
          <p:cNvPr id="9221" name="Freeform 2"/>
          <p:cNvSpPr>
            <a:spLocks/>
          </p:cNvSpPr>
          <p:nvPr/>
        </p:nvSpPr>
        <p:spPr bwMode="auto">
          <a:xfrm>
            <a:off x="7543800" y="3324225"/>
            <a:ext cx="1243013" cy="547688"/>
          </a:xfrm>
          <a:custGeom>
            <a:avLst/>
            <a:gdLst>
              <a:gd name="T0" fmla="*/ 2147483647 w 783"/>
              <a:gd name="T1" fmla="*/ 2147483647 h 384"/>
              <a:gd name="T2" fmla="*/ 2147483647 w 783"/>
              <a:gd name="T3" fmla="*/ 2147483647 h 384"/>
              <a:gd name="T4" fmla="*/ 2147483647 w 783"/>
              <a:gd name="T5" fmla="*/ 2147483647 h 384"/>
              <a:gd name="T6" fmla="*/ 2147483647 w 783"/>
              <a:gd name="T7" fmla="*/ 2147483647 h 384"/>
              <a:gd name="T8" fmla="*/ 0 w 783"/>
              <a:gd name="T9" fmla="*/ 0 h 384"/>
              <a:gd name="T10" fmla="*/ 2147483647 w 783"/>
              <a:gd name="T11" fmla="*/ 2147483647 h 384"/>
              <a:gd name="T12" fmla="*/ 2147483647 w 783"/>
              <a:gd name="T13" fmla="*/ 2147483647 h 384"/>
              <a:gd name="T14" fmla="*/ 2147483647 w 783"/>
              <a:gd name="T15" fmla="*/ 2147483647 h 384"/>
              <a:gd name="T16" fmla="*/ 2147483647 w 783"/>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83" h="384">
                <a:moveTo>
                  <a:pt x="783" y="369"/>
                </a:moveTo>
                <a:lnTo>
                  <a:pt x="783" y="18"/>
                </a:lnTo>
                <a:lnTo>
                  <a:pt x="450" y="27"/>
                </a:lnTo>
                <a:lnTo>
                  <a:pt x="99" y="18"/>
                </a:lnTo>
                <a:lnTo>
                  <a:pt x="0" y="0"/>
                </a:lnTo>
                <a:lnTo>
                  <a:pt x="153" y="171"/>
                </a:lnTo>
                <a:lnTo>
                  <a:pt x="306" y="315"/>
                </a:lnTo>
                <a:lnTo>
                  <a:pt x="432" y="384"/>
                </a:lnTo>
                <a:lnTo>
                  <a:pt x="783" y="369"/>
                </a:lnTo>
                <a:close/>
              </a:path>
            </a:pathLst>
          </a:custGeom>
          <a:solidFill>
            <a:srgbClr val="FF0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2" name="Freeform 3"/>
          <p:cNvSpPr>
            <a:spLocks/>
          </p:cNvSpPr>
          <p:nvPr/>
        </p:nvSpPr>
        <p:spPr bwMode="auto">
          <a:xfrm>
            <a:off x="1414463" y="2874963"/>
            <a:ext cx="1714500" cy="963612"/>
          </a:xfrm>
          <a:custGeom>
            <a:avLst/>
            <a:gdLst>
              <a:gd name="T0" fmla="*/ 2147483647 w 1080"/>
              <a:gd name="T1" fmla="*/ 2147483647 h 675"/>
              <a:gd name="T2" fmla="*/ 2147483647 w 1080"/>
              <a:gd name="T3" fmla="*/ 2147483647 h 675"/>
              <a:gd name="T4" fmla="*/ 2147483647 w 1080"/>
              <a:gd name="T5" fmla="*/ 2147483647 h 675"/>
              <a:gd name="T6" fmla="*/ 2147483647 w 1080"/>
              <a:gd name="T7" fmla="*/ 2147483647 h 675"/>
              <a:gd name="T8" fmla="*/ 2147483647 w 1080"/>
              <a:gd name="T9" fmla="*/ 2147483647 h 675"/>
              <a:gd name="T10" fmla="*/ 2147483647 w 1080"/>
              <a:gd name="T11" fmla="*/ 0 h 675"/>
              <a:gd name="T12" fmla="*/ 2147483647 w 1080"/>
              <a:gd name="T13" fmla="*/ 2147483647 h 675"/>
              <a:gd name="T14" fmla="*/ 2147483647 w 1080"/>
              <a:gd name="T15" fmla="*/ 2147483647 h 675"/>
              <a:gd name="T16" fmla="*/ 2147483647 w 1080"/>
              <a:gd name="T17" fmla="*/ 2147483647 h 675"/>
              <a:gd name="T18" fmla="*/ 2147483647 w 1080"/>
              <a:gd name="T19" fmla="*/ 2147483647 h 675"/>
              <a:gd name="T20" fmla="*/ 2147483647 w 1080"/>
              <a:gd name="T21" fmla="*/ 2147483647 h 675"/>
              <a:gd name="T22" fmla="*/ 0 w 1080"/>
              <a:gd name="T23" fmla="*/ 2147483647 h 675"/>
              <a:gd name="T24" fmla="*/ 0 w 1080"/>
              <a:gd name="T25" fmla="*/ 2147483647 h 675"/>
              <a:gd name="T26" fmla="*/ 2147483647 w 1080"/>
              <a:gd name="T27" fmla="*/ 2147483647 h 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80" h="675">
                <a:moveTo>
                  <a:pt x="72" y="306"/>
                </a:moveTo>
                <a:lnTo>
                  <a:pt x="414" y="306"/>
                </a:lnTo>
                <a:lnTo>
                  <a:pt x="711" y="252"/>
                </a:lnTo>
                <a:lnTo>
                  <a:pt x="810" y="216"/>
                </a:lnTo>
                <a:lnTo>
                  <a:pt x="999" y="72"/>
                </a:lnTo>
                <a:lnTo>
                  <a:pt x="1080" y="0"/>
                </a:lnTo>
                <a:lnTo>
                  <a:pt x="927" y="225"/>
                </a:lnTo>
                <a:lnTo>
                  <a:pt x="729" y="441"/>
                </a:lnTo>
                <a:lnTo>
                  <a:pt x="558" y="585"/>
                </a:lnTo>
                <a:lnTo>
                  <a:pt x="432" y="639"/>
                </a:lnTo>
                <a:lnTo>
                  <a:pt x="279" y="675"/>
                </a:lnTo>
                <a:lnTo>
                  <a:pt x="0" y="666"/>
                </a:lnTo>
                <a:lnTo>
                  <a:pt x="0" y="306"/>
                </a:lnTo>
                <a:lnTo>
                  <a:pt x="72" y="306"/>
                </a:lnTo>
                <a:close/>
              </a:path>
            </a:pathLst>
          </a:custGeom>
          <a:solidFill>
            <a:srgbClr val="FF0000"/>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3" name="Freeform 6"/>
          <p:cNvSpPr>
            <a:spLocks/>
          </p:cNvSpPr>
          <p:nvPr/>
        </p:nvSpPr>
        <p:spPr bwMode="auto">
          <a:xfrm>
            <a:off x="3257550" y="1204913"/>
            <a:ext cx="4229100" cy="2093912"/>
          </a:xfrm>
          <a:custGeom>
            <a:avLst/>
            <a:gdLst>
              <a:gd name="T0" fmla="*/ 2147483647 w 2664"/>
              <a:gd name="T1" fmla="*/ 2147483647 h 1467"/>
              <a:gd name="T2" fmla="*/ 2147483647 w 2664"/>
              <a:gd name="T3" fmla="*/ 2147483647 h 1467"/>
              <a:gd name="T4" fmla="*/ 2147483647 w 2664"/>
              <a:gd name="T5" fmla="*/ 2147483647 h 1467"/>
              <a:gd name="T6" fmla="*/ 2147483647 w 2664"/>
              <a:gd name="T7" fmla="*/ 2147483647 h 1467"/>
              <a:gd name="T8" fmla="*/ 2147483647 w 2664"/>
              <a:gd name="T9" fmla="*/ 2147483647 h 1467"/>
              <a:gd name="T10" fmla="*/ 2147483647 w 2664"/>
              <a:gd name="T11" fmla="*/ 2147483647 h 1467"/>
              <a:gd name="T12" fmla="*/ 2147483647 w 2664"/>
              <a:gd name="T13" fmla="*/ 2147483647 h 1467"/>
              <a:gd name="T14" fmla="*/ 2147483647 w 2664"/>
              <a:gd name="T15" fmla="*/ 2147483647 h 1467"/>
              <a:gd name="T16" fmla="*/ 2147483647 w 2664"/>
              <a:gd name="T17" fmla="*/ 2147483647 h 1467"/>
              <a:gd name="T18" fmla="*/ 2147483647 w 2664"/>
              <a:gd name="T19" fmla="*/ 2147483647 h 1467"/>
              <a:gd name="T20" fmla="*/ 2147483647 w 2664"/>
              <a:gd name="T21" fmla="*/ 2147483647 h 1467"/>
              <a:gd name="T22" fmla="*/ 0 w 2664"/>
              <a:gd name="T23" fmla="*/ 2147483647 h 1467"/>
              <a:gd name="T24" fmla="*/ 2147483647 w 2664"/>
              <a:gd name="T25" fmla="*/ 2147483647 h 1467"/>
              <a:gd name="T26" fmla="*/ 2147483647 w 2664"/>
              <a:gd name="T27" fmla="*/ 2147483647 h 1467"/>
              <a:gd name="T28" fmla="*/ 2147483647 w 2664"/>
              <a:gd name="T29" fmla="*/ 2147483647 h 1467"/>
              <a:gd name="T30" fmla="*/ 2147483647 w 2664"/>
              <a:gd name="T31" fmla="*/ 2147483647 h 1467"/>
              <a:gd name="T32" fmla="*/ 2147483647 w 2664"/>
              <a:gd name="T33" fmla="*/ 2147483647 h 1467"/>
              <a:gd name="T34" fmla="*/ 2147483647 w 2664"/>
              <a:gd name="T35" fmla="*/ 2147483647 h 1467"/>
              <a:gd name="T36" fmla="*/ 2147483647 w 2664"/>
              <a:gd name="T37" fmla="*/ 2147483647 h 1467"/>
              <a:gd name="T38" fmla="*/ 2147483647 w 2664"/>
              <a:gd name="T39" fmla="*/ 2147483647 h 1467"/>
              <a:gd name="T40" fmla="*/ 2147483647 w 2664"/>
              <a:gd name="T41" fmla="*/ 2147483647 h 1467"/>
              <a:gd name="T42" fmla="*/ 2147483647 w 2664"/>
              <a:gd name="T43" fmla="*/ 2147483647 h 1467"/>
              <a:gd name="T44" fmla="*/ 2147483647 w 2664"/>
              <a:gd name="T45" fmla="*/ 0 h 1467"/>
              <a:gd name="T46" fmla="*/ 2147483647 w 2664"/>
              <a:gd name="T47" fmla="*/ 2147483647 h 1467"/>
              <a:gd name="T48" fmla="*/ 2147483647 w 2664"/>
              <a:gd name="T49" fmla="*/ 2147483647 h 1467"/>
              <a:gd name="T50" fmla="*/ 2147483647 w 2664"/>
              <a:gd name="T51" fmla="*/ 2147483647 h 1467"/>
              <a:gd name="T52" fmla="*/ 2147483647 w 2664"/>
              <a:gd name="T53" fmla="*/ 2147483647 h 1467"/>
              <a:gd name="T54" fmla="*/ 2147483647 w 2664"/>
              <a:gd name="T55" fmla="*/ 2147483647 h 1467"/>
              <a:gd name="T56" fmla="*/ 2147483647 w 2664"/>
              <a:gd name="T57" fmla="*/ 2147483647 h 1467"/>
              <a:gd name="T58" fmla="*/ 2147483647 w 2664"/>
              <a:gd name="T59" fmla="*/ 2147483647 h 1467"/>
              <a:gd name="T60" fmla="*/ 2147483647 w 2664"/>
              <a:gd name="T61" fmla="*/ 2147483647 h 1467"/>
              <a:gd name="T62" fmla="*/ 2147483647 w 2664"/>
              <a:gd name="T63" fmla="*/ 2147483647 h 1467"/>
              <a:gd name="T64" fmla="*/ 2147483647 w 2664"/>
              <a:gd name="T65" fmla="*/ 2147483647 h 1467"/>
              <a:gd name="T66" fmla="*/ 2147483647 w 2664"/>
              <a:gd name="T67" fmla="*/ 2147483647 h 1467"/>
              <a:gd name="T68" fmla="*/ 2147483647 w 2664"/>
              <a:gd name="T69" fmla="*/ 2147483647 h 1467"/>
              <a:gd name="T70" fmla="*/ 2147483647 w 2664"/>
              <a:gd name="T71" fmla="*/ 2147483647 h 1467"/>
              <a:gd name="T72" fmla="*/ 2147483647 w 2664"/>
              <a:gd name="T73" fmla="*/ 2147483647 h 1467"/>
              <a:gd name="T74" fmla="*/ 2147483647 w 2664"/>
              <a:gd name="T75" fmla="*/ 2147483647 h 1467"/>
              <a:gd name="T76" fmla="*/ 2147483647 w 2664"/>
              <a:gd name="T77" fmla="*/ 2147483647 h 1467"/>
              <a:gd name="T78" fmla="*/ 2147483647 w 2664"/>
              <a:gd name="T79" fmla="*/ 2147483647 h 1467"/>
              <a:gd name="T80" fmla="*/ 2147483647 w 2664"/>
              <a:gd name="T81" fmla="*/ 2147483647 h 1467"/>
              <a:gd name="T82" fmla="*/ 2147483647 w 2664"/>
              <a:gd name="T83" fmla="*/ 2147483647 h 1467"/>
              <a:gd name="T84" fmla="*/ 2147483647 w 2664"/>
              <a:gd name="T85" fmla="*/ 2147483647 h 1467"/>
              <a:gd name="T86" fmla="*/ 2147483647 w 2664"/>
              <a:gd name="T87" fmla="*/ 2147483647 h 1467"/>
              <a:gd name="T88" fmla="*/ 2147483647 w 2664"/>
              <a:gd name="T89" fmla="*/ 2147483647 h 146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664" h="1467">
                <a:moveTo>
                  <a:pt x="2664" y="1467"/>
                </a:moveTo>
                <a:lnTo>
                  <a:pt x="2511" y="1404"/>
                </a:lnTo>
                <a:lnTo>
                  <a:pt x="2268" y="1245"/>
                </a:lnTo>
                <a:lnTo>
                  <a:pt x="1980" y="1101"/>
                </a:lnTo>
                <a:lnTo>
                  <a:pt x="1692" y="1005"/>
                </a:lnTo>
                <a:lnTo>
                  <a:pt x="1341" y="936"/>
                </a:lnTo>
                <a:lnTo>
                  <a:pt x="1080" y="900"/>
                </a:lnTo>
                <a:lnTo>
                  <a:pt x="648" y="855"/>
                </a:lnTo>
                <a:lnTo>
                  <a:pt x="396" y="873"/>
                </a:lnTo>
                <a:lnTo>
                  <a:pt x="252" y="909"/>
                </a:lnTo>
                <a:lnTo>
                  <a:pt x="108" y="972"/>
                </a:lnTo>
                <a:lnTo>
                  <a:pt x="0" y="1053"/>
                </a:lnTo>
                <a:lnTo>
                  <a:pt x="117" y="846"/>
                </a:lnTo>
                <a:lnTo>
                  <a:pt x="189" y="729"/>
                </a:lnTo>
                <a:lnTo>
                  <a:pt x="216" y="639"/>
                </a:lnTo>
                <a:lnTo>
                  <a:pt x="261" y="558"/>
                </a:lnTo>
                <a:lnTo>
                  <a:pt x="279" y="495"/>
                </a:lnTo>
                <a:lnTo>
                  <a:pt x="315" y="387"/>
                </a:lnTo>
                <a:lnTo>
                  <a:pt x="351" y="288"/>
                </a:lnTo>
                <a:lnTo>
                  <a:pt x="387" y="225"/>
                </a:lnTo>
                <a:lnTo>
                  <a:pt x="423" y="126"/>
                </a:lnTo>
                <a:lnTo>
                  <a:pt x="486" y="54"/>
                </a:lnTo>
                <a:lnTo>
                  <a:pt x="567" y="0"/>
                </a:lnTo>
                <a:lnTo>
                  <a:pt x="630" y="36"/>
                </a:lnTo>
                <a:lnTo>
                  <a:pt x="675" y="99"/>
                </a:lnTo>
                <a:lnTo>
                  <a:pt x="765" y="234"/>
                </a:lnTo>
                <a:lnTo>
                  <a:pt x="810" y="351"/>
                </a:lnTo>
                <a:lnTo>
                  <a:pt x="891" y="486"/>
                </a:lnTo>
                <a:lnTo>
                  <a:pt x="990" y="567"/>
                </a:lnTo>
                <a:lnTo>
                  <a:pt x="1143" y="495"/>
                </a:lnTo>
                <a:lnTo>
                  <a:pt x="1188" y="450"/>
                </a:lnTo>
                <a:lnTo>
                  <a:pt x="1278" y="378"/>
                </a:lnTo>
                <a:lnTo>
                  <a:pt x="1404" y="360"/>
                </a:lnTo>
                <a:lnTo>
                  <a:pt x="1530" y="504"/>
                </a:lnTo>
                <a:lnTo>
                  <a:pt x="1629" y="657"/>
                </a:lnTo>
                <a:lnTo>
                  <a:pt x="1701" y="747"/>
                </a:lnTo>
                <a:lnTo>
                  <a:pt x="1800" y="837"/>
                </a:lnTo>
                <a:lnTo>
                  <a:pt x="1908" y="900"/>
                </a:lnTo>
                <a:lnTo>
                  <a:pt x="1989" y="927"/>
                </a:lnTo>
                <a:lnTo>
                  <a:pt x="2115" y="954"/>
                </a:lnTo>
                <a:lnTo>
                  <a:pt x="2214" y="993"/>
                </a:lnTo>
                <a:lnTo>
                  <a:pt x="2412" y="1179"/>
                </a:lnTo>
                <a:lnTo>
                  <a:pt x="2502" y="1287"/>
                </a:lnTo>
                <a:lnTo>
                  <a:pt x="2574" y="1359"/>
                </a:lnTo>
                <a:lnTo>
                  <a:pt x="2664" y="1467"/>
                </a:lnTo>
                <a:close/>
              </a:path>
            </a:pathLst>
          </a:custGeom>
          <a:solidFill>
            <a:srgbClr val="008000"/>
          </a:solidFill>
          <a:ln w="9525">
            <a:solidFill>
              <a:srgbClr val="008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4" name="Line 8"/>
          <p:cNvSpPr>
            <a:spLocks noChangeShapeType="1"/>
          </p:cNvSpPr>
          <p:nvPr/>
        </p:nvSpPr>
        <p:spPr bwMode="auto">
          <a:xfrm flipV="1">
            <a:off x="4648200" y="2501900"/>
            <a:ext cx="0" cy="6480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5" name="Text Box 9"/>
          <p:cNvSpPr txBox="1">
            <a:spLocks noChangeArrowheads="1"/>
          </p:cNvSpPr>
          <p:nvPr/>
        </p:nvSpPr>
        <p:spPr bwMode="auto">
          <a:xfrm>
            <a:off x="3675063" y="3028950"/>
            <a:ext cx="2667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Besoin</a:t>
            </a:r>
            <a:r>
              <a:rPr kumimoji="0" lang="en-IE" altLang="en-US" sz="2400" b="0" i="0" u="none" strike="noStrike" kern="1200" cap="none" spc="0" normalizeH="0" baseline="0" noProof="0" dirty="0" smtClean="0">
                <a:ln>
                  <a:noFill/>
                </a:ln>
                <a:solidFill>
                  <a:prstClr val="black"/>
                </a:solidFill>
                <a:effectLst/>
                <a:uLnTx/>
                <a:uFillTx/>
                <a:latin typeface="Times New Roman" pitchFamily="18" charset="0"/>
                <a:ea typeface="+mn-ea"/>
                <a:cs typeface="+mn-cs"/>
              </a:rPr>
              <a:t> </a:t>
            </a:r>
            <a:r>
              <a:rPr kumimoji="0" lang="en-IE" altLang="en-US" sz="2400" b="0" i="0" u="none" strike="noStrike" kern="1200" cap="none" spc="0" normalizeH="0" baseline="0" noProof="0" dirty="0" err="1" smtClean="0">
                <a:ln>
                  <a:noFill/>
                </a:ln>
                <a:solidFill>
                  <a:prstClr val="black"/>
                </a:solidFill>
                <a:effectLst/>
                <a:uLnTx/>
                <a:uFillTx/>
                <a:latin typeface="Times New Roman" pitchFamily="18" charset="0"/>
                <a:ea typeface="+mn-ea"/>
                <a:cs typeface="+mn-cs"/>
              </a:rPr>
              <a:t>alimentaire</a:t>
            </a:r>
            <a:endParaRPr kumimoji="0" lang="en-GB" alt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6" name="Text Box 10"/>
          <p:cNvSpPr txBox="1">
            <a:spLocks noChangeArrowheads="1"/>
          </p:cNvSpPr>
          <p:nvPr/>
        </p:nvSpPr>
        <p:spPr bwMode="auto">
          <a:xfrm>
            <a:off x="4267200" y="2022475"/>
            <a:ext cx="1219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000" b="1" i="0" u="none" strike="noStrike" kern="1200" cap="none" spc="0" normalizeH="0" baseline="0" noProof="0" dirty="0" err="1">
                <a:ln>
                  <a:noFill/>
                </a:ln>
                <a:solidFill>
                  <a:prstClr val="black"/>
                </a:solidFill>
                <a:effectLst/>
                <a:uLnTx/>
                <a:uFillTx/>
                <a:latin typeface="Times New Roman" pitchFamily="18" charset="0"/>
                <a:ea typeface="+mn-ea"/>
                <a:cs typeface="+mn-cs"/>
              </a:rPr>
              <a:t>Excédent</a:t>
            </a:r>
            <a:endParaRPr kumimoji="0" lang="en-GB" altLang="en-US" sz="2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7" name="Text Box 11"/>
          <p:cNvSpPr txBox="1">
            <a:spLocks noChangeArrowheads="1"/>
          </p:cNvSpPr>
          <p:nvPr/>
        </p:nvSpPr>
        <p:spPr bwMode="auto">
          <a:xfrm>
            <a:off x="1331913" y="327818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dirty="0" err="1">
                <a:ln>
                  <a:noFill/>
                </a:ln>
                <a:solidFill>
                  <a:prstClr val="black"/>
                </a:solidFill>
                <a:effectLst/>
                <a:uLnTx/>
                <a:uFillTx/>
                <a:latin typeface="Times New Roman" pitchFamily="18" charset="0"/>
                <a:ea typeface="+mn-ea"/>
                <a:cs typeface="+mn-cs"/>
              </a:rPr>
              <a:t>Déficit</a:t>
            </a:r>
            <a:endParaRPr kumimoji="0" lang="en-GB" altLang="en-US" sz="24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28" name="Freeform 14"/>
          <p:cNvSpPr>
            <a:spLocks/>
          </p:cNvSpPr>
          <p:nvPr/>
        </p:nvSpPr>
        <p:spPr bwMode="auto">
          <a:xfrm>
            <a:off x="1828800" y="3940175"/>
            <a:ext cx="2222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29" name="Text Box 15"/>
          <p:cNvSpPr txBox="1">
            <a:spLocks noChangeArrowheads="1"/>
          </p:cNvSpPr>
          <p:nvPr/>
        </p:nvSpPr>
        <p:spPr bwMode="auto">
          <a:xfrm>
            <a:off x="971550" y="4625975"/>
            <a:ext cx="1822450"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1" i="0" u="none" strike="noStrike" kern="1200" cap="none" spc="0" normalizeH="0" baseline="0" noProof="0" dirty="0" err="1">
                <a:ln>
                  <a:noFill/>
                </a:ln>
                <a:solidFill>
                  <a:prstClr val="black"/>
                </a:solidFill>
                <a:effectLst/>
                <a:uLnTx/>
                <a:uFillTx/>
                <a:latin typeface="Times New Roman" pitchFamily="18" charset="0"/>
                <a:ea typeface="+mn-ea"/>
                <a:cs typeface="+mn-cs"/>
              </a:rPr>
              <a:t>Vêlage</a:t>
            </a:r>
            <a:r>
              <a:rPr kumimoji="0" lang="en-IE" altLang="en-US" sz="1800" b="1" i="0" u="none" strike="noStrike" kern="1200" cap="none" spc="0" normalizeH="0" baseline="0" noProof="0" dirty="0">
                <a:ln>
                  <a:noFill/>
                </a:ln>
                <a:solidFill>
                  <a:prstClr val="black"/>
                </a:solidFill>
                <a:effectLst/>
                <a:uLnTx/>
                <a:uFillTx/>
                <a:latin typeface="Times New Roman" pitchFamily="18" charset="0"/>
                <a:ea typeface="+mn-ea"/>
                <a:cs typeface="+mn-cs"/>
              </a:rPr>
              <a:t> &amp; </a:t>
            </a:r>
            <a:r>
              <a:rPr lang="en-IE" altLang="en-US" b="1" dirty="0" err="1" smtClean="0">
                <a:solidFill>
                  <a:prstClr val="black"/>
                </a:solidFill>
                <a:latin typeface="Times New Roman" pitchFamily="18" charset="0"/>
              </a:rPr>
              <a:t>Mise</a:t>
            </a:r>
            <a:r>
              <a:rPr lang="en-IE" altLang="en-US" b="1" dirty="0" smtClean="0">
                <a:solidFill>
                  <a:prstClr val="black"/>
                </a:solidFill>
                <a:latin typeface="Times New Roman" pitchFamily="18" charset="0"/>
              </a:rPr>
              <a:t> à </a:t>
            </a:r>
            <a:r>
              <a:rPr lang="en-IE" altLang="en-US" b="1" dirty="0" err="1" smtClean="0">
                <a:solidFill>
                  <a:prstClr val="black"/>
                </a:solidFill>
                <a:latin typeface="Times New Roman" pitchFamily="18" charset="0"/>
              </a:rPr>
              <a:t>l’herb</a:t>
            </a:r>
            <a:r>
              <a:rPr kumimoji="0" lang="en-IE" altLang="en-US" sz="1800" b="1" i="0" u="none" strike="noStrike" kern="1200" cap="none" spc="0" normalizeH="0" baseline="0" noProof="0" dirty="0" smtClean="0">
                <a:ln>
                  <a:noFill/>
                </a:ln>
                <a:solidFill>
                  <a:prstClr val="black"/>
                </a:solidFill>
                <a:effectLst/>
                <a:uLnTx/>
                <a:uFillTx/>
                <a:latin typeface="Times New Roman" pitchFamily="18" charset="0"/>
                <a:ea typeface="+mn-ea"/>
                <a:cs typeface="+mn-cs"/>
              </a:rPr>
              <a:t>e</a:t>
            </a:r>
            <a:endParaRPr kumimoji="0" lang="en-GB" altLang="en-US" sz="18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30" name="Freeform 18"/>
          <p:cNvSpPr>
            <a:spLocks/>
          </p:cNvSpPr>
          <p:nvPr/>
        </p:nvSpPr>
        <p:spPr bwMode="auto">
          <a:xfrm>
            <a:off x="7812088" y="3940175"/>
            <a:ext cx="527050" cy="68580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1" name="Freeform 19"/>
          <p:cNvSpPr>
            <a:spLocks/>
          </p:cNvSpPr>
          <p:nvPr/>
        </p:nvSpPr>
        <p:spPr bwMode="auto">
          <a:xfrm flipH="1">
            <a:off x="8763000" y="3940175"/>
            <a:ext cx="273050" cy="641350"/>
          </a:xfrm>
          <a:custGeom>
            <a:avLst/>
            <a:gdLst>
              <a:gd name="T0" fmla="*/ 0 w 240"/>
              <a:gd name="T1" fmla="*/ 2147483647 h 480"/>
              <a:gd name="T2" fmla="*/ 0 w 240"/>
              <a:gd name="T3" fmla="*/ 2147483647 h 480"/>
              <a:gd name="T4" fmla="*/ 2147483647 w 240"/>
              <a:gd name="T5" fmla="*/ 2147483647 h 480"/>
              <a:gd name="T6" fmla="*/ 2147483647 w 240"/>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0" h="480">
                <a:moveTo>
                  <a:pt x="0" y="480"/>
                </a:moveTo>
                <a:lnTo>
                  <a:pt x="0" y="144"/>
                </a:lnTo>
                <a:lnTo>
                  <a:pt x="240" y="144"/>
                </a:lnTo>
                <a:lnTo>
                  <a:pt x="240" y="0"/>
                </a:lnTo>
              </a:path>
            </a:pathLst>
          </a:custGeom>
          <a:noFill/>
          <a:ln w="38100">
            <a:solidFill>
              <a:srgbClr val="FF0000"/>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9232" name="Text Box 20"/>
          <p:cNvSpPr txBox="1">
            <a:spLocks noChangeArrowheads="1"/>
          </p:cNvSpPr>
          <p:nvPr/>
        </p:nvSpPr>
        <p:spPr bwMode="auto">
          <a:xfrm>
            <a:off x="6880199" y="4625975"/>
            <a:ext cx="1294999" cy="6463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b="1" i="0" u="none" strike="noStrike" kern="1200" cap="none" spc="0" normalizeH="0" baseline="0" noProof="0" dirty="0" smtClean="0">
                <a:ln>
                  <a:noFill/>
                </a:ln>
                <a:solidFill>
                  <a:prstClr val="black"/>
                </a:solidFill>
                <a:effectLst/>
                <a:uLnTx/>
                <a:uFillTx/>
                <a:latin typeface="Times New Roman" pitchFamily="18" charset="0"/>
                <a:ea typeface="+mn-ea"/>
                <a:cs typeface="+mn-cs"/>
              </a:rPr>
              <a:t>Entrée</a:t>
            </a:r>
            <a:r>
              <a:rPr kumimoji="0" lang="en-IE" altLang="en-US" b="1" i="0" u="none" strike="noStrike" kern="1200" cap="none" spc="0" normalizeH="0" noProof="0" dirty="0" smtClean="0">
                <a:ln>
                  <a:noFill/>
                </a:ln>
                <a:solidFill>
                  <a:prstClr val="black"/>
                </a:solidFill>
                <a:effectLst/>
                <a:uLnTx/>
                <a:uFillTx/>
                <a:latin typeface="Times New Roman" pitchFamily="18" charset="0"/>
                <a:ea typeface="+mn-ea"/>
                <a:cs typeface="+mn-cs"/>
              </a:rPr>
              <a:t> </a:t>
            </a:r>
            <a:r>
              <a:rPr kumimoji="0" lang="en-IE" altLang="en-US" b="1" i="0" u="none" strike="noStrike" kern="1200" cap="none" spc="0" normalizeH="0" noProof="0" dirty="0" err="1" smtClean="0">
                <a:ln>
                  <a:noFill/>
                </a:ln>
                <a:solidFill>
                  <a:prstClr val="black"/>
                </a:solidFill>
                <a:effectLst/>
                <a:uLnTx/>
                <a:uFillTx/>
                <a:latin typeface="Times New Roman" pitchFamily="18" charset="0"/>
                <a:ea typeface="+mn-ea"/>
                <a:cs typeface="+mn-cs"/>
              </a:rPr>
              <a:t>en</a:t>
            </a:r>
            <a:r>
              <a:rPr kumimoji="0" lang="en-IE" altLang="en-US" b="1" i="0" u="none" strike="noStrike" kern="1200" cap="none" spc="0" normalizeH="0" noProof="0" dirty="0" smtClean="0">
                <a:ln>
                  <a:noFill/>
                </a:ln>
                <a:solidFill>
                  <a:prstClr val="black"/>
                </a:solidFill>
                <a:effectLst/>
                <a:uLnTx/>
                <a:uFillTx/>
                <a:latin typeface="Times New Roman" pitchFamily="18" charset="0"/>
                <a:ea typeface="+mn-ea"/>
                <a:cs typeface="+mn-cs"/>
              </a:rPr>
              <a:t> </a:t>
            </a:r>
            <a:r>
              <a:rPr kumimoji="0" lang="en-IE" altLang="en-US" b="1" i="0" u="none" strike="noStrike" kern="1200" cap="none" spc="0" normalizeH="0" noProof="0" dirty="0" err="1" smtClean="0">
                <a:ln>
                  <a:noFill/>
                </a:ln>
                <a:solidFill>
                  <a:prstClr val="black"/>
                </a:solidFill>
                <a:effectLst/>
                <a:uLnTx/>
                <a:uFillTx/>
                <a:latin typeface="Times New Roman" pitchFamily="18" charset="0"/>
                <a:ea typeface="+mn-ea"/>
                <a:cs typeface="+mn-cs"/>
              </a:rPr>
              <a:t>b</a:t>
            </a:r>
            <a:r>
              <a:rPr kumimoji="0" lang="en-IE" altLang="en-US" b="1" i="0" u="none" strike="noStrike" kern="1200" cap="none" spc="0" normalizeH="0" baseline="0" noProof="0" dirty="0" err="1" smtClean="0">
                <a:ln>
                  <a:noFill/>
                </a:ln>
                <a:solidFill>
                  <a:prstClr val="black"/>
                </a:solidFill>
                <a:effectLst/>
                <a:uLnTx/>
                <a:uFillTx/>
                <a:latin typeface="Times New Roman" pitchFamily="18" charset="0"/>
                <a:ea typeface="+mn-ea"/>
                <a:cs typeface="+mn-cs"/>
              </a:rPr>
              <a:t>âtiment</a:t>
            </a:r>
            <a:endParaRPr kumimoji="0" lang="en-GB" altLang="en-US"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9233" name="AutoShape 27"/>
          <p:cNvSpPr>
            <a:spLocks/>
          </p:cNvSpPr>
          <p:nvPr/>
        </p:nvSpPr>
        <p:spPr bwMode="auto">
          <a:xfrm rot="5400000">
            <a:off x="2015332" y="4688681"/>
            <a:ext cx="144462" cy="1800225"/>
          </a:xfrm>
          <a:prstGeom prst="rightBrace">
            <a:avLst>
              <a:gd name="adj1" fmla="val 103847"/>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4" name="Text Box 28"/>
          <p:cNvSpPr txBox="1">
            <a:spLocks noChangeArrowheads="1"/>
          </p:cNvSpPr>
          <p:nvPr/>
        </p:nvSpPr>
        <p:spPr bwMode="auto">
          <a:xfrm>
            <a:off x="395288" y="5661025"/>
            <a:ext cx="33115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a:ln>
                  <a:noFill/>
                </a:ln>
                <a:solidFill>
                  <a:prstClr val="black"/>
                </a:solidFill>
                <a:effectLst/>
                <a:uLnTx/>
                <a:uFillTx/>
                <a:latin typeface="Arial" charset="0"/>
                <a:ea typeface="+mn-ea"/>
                <a:cs typeface="+mn-cs"/>
              </a:rPr>
              <a:t>Printemps</a:t>
            </a:r>
            <a:r>
              <a:rPr kumimoji="0" lang="en-IE" altLang="en-US"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a:ln>
                  <a:noFill/>
                </a:ln>
                <a:solidFill>
                  <a:prstClr val="black"/>
                </a:solidFill>
                <a:effectLst/>
                <a:uLnTx/>
                <a:uFillTx/>
                <a:latin typeface="Arial" charset="0"/>
                <a:ea typeface="+mn-ea"/>
                <a:cs typeface="+mn-cs"/>
              </a:rPr>
              <a:t>Plan de rotation </a:t>
            </a: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printanière</a:t>
            </a:r>
            <a:r>
              <a:rPr kumimoji="0" lang="en-IE" altLang="en-US" sz="1800" b="0" i="0" u="none" strike="noStrike" kern="1200" cap="none" spc="0" normalizeH="0" baseline="0" noProof="0" dirty="0" smtClean="0">
                <a:ln>
                  <a:noFill/>
                </a:ln>
                <a:solidFill>
                  <a:prstClr val="black"/>
                </a:solidFill>
                <a:effectLst/>
                <a:uLnTx/>
                <a:uFillTx/>
                <a:latin typeface="Arial" charset="0"/>
                <a:ea typeface="+mn-ea"/>
                <a:cs typeface="+mn-cs"/>
              </a:rPr>
              <a:t> (OAD)</a:t>
            </a:r>
            <a:endParaRPr kumimoji="0" lang="en-GB" alt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235" name="AutoShape 29"/>
          <p:cNvSpPr>
            <a:spLocks/>
          </p:cNvSpPr>
          <p:nvPr/>
        </p:nvSpPr>
        <p:spPr bwMode="auto">
          <a:xfrm rot="5400000">
            <a:off x="4464050" y="3249613"/>
            <a:ext cx="144463" cy="2808287"/>
          </a:xfrm>
          <a:prstGeom prst="rightBrace">
            <a:avLst>
              <a:gd name="adj1" fmla="val 16199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6" name="Text Box 30"/>
          <p:cNvSpPr txBox="1">
            <a:spLocks noChangeArrowheads="1"/>
          </p:cNvSpPr>
          <p:nvPr/>
        </p:nvSpPr>
        <p:spPr bwMode="auto">
          <a:xfrm>
            <a:off x="7864475" y="3284538"/>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IE" altLang="en-US" sz="2400" b="0" i="0" u="none" strike="noStrike" kern="1200" cap="none" spc="0" normalizeH="0" baseline="0" noProof="0">
                <a:ln>
                  <a:noFill/>
                </a:ln>
                <a:solidFill>
                  <a:prstClr val="black"/>
                </a:solidFill>
                <a:effectLst/>
                <a:uLnTx/>
                <a:uFillTx/>
                <a:latin typeface="Times New Roman" pitchFamily="18" charset="0"/>
                <a:ea typeface="+mn-ea"/>
                <a:cs typeface="+mn-cs"/>
              </a:rPr>
              <a:t>Déficit</a:t>
            </a:r>
            <a:endParaRPr kumimoji="0" lang="en-GB" altLang="en-US" sz="24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237" name="Text Box 31"/>
          <p:cNvSpPr txBox="1">
            <a:spLocks noChangeArrowheads="1"/>
          </p:cNvSpPr>
          <p:nvPr/>
        </p:nvSpPr>
        <p:spPr bwMode="auto">
          <a:xfrm>
            <a:off x="2844800" y="4665663"/>
            <a:ext cx="3311525"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smtClean="0">
                <a:ln>
                  <a:noFill/>
                </a:ln>
                <a:solidFill>
                  <a:prstClr val="black"/>
                </a:solidFill>
                <a:effectLst/>
                <a:uLnTx/>
                <a:uFillTx/>
                <a:latin typeface="Arial" charset="0"/>
                <a:ea typeface="+mn-ea"/>
                <a:cs typeface="+mn-cs"/>
              </a:rPr>
              <a:t>Mi-saison</a:t>
            </a:r>
            <a:endParaRPr kumimoji="0" lang="en-IE" altLang="en-US" sz="1800" b="0"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smtClean="0">
                <a:ln>
                  <a:noFill/>
                </a:ln>
                <a:solidFill>
                  <a:prstClr val="black"/>
                </a:solidFill>
                <a:effectLst/>
                <a:uLnTx/>
                <a:uFillTx/>
                <a:latin typeface="Arial" charset="0"/>
                <a:ea typeface="+mn-ea"/>
                <a:cs typeface="+mn-cs"/>
              </a:rPr>
              <a:t>Feed wedge (OAD)</a:t>
            </a:r>
            <a:endParaRPr kumimoji="0" lang="en-GB" alt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9238" name="AutoShape 32"/>
          <p:cNvSpPr>
            <a:spLocks/>
          </p:cNvSpPr>
          <p:nvPr/>
        </p:nvSpPr>
        <p:spPr bwMode="auto">
          <a:xfrm rot="5400000">
            <a:off x="7155509" y="4437063"/>
            <a:ext cx="144462" cy="2303462"/>
          </a:xfrm>
          <a:prstGeom prst="rightBrace">
            <a:avLst>
              <a:gd name="adj1" fmla="val 132876"/>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239" name="Text Box 33"/>
          <p:cNvSpPr txBox="1">
            <a:spLocks noChangeArrowheads="1"/>
          </p:cNvSpPr>
          <p:nvPr/>
        </p:nvSpPr>
        <p:spPr bwMode="auto">
          <a:xfrm>
            <a:off x="5580063" y="5661025"/>
            <a:ext cx="3311525"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IE" altLang="en-US" sz="1800" b="0" i="0" u="none" strike="noStrike" kern="1200" cap="none" spc="0" normalizeH="0" baseline="0" noProof="0" dirty="0" err="1">
                <a:ln>
                  <a:noFill/>
                </a:ln>
                <a:solidFill>
                  <a:prstClr val="black"/>
                </a:solidFill>
                <a:effectLst/>
                <a:uLnTx/>
                <a:uFillTx/>
                <a:latin typeface="Arial" charset="0"/>
                <a:ea typeface="+mn-ea"/>
                <a:cs typeface="+mn-cs"/>
              </a:rPr>
              <a:t>Automne</a:t>
            </a:r>
            <a:r>
              <a:rPr kumimoji="0" lang="en-IE" altLang="en-US" sz="1800" b="0" i="0" u="none" strike="noStrike" kern="1200" cap="none" spc="0" normalizeH="0" baseline="0" noProof="0" dirty="0">
                <a:ln>
                  <a:noFill/>
                </a:ln>
                <a:solidFill>
                  <a:prstClr val="black"/>
                </a:solidFill>
                <a:effectLst/>
                <a:uLnTx/>
                <a:uFillTx/>
                <a:latin typeface="Arial" charset="0"/>
                <a:ea typeface="+mn-ea"/>
                <a:cs typeface="+mn-cs"/>
              </a:rPr>
              <a:t> </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1800" b="0" i="0" u="none" strike="noStrike" kern="1200" cap="none" spc="0" normalizeH="0" baseline="0" noProof="0" dirty="0" smtClean="0">
                <a:ln>
                  <a:noFill/>
                </a:ln>
                <a:solidFill>
                  <a:prstClr val="black"/>
                </a:solidFill>
                <a:effectLst/>
                <a:uLnTx/>
                <a:uFillTx/>
                <a:latin typeface="Arial" charset="0"/>
                <a:ea typeface="+mn-ea"/>
                <a:cs typeface="+mn-cs"/>
              </a:rPr>
              <a:t>Plan de rotation </a:t>
            </a:r>
            <a:r>
              <a:rPr kumimoji="0" lang="en-GB" altLang="en-US" sz="1800" b="0" i="0" u="none" strike="noStrike" kern="1200" cap="none" spc="0" normalizeH="0" baseline="0" noProof="0" dirty="0" err="1" smtClean="0">
                <a:ln>
                  <a:noFill/>
                </a:ln>
                <a:solidFill>
                  <a:prstClr val="black"/>
                </a:solidFill>
                <a:effectLst/>
                <a:uLnTx/>
                <a:uFillTx/>
                <a:latin typeface="Arial" charset="0"/>
                <a:ea typeface="+mn-ea"/>
                <a:cs typeface="+mn-cs"/>
              </a:rPr>
              <a:t>automnale</a:t>
            </a:r>
            <a:r>
              <a:rPr kumimoji="0" lang="en-GB" altLang="en-US" sz="1800" b="0" i="0" u="none" strike="noStrike" kern="1200" cap="none" spc="0" normalizeH="0" baseline="0" noProof="0" dirty="0" smtClean="0">
                <a:ln>
                  <a:noFill/>
                </a:ln>
                <a:solidFill>
                  <a:prstClr val="black"/>
                </a:solidFill>
                <a:effectLst/>
                <a:uLnTx/>
                <a:uFillTx/>
                <a:latin typeface="Arial" charset="0"/>
                <a:ea typeface="+mn-ea"/>
                <a:cs typeface="+mn-cs"/>
              </a:rPr>
              <a:t> (OAD)</a:t>
            </a:r>
            <a:endParaRPr kumimoji="0" lang="en-GB" alt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ZoneTexte 1"/>
          <p:cNvSpPr txBox="1"/>
          <p:nvPr/>
        </p:nvSpPr>
        <p:spPr>
          <a:xfrm>
            <a:off x="3453411" y="435005"/>
            <a:ext cx="2442623" cy="230832"/>
          </a:xfrm>
          <a:prstGeom prst="rect">
            <a:avLst/>
          </a:prstGeom>
          <a:solidFill>
            <a:schemeClr val="bg1"/>
          </a:solidFill>
        </p:spPr>
        <p:txBody>
          <a:bodyPr wrap="square" rtlCol="0">
            <a:spAutoFit/>
          </a:bodyPr>
          <a:lstStyle/>
          <a:p>
            <a:r>
              <a:rPr lang="fr-FR" sz="900" b="1" dirty="0" smtClean="0">
                <a:latin typeface="Times New Roman" panose="02020603050405020304" pitchFamily="18" charset="0"/>
                <a:cs typeface="Times New Roman" panose="02020603050405020304" pitchFamily="18" charset="0"/>
              </a:rPr>
              <a:t>Besoin du troupeau (Chargement 2,47 VL/ha)</a:t>
            </a:r>
            <a:endParaRPr lang="fr-FR" sz="900" b="1" dirty="0">
              <a:latin typeface="Times New Roman" panose="02020603050405020304" pitchFamily="18" charset="0"/>
              <a:cs typeface="Times New Roman" panose="02020603050405020304" pitchFamily="18" charset="0"/>
            </a:endParaRPr>
          </a:p>
        </p:txBody>
      </p:sp>
      <p:sp>
        <p:nvSpPr>
          <p:cNvPr id="25" name="ZoneTexte 24"/>
          <p:cNvSpPr txBox="1"/>
          <p:nvPr/>
        </p:nvSpPr>
        <p:spPr>
          <a:xfrm>
            <a:off x="3462288" y="667329"/>
            <a:ext cx="2442623" cy="230832"/>
          </a:xfrm>
          <a:prstGeom prst="rect">
            <a:avLst/>
          </a:prstGeom>
          <a:solidFill>
            <a:schemeClr val="bg1"/>
          </a:solidFill>
        </p:spPr>
        <p:txBody>
          <a:bodyPr wrap="square" rtlCol="0">
            <a:spAutoFit/>
          </a:bodyPr>
          <a:lstStyle/>
          <a:p>
            <a:r>
              <a:rPr lang="fr-FR" sz="900" b="1" dirty="0" smtClean="0">
                <a:latin typeface="Times New Roman" panose="02020603050405020304" pitchFamily="18" charset="0"/>
                <a:cs typeface="Times New Roman" panose="02020603050405020304" pitchFamily="18" charset="0"/>
              </a:rPr>
              <a:t>Croissance de l’herbe</a:t>
            </a:r>
            <a:endParaRPr lang="fr-FR" sz="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54317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5888"/>
            <a:ext cx="9144000" cy="457200"/>
          </a:xfrm>
        </p:spPr>
        <p:txBody>
          <a:bodyPr/>
          <a:lstStyle/>
          <a:p>
            <a:pPr algn="ctr">
              <a:defRPr/>
            </a:pPr>
            <a:r>
              <a:rPr lang="en-IE" sz="2400" kern="1200" dirty="0" err="1" smtClean="0">
                <a:solidFill>
                  <a:schemeClr val="tx1"/>
                </a:solidFill>
              </a:rPr>
              <a:t>Systèmes</a:t>
            </a:r>
            <a:r>
              <a:rPr lang="en-IE" sz="2400" kern="1200" dirty="0" smtClean="0">
                <a:solidFill>
                  <a:schemeClr val="tx1"/>
                </a:solidFill>
              </a:rPr>
              <a:t> de production </a:t>
            </a:r>
            <a:r>
              <a:rPr lang="en-IE" sz="2400" kern="1200" dirty="0" err="1" smtClean="0">
                <a:solidFill>
                  <a:schemeClr val="tx1"/>
                </a:solidFill>
              </a:rPr>
              <a:t>herbagers</a:t>
            </a:r>
            <a:r>
              <a:rPr lang="en-IE" sz="2400" kern="1200" dirty="0" smtClean="0">
                <a:solidFill>
                  <a:schemeClr val="tx1"/>
                </a:solidFill>
              </a:rPr>
              <a:t> </a:t>
            </a:r>
            <a:r>
              <a:rPr lang="en-IE" sz="2400" kern="1200" dirty="0" err="1" smtClean="0">
                <a:solidFill>
                  <a:schemeClr val="tx1"/>
                </a:solidFill>
              </a:rPr>
              <a:t>intégrés</a:t>
            </a:r>
            <a:endParaRPr lang="en-IE" sz="2400" dirty="0">
              <a:solidFill>
                <a:schemeClr val="tx1"/>
              </a:solidFill>
            </a:endParaRPr>
          </a:p>
        </p:txBody>
      </p:sp>
      <p:sp>
        <p:nvSpPr>
          <p:cNvPr id="167" name="Rectangle 2"/>
          <p:cNvSpPr txBox="1">
            <a:spLocks noChangeArrowheads="1"/>
          </p:cNvSpPr>
          <p:nvPr/>
        </p:nvSpPr>
        <p:spPr>
          <a:xfrm>
            <a:off x="190500" y="1011238"/>
            <a:ext cx="3286125" cy="1614487"/>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a:ln>
                  <a:noFill/>
                </a:ln>
                <a:solidFill>
                  <a:prstClr val="black"/>
                </a:solidFill>
                <a:effectLst/>
                <a:uLnTx/>
                <a:uFillTx/>
                <a:latin typeface="Calibri"/>
                <a:ea typeface="+mn-ea"/>
                <a:cs typeface="+mn-cs"/>
              </a:rPr>
              <a:t>Décisions intégrées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Faire </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coïncider</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la </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croissance</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l’herbe</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en-N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NZ" dirty="0">
                <a:solidFill>
                  <a:prstClr val="black"/>
                </a:solidFill>
                <a:latin typeface="Calibri"/>
              </a:rPr>
              <a:t>a</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ux</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NZ" sz="1800" b="0" i="0" u="none" strike="noStrike" kern="1200" cap="none" spc="0" normalizeH="0" baseline="0" noProof="0" dirty="0" err="1" smtClean="0">
                <a:ln>
                  <a:noFill/>
                </a:ln>
                <a:solidFill>
                  <a:prstClr val="black"/>
                </a:solidFill>
                <a:effectLst/>
                <a:uLnTx/>
                <a:uFillTx/>
                <a:latin typeface="Calibri"/>
                <a:ea typeface="+mn-ea"/>
                <a:cs typeface="+mn-cs"/>
              </a:rPr>
              <a:t>besoins</a:t>
            </a:r>
            <a:r>
              <a:rPr kumimoji="0" lang="en-NZ"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NZ" sz="1800" b="0" i="0" u="none" strike="noStrike" kern="1200" cap="none" spc="0" normalizeH="0" baseline="0" noProof="0" dirty="0">
                <a:ln>
                  <a:noFill/>
                </a:ln>
                <a:solidFill>
                  <a:prstClr val="black"/>
                </a:solidFill>
                <a:effectLst/>
                <a:uLnTx/>
                <a:uFillTx/>
                <a:latin typeface="Calibri"/>
                <a:ea typeface="+mn-ea"/>
                <a:cs typeface="+mn-cs"/>
              </a:rPr>
              <a:t>des animaux</a:t>
            </a:r>
          </a:p>
        </p:txBody>
      </p:sp>
      <p:grpSp>
        <p:nvGrpSpPr>
          <p:cNvPr id="6148" name="Groupe 14"/>
          <p:cNvGrpSpPr>
            <a:grpSpLocks/>
          </p:cNvGrpSpPr>
          <p:nvPr/>
        </p:nvGrpSpPr>
        <p:grpSpPr bwMode="auto">
          <a:xfrm>
            <a:off x="3333750" y="696913"/>
            <a:ext cx="5810250" cy="2732087"/>
            <a:chOff x="1504877" y="2129835"/>
            <a:chExt cx="6077024" cy="3250673"/>
          </a:xfrm>
        </p:grpSpPr>
        <p:sp>
          <p:nvSpPr>
            <p:cNvPr id="6228" name="Rectangle 7"/>
            <p:cNvSpPr>
              <a:spLocks noChangeArrowheads="1"/>
            </p:cNvSpPr>
            <p:nvPr/>
          </p:nvSpPr>
          <p:spPr bwMode="auto">
            <a:xfrm>
              <a:off x="2238376" y="2590800"/>
              <a:ext cx="9525" cy="24098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29" name="Freeform 8"/>
            <p:cNvSpPr>
              <a:spLocks noEditPoints="1"/>
            </p:cNvSpPr>
            <p:nvPr/>
          </p:nvSpPr>
          <p:spPr bwMode="auto">
            <a:xfrm>
              <a:off x="2205038" y="2586038"/>
              <a:ext cx="38100" cy="2419350"/>
            </a:xfrm>
            <a:custGeom>
              <a:avLst/>
              <a:gdLst>
                <a:gd name="T0" fmla="*/ 0 w 24"/>
                <a:gd name="T1" fmla="*/ 2147483647 h 1524"/>
                <a:gd name="T2" fmla="*/ 2147483647 w 24"/>
                <a:gd name="T3" fmla="*/ 2147483647 h 1524"/>
                <a:gd name="T4" fmla="*/ 2147483647 w 24"/>
                <a:gd name="T5" fmla="*/ 2147483647 h 1524"/>
                <a:gd name="T6" fmla="*/ 0 w 24"/>
                <a:gd name="T7" fmla="*/ 2147483647 h 1524"/>
                <a:gd name="T8" fmla="*/ 0 w 24"/>
                <a:gd name="T9" fmla="*/ 2147483647 h 1524"/>
                <a:gd name="T10" fmla="*/ 0 w 24"/>
                <a:gd name="T11" fmla="*/ 2147483647 h 1524"/>
                <a:gd name="T12" fmla="*/ 2147483647 w 24"/>
                <a:gd name="T13" fmla="*/ 2147483647 h 1524"/>
                <a:gd name="T14" fmla="*/ 2147483647 w 24"/>
                <a:gd name="T15" fmla="*/ 2147483647 h 1524"/>
                <a:gd name="T16" fmla="*/ 0 w 24"/>
                <a:gd name="T17" fmla="*/ 2147483647 h 1524"/>
                <a:gd name="T18" fmla="*/ 0 w 24"/>
                <a:gd name="T19" fmla="*/ 2147483647 h 1524"/>
                <a:gd name="T20" fmla="*/ 0 w 24"/>
                <a:gd name="T21" fmla="*/ 2147483647 h 1524"/>
                <a:gd name="T22" fmla="*/ 2147483647 w 24"/>
                <a:gd name="T23" fmla="*/ 2147483647 h 1524"/>
                <a:gd name="T24" fmla="*/ 2147483647 w 24"/>
                <a:gd name="T25" fmla="*/ 2147483647 h 1524"/>
                <a:gd name="T26" fmla="*/ 0 w 24"/>
                <a:gd name="T27" fmla="*/ 2147483647 h 1524"/>
                <a:gd name="T28" fmla="*/ 0 w 24"/>
                <a:gd name="T29" fmla="*/ 2147483647 h 1524"/>
                <a:gd name="T30" fmla="*/ 0 w 24"/>
                <a:gd name="T31" fmla="*/ 2147483647 h 1524"/>
                <a:gd name="T32" fmla="*/ 2147483647 w 24"/>
                <a:gd name="T33" fmla="*/ 2147483647 h 1524"/>
                <a:gd name="T34" fmla="*/ 2147483647 w 24"/>
                <a:gd name="T35" fmla="*/ 2147483647 h 1524"/>
                <a:gd name="T36" fmla="*/ 0 w 24"/>
                <a:gd name="T37" fmla="*/ 2147483647 h 1524"/>
                <a:gd name="T38" fmla="*/ 0 w 24"/>
                <a:gd name="T39" fmla="*/ 2147483647 h 1524"/>
                <a:gd name="T40" fmla="*/ 0 w 24"/>
                <a:gd name="T41" fmla="*/ 2147483647 h 1524"/>
                <a:gd name="T42" fmla="*/ 2147483647 w 24"/>
                <a:gd name="T43" fmla="*/ 2147483647 h 1524"/>
                <a:gd name="T44" fmla="*/ 2147483647 w 24"/>
                <a:gd name="T45" fmla="*/ 2147483647 h 1524"/>
                <a:gd name="T46" fmla="*/ 0 w 24"/>
                <a:gd name="T47" fmla="*/ 2147483647 h 1524"/>
                <a:gd name="T48" fmla="*/ 0 w 24"/>
                <a:gd name="T49" fmla="*/ 2147483647 h 1524"/>
                <a:gd name="T50" fmla="*/ 0 w 24"/>
                <a:gd name="T51" fmla="*/ 2147483647 h 1524"/>
                <a:gd name="T52" fmla="*/ 2147483647 w 24"/>
                <a:gd name="T53" fmla="*/ 2147483647 h 1524"/>
                <a:gd name="T54" fmla="*/ 2147483647 w 24"/>
                <a:gd name="T55" fmla="*/ 2147483647 h 1524"/>
                <a:gd name="T56" fmla="*/ 0 w 24"/>
                <a:gd name="T57" fmla="*/ 2147483647 h 1524"/>
                <a:gd name="T58" fmla="*/ 0 w 24"/>
                <a:gd name="T59" fmla="*/ 2147483647 h 1524"/>
                <a:gd name="T60" fmla="*/ 0 w 24"/>
                <a:gd name="T61" fmla="*/ 2147483647 h 1524"/>
                <a:gd name="T62" fmla="*/ 2147483647 w 24"/>
                <a:gd name="T63" fmla="*/ 2147483647 h 1524"/>
                <a:gd name="T64" fmla="*/ 2147483647 w 24"/>
                <a:gd name="T65" fmla="*/ 2147483647 h 1524"/>
                <a:gd name="T66" fmla="*/ 0 w 24"/>
                <a:gd name="T67" fmla="*/ 2147483647 h 1524"/>
                <a:gd name="T68" fmla="*/ 0 w 24"/>
                <a:gd name="T69" fmla="*/ 2147483647 h 1524"/>
                <a:gd name="T70" fmla="*/ 0 w 24"/>
                <a:gd name="T71" fmla="*/ 2147483647 h 1524"/>
                <a:gd name="T72" fmla="*/ 2147483647 w 24"/>
                <a:gd name="T73" fmla="*/ 2147483647 h 1524"/>
                <a:gd name="T74" fmla="*/ 2147483647 w 24"/>
                <a:gd name="T75" fmla="*/ 2147483647 h 1524"/>
                <a:gd name="T76" fmla="*/ 0 w 24"/>
                <a:gd name="T77" fmla="*/ 2147483647 h 1524"/>
                <a:gd name="T78" fmla="*/ 0 w 24"/>
                <a:gd name="T79" fmla="*/ 2147483647 h 1524"/>
                <a:gd name="T80" fmla="*/ 0 w 24"/>
                <a:gd name="T81" fmla="*/ 2147483647 h 1524"/>
                <a:gd name="T82" fmla="*/ 2147483647 w 24"/>
                <a:gd name="T83" fmla="*/ 2147483647 h 1524"/>
                <a:gd name="T84" fmla="*/ 2147483647 w 24"/>
                <a:gd name="T85" fmla="*/ 2147483647 h 1524"/>
                <a:gd name="T86" fmla="*/ 0 w 24"/>
                <a:gd name="T87" fmla="*/ 2147483647 h 1524"/>
                <a:gd name="T88" fmla="*/ 0 w 24"/>
                <a:gd name="T89" fmla="*/ 2147483647 h 1524"/>
                <a:gd name="T90" fmla="*/ 0 w 24"/>
                <a:gd name="T91" fmla="*/ 2147483647 h 1524"/>
                <a:gd name="T92" fmla="*/ 2147483647 w 24"/>
                <a:gd name="T93" fmla="*/ 2147483647 h 1524"/>
                <a:gd name="T94" fmla="*/ 2147483647 w 24"/>
                <a:gd name="T95" fmla="*/ 2147483647 h 1524"/>
                <a:gd name="T96" fmla="*/ 0 w 24"/>
                <a:gd name="T97" fmla="*/ 2147483647 h 1524"/>
                <a:gd name="T98" fmla="*/ 0 w 24"/>
                <a:gd name="T99" fmla="*/ 2147483647 h 1524"/>
                <a:gd name="T100" fmla="*/ 0 w 24"/>
                <a:gd name="T101" fmla="*/ 0 h 1524"/>
                <a:gd name="T102" fmla="*/ 2147483647 w 24"/>
                <a:gd name="T103" fmla="*/ 0 h 1524"/>
                <a:gd name="T104" fmla="*/ 2147483647 w 24"/>
                <a:gd name="T105" fmla="*/ 2147483647 h 1524"/>
                <a:gd name="T106" fmla="*/ 0 w 24"/>
                <a:gd name="T107" fmla="*/ 2147483647 h 1524"/>
                <a:gd name="T108" fmla="*/ 0 w 24"/>
                <a:gd name="T109" fmla="*/ 0 h 15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4" h="1524">
                  <a:moveTo>
                    <a:pt x="0" y="1518"/>
                  </a:moveTo>
                  <a:lnTo>
                    <a:pt x="24" y="1518"/>
                  </a:lnTo>
                  <a:lnTo>
                    <a:pt x="24" y="1524"/>
                  </a:lnTo>
                  <a:lnTo>
                    <a:pt x="0" y="1524"/>
                  </a:lnTo>
                  <a:lnTo>
                    <a:pt x="0" y="1518"/>
                  </a:lnTo>
                  <a:close/>
                  <a:moveTo>
                    <a:pt x="0" y="1368"/>
                  </a:moveTo>
                  <a:lnTo>
                    <a:pt x="24" y="1368"/>
                  </a:lnTo>
                  <a:lnTo>
                    <a:pt x="24" y="1374"/>
                  </a:lnTo>
                  <a:lnTo>
                    <a:pt x="0" y="1374"/>
                  </a:lnTo>
                  <a:lnTo>
                    <a:pt x="0" y="1368"/>
                  </a:lnTo>
                  <a:close/>
                  <a:moveTo>
                    <a:pt x="0" y="1212"/>
                  </a:moveTo>
                  <a:lnTo>
                    <a:pt x="24" y="1212"/>
                  </a:lnTo>
                  <a:lnTo>
                    <a:pt x="24" y="1218"/>
                  </a:lnTo>
                  <a:lnTo>
                    <a:pt x="0" y="1218"/>
                  </a:lnTo>
                  <a:lnTo>
                    <a:pt x="0" y="1212"/>
                  </a:lnTo>
                  <a:close/>
                  <a:moveTo>
                    <a:pt x="0" y="1062"/>
                  </a:moveTo>
                  <a:lnTo>
                    <a:pt x="24" y="1062"/>
                  </a:lnTo>
                  <a:lnTo>
                    <a:pt x="24" y="1068"/>
                  </a:lnTo>
                  <a:lnTo>
                    <a:pt x="0" y="1068"/>
                  </a:lnTo>
                  <a:lnTo>
                    <a:pt x="0" y="1062"/>
                  </a:lnTo>
                  <a:close/>
                  <a:moveTo>
                    <a:pt x="0" y="912"/>
                  </a:moveTo>
                  <a:lnTo>
                    <a:pt x="24" y="912"/>
                  </a:lnTo>
                  <a:lnTo>
                    <a:pt x="24" y="918"/>
                  </a:lnTo>
                  <a:lnTo>
                    <a:pt x="0" y="918"/>
                  </a:lnTo>
                  <a:lnTo>
                    <a:pt x="0" y="912"/>
                  </a:lnTo>
                  <a:close/>
                  <a:moveTo>
                    <a:pt x="0" y="762"/>
                  </a:moveTo>
                  <a:lnTo>
                    <a:pt x="24" y="762"/>
                  </a:lnTo>
                  <a:lnTo>
                    <a:pt x="24" y="768"/>
                  </a:lnTo>
                  <a:lnTo>
                    <a:pt x="0" y="768"/>
                  </a:lnTo>
                  <a:lnTo>
                    <a:pt x="0" y="762"/>
                  </a:lnTo>
                  <a:close/>
                  <a:moveTo>
                    <a:pt x="0" y="606"/>
                  </a:moveTo>
                  <a:lnTo>
                    <a:pt x="24" y="606"/>
                  </a:lnTo>
                  <a:lnTo>
                    <a:pt x="24" y="612"/>
                  </a:lnTo>
                  <a:lnTo>
                    <a:pt x="0" y="612"/>
                  </a:lnTo>
                  <a:lnTo>
                    <a:pt x="0" y="606"/>
                  </a:lnTo>
                  <a:close/>
                  <a:moveTo>
                    <a:pt x="0" y="456"/>
                  </a:moveTo>
                  <a:lnTo>
                    <a:pt x="24" y="456"/>
                  </a:lnTo>
                  <a:lnTo>
                    <a:pt x="24" y="462"/>
                  </a:lnTo>
                  <a:lnTo>
                    <a:pt x="0" y="462"/>
                  </a:lnTo>
                  <a:lnTo>
                    <a:pt x="0" y="456"/>
                  </a:lnTo>
                  <a:close/>
                  <a:moveTo>
                    <a:pt x="0" y="306"/>
                  </a:moveTo>
                  <a:lnTo>
                    <a:pt x="24" y="306"/>
                  </a:lnTo>
                  <a:lnTo>
                    <a:pt x="24" y="312"/>
                  </a:lnTo>
                  <a:lnTo>
                    <a:pt x="0" y="312"/>
                  </a:lnTo>
                  <a:lnTo>
                    <a:pt x="0" y="306"/>
                  </a:lnTo>
                  <a:close/>
                  <a:moveTo>
                    <a:pt x="0" y="150"/>
                  </a:moveTo>
                  <a:lnTo>
                    <a:pt x="24" y="150"/>
                  </a:lnTo>
                  <a:lnTo>
                    <a:pt x="24" y="156"/>
                  </a:lnTo>
                  <a:lnTo>
                    <a:pt x="0" y="156"/>
                  </a:lnTo>
                  <a:lnTo>
                    <a:pt x="0" y="150"/>
                  </a:lnTo>
                  <a:close/>
                  <a:moveTo>
                    <a:pt x="0" y="0"/>
                  </a:moveTo>
                  <a:lnTo>
                    <a:pt x="24" y="0"/>
                  </a:lnTo>
                  <a:lnTo>
                    <a:pt x="24" y="6"/>
                  </a:lnTo>
                  <a:lnTo>
                    <a:pt x="0" y="6"/>
                  </a:lnTo>
                  <a:lnTo>
                    <a:pt x="0"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0" name="Rectangle 9"/>
            <p:cNvSpPr>
              <a:spLocks noChangeArrowheads="1"/>
            </p:cNvSpPr>
            <p:nvPr/>
          </p:nvSpPr>
          <p:spPr bwMode="auto">
            <a:xfrm>
              <a:off x="2243138" y="4995863"/>
              <a:ext cx="5124450" cy="9525"/>
            </a:xfrm>
            <a:prstGeom prst="rect">
              <a:avLst/>
            </a:prstGeom>
            <a:solidFill>
              <a:srgbClr val="000000"/>
            </a:solidFill>
            <a:ln w="9525">
              <a:solidFill>
                <a:srgbClr val="000000"/>
              </a:solidFill>
              <a:bevel/>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31" name="Freeform 10"/>
            <p:cNvSpPr>
              <a:spLocks noEditPoints="1"/>
            </p:cNvSpPr>
            <p:nvPr/>
          </p:nvSpPr>
          <p:spPr bwMode="auto">
            <a:xfrm>
              <a:off x="2238376" y="5000625"/>
              <a:ext cx="5133975" cy="47625"/>
            </a:xfrm>
            <a:custGeom>
              <a:avLst/>
              <a:gdLst>
                <a:gd name="T0" fmla="*/ 2147483647 w 3234"/>
                <a:gd name="T1" fmla="*/ 2147483647 h 30"/>
                <a:gd name="T2" fmla="*/ 0 w 3234"/>
                <a:gd name="T3" fmla="*/ 0 h 30"/>
                <a:gd name="T4" fmla="*/ 2147483647 w 3234"/>
                <a:gd name="T5" fmla="*/ 0 h 30"/>
                <a:gd name="T6" fmla="*/ 2147483647 w 3234"/>
                <a:gd name="T7" fmla="*/ 2147483647 h 30"/>
                <a:gd name="T8" fmla="*/ 2147483647 w 3234"/>
                <a:gd name="T9" fmla="*/ 0 h 30"/>
                <a:gd name="T10" fmla="*/ 2147483647 w 3234"/>
                <a:gd name="T11" fmla="*/ 2147483647 h 30"/>
                <a:gd name="T12" fmla="*/ 2147483647 w 3234"/>
                <a:gd name="T13" fmla="*/ 0 h 30"/>
                <a:gd name="T14" fmla="*/ 2147483647 w 3234"/>
                <a:gd name="T15" fmla="*/ 0 h 30"/>
                <a:gd name="T16" fmla="*/ 2147483647 w 3234"/>
                <a:gd name="T17" fmla="*/ 2147483647 h 30"/>
                <a:gd name="T18" fmla="*/ 2147483647 w 3234"/>
                <a:gd name="T19" fmla="*/ 0 h 30"/>
                <a:gd name="T20" fmla="*/ 2147483647 w 3234"/>
                <a:gd name="T21" fmla="*/ 2147483647 h 30"/>
                <a:gd name="T22" fmla="*/ 2147483647 w 3234"/>
                <a:gd name="T23" fmla="*/ 0 h 30"/>
                <a:gd name="T24" fmla="*/ 2147483647 w 3234"/>
                <a:gd name="T25" fmla="*/ 0 h 30"/>
                <a:gd name="T26" fmla="*/ 2147483647 w 3234"/>
                <a:gd name="T27" fmla="*/ 2147483647 h 30"/>
                <a:gd name="T28" fmla="*/ 2147483647 w 3234"/>
                <a:gd name="T29" fmla="*/ 0 h 30"/>
                <a:gd name="T30" fmla="*/ 2147483647 w 3234"/>
                <a:gd name="T31" fmla="*/ 2147483647 h 30"/>
                <a:gd name="T32" fmla="*/ 2147483647 w 3234"/>
                <a:gd name="T33" fmla="*/ 0 h 30"/>
                <a:gd name="T34" fmla="*/ 2147483647 w 3234"/>
                <a:gd name="T35" fmla="*/ 0 h 30"/>
                <a:gd name="T36" fmla="*/ 2147483647 w 3234"/>
                <a:gd name="T37" fmla="*/ 2147483647 h 30"/>
                <a:gd name="T38" fmla="*/ 2147483647 w 3234"/>
                <a:gd name="T39" fmla="*/ 0 h 30"/>
                <a:gd name="T40" fmla="*/ 2147483647 w 3234"/>
                <a:gd name="T41" fmla="*/ 2147483647 h 30"/>
                <a:gd name="T42" fmla="*/ 2147483647 w 3234"/>
                <a:gd name="T43" fmla="*/ 0 h 30"/>
                <a:gd name="T44" fmla="*/ 2147483647 w 3234"/>
                <a:gd name="T45" fmla="*/ 0 h 30"/>
                <a:gd name="T46" fmla="*/ 2147483647 w 3234"/>
                <a:gd name="T47" fmla="*/ 2147483647 h 30"/>
                <a:gd name="T48" fmla="*/ 2147483647 w 3234"/>
                <a:gd name="T49" fmla="*/ 0 h 30"/>
                <a:gd name="T50" fmla="*/ 2147483647 w 3234"/>
                <a:gd name="T51" fmla="*/ 2147483647 h 30"/>
                <a:gd name="T52" fmla="*/ 2147483647 w 3234"/>
                <a:gd name="T53" fmla="*/ 0 h 30"/>
                <a:gd name="T54" fmla="*/ 2147483647 w 3234"/>
                <a:gd name="T55" fmla="*/ 0 h 30"/>
                <a:gd name="T56" fmla="*/ 2147483647 w 3234"/>
                <a:gd name="T57" fmla="*/ 2147483647 h 30"/>
                <a:gd name="T58" fmla="*/ 2147483647 w 3234"/>
                <a:gd name="T59" fmla="*/ 0 h 30"/>
                <a:gd name="T60" fmla="*/ 2147483647 w 3234"/>
                <a:gd name="T61" fmla="*/ 2147483647 h 30"/>
                <a:gd name="T62" fmla="*/ 2147483647 w 3234"/>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34" h="30">
                  <a:moveTo>
                    <a:pt x="6" y="0"/>
                  </a:moveTo>
                  <a:lnTo>
                    <a:pt x="6" y="30"/>
                  </a:lnTo>
                  <a:lnTo>
                    <a:pt x="0" y="30"/>
                  </a:lnTo>
                  <a:lnTo>
                    <a:pt x="0" y="0"/>
                  </a:lnTo>
                  <a:lnTo>
                    <a:pt x="6" y="0"/>
                  </a:lnTo>
                  <a:close/>
                  <a:moveTo>
                    <a:pt x="276" y="0"/>
                  </a:moveTo>
                  <a:lnTo>
                    <a:pt x="276" y="30"/>
                  </a:lnTo>
                  <a:lnTo>
                    <a:pt x="270" y="30"/>
                  </a:lnTo>
                  <a:lnTo>
                    <a:pt x="270" y="0"/>
                  </a:lnTo>
                  <a:lnTo>
                    <a:pt x="276" y="0"/>
                  </a:lnTo>
                  <a:close/>
                  <a:moveTo>
                    <a:pt x="546" y="0"/>
                  </a:moveTo>
                  <a:lnTo>
                    <a:pt x="546" y="30"/>
                  </a:lnTo>
                  <a:lnTo>
                    <a:pt x="540" y="30"/>
                  </a:lnTo>
                  <a:lnTo>
                    <a:pt x="540" y="0"/>
                  </a:lnTo>
                  <a:lnTo>
                    <a:pt x="546" y="0"/>
                  </a:lnTo>
                  <a:close/>
                  <a:moveTo>
                    <a:pt x="810" y="0"/>
                  </a:moveTo>
                  <a:lnTo>
                    <a:pt x="810" y="30"/>
                  </a:lnTo>
                  <a:lnTo>
                    <a:pt x="804" y="30"/>
                  </a:lnTo>
                  <a:lnTo>
                    <a:pt x="804" y="0"/>
                  </a:lnTo>
                  <a:lnTo>
                    <a:pt x="810" y="0"/>
                  </a:lnTo>
                  <a:close/>
                  <a:moveTo>
                    <a:pt x="1080" y="0"/>
                  </a:moveTo>
                  <a:lnTo>
                    <a:pt x="1080" y="30"/>
                  </a:lnTo>
                  <a:lnTo>
                    <a:pt x="1074" y="30"/>
                  </a:lnTo>
                  <a:lnTo>
                    <a:pt x="1074" y="0"/>
                  </a:lnTo>
                  <a:lnTo>
                    <a:pt x="1080" y="0"/>
                  </a:lnTo>
                  <a:close/>
                  <a:moveTo>
                    <a:pt x="1350" y="0"/>
                  </a:moveTo>
                  <a:lnTo>
                    <a:pt x="1350" y="30"/>
                  </a:lnTo>
                  <a:lnTo>
                    <a:pt x="1344" y="30"/>
                  </a:lnTo>
                  <a:lnTo>
                    <a:pt x="1344" y="0"/>
                  </a:lnTo>
                  <a:lnTo>
                    <a:pt x="1350" y="0"/>
                  </a:lnTo>
                  <a:close/>
                  <a:moveTo>
                    <a:pt x="1620" y="0"/>
                  </a:moveTo>
                  <a:lnTo>
                    <a:pt x="1620" y="30"/>
                  </a:lnTo>
                  <a:lnTo>
                    <a:pt x="1614" y="30"/>
                  </a:lnTo>
                  <a:lnTo>
                    <a:pt x="1614" y="0"/>
                  </a:lnTo>
                  <a:lnTo>
                    <a:pt x="1620" y="0"/>
                  </a:lnTo>
                  <a:close/>
                  <a:moveTo>
                    <a:pt x="1890" y="0"/>
                  </a:moveTo>
                  <a:lnTo>
                    <a:pt x="1890" y="30"/>
                  </a:lnTo>
                  <a:lnTo>
                    <a:pt x="1884" y="30"/>
                  </a:lnTo>
                  <a:lnTo>
                    <a:pt x="1884" y="0"/>
                  </a:lnTo>
                  <a:lnTo>
                    <a:pt x="1890" y="0"/>
                  </a:lnTo>
                  <a:close/>
                  <a:moveTo>
                    <a:pt x="2154" y="0"/>
                  </a:moveTo>
                  <a:lnTo>
                    <a:pt x="2154" y="30"/>
                  </a:lnTo>
                  <a:lnTo>
                    <a:pt x="2148" y="30"/>
                  </a:lnTo>
                  <a:lnTo>
                    <a:pt x="2148" y="0"/>
                  </a:lnTo>
                  <a:lnTo>
                    <a:pt x="2154" y="0"/>
                  </a:lnTo>
                  <a:close/>
                  <a:moveTo>
                    <a:pt x="2424" y="0"/>
                  </a:moveTo>
                  <a:lnTo>
                    <a:pt x="2424" y="30"/>
                  </a:lnTo>
                  <a:lnTo>
                    <a:pt x="2418" y="30"/>
                  </a:lnTo>
                  <a:lnTo>
                    <a:pt x="2418" y="0"/>
                  </a:lnTo>
                  <a:lnTo>
                    <a:pt x="2424" y="0"/>
                  </a:lnTo>
                  <a:close/>
                  <a:moveTo>
                    <a:pt x="2694" y="0"/>
                  </a:moveTo>
                  <a:lnTo>
                    <a:pt x="2694" y="30"/>
                  </a:lnTo>
                  <a:lnTo>
                    <a:pt x="2688" y="30"/>
                  </a:lnTo>
                  <a:lnTo>
                    <a:pt x="2688" y="0"/>
                  </a:lnTo>
                  <a:lnTo>
                    <a:pt x="2694" y="0"/>
                  </a:lnTo>
                  <a:close/>
                  <a:moveTo>
                    <a:pt x="2964" y="0"/>
                  </a:moveTo>
                  <a:lnTo>
                    <a:pt x="2964" y="30"/>
                  </a:lnTo>
                  <a:lnTo>
                    <a:pt x="2958" y="30"/>
                  </a:lnTo>
                  <a:lnTo>
                    <a:pt x="2958" y="0"/>
                  </a:lnTo>
                  <a:lnTo>
                    <a:pt x="2964" y="0"/>
                  </a:lnTo>
                  <a:close/>
                  <a:moveTo>
                    <a:pt x="3234" y="0"/>
                  </a:moveTo>
                  <a:lnTo>
                    <a:pt x="3234" y="30"/>
                  </a:lnTo>
                  <a:lnTo>
                    <a:pt x="3228" y="30"/>
                  </a:lnTo>
                  <a:lnTo>
                    <a:pt x="3228" y="0"/>
                  </a:lnTo>
                  <a:lnTo>
                    <a:pt x="3234" y="0"/>
                  </a:lnTo>
                  <a:close/>
                </a:path>
              </a:pathLst>
            </a:custGeom>
            <a:solidFill>
              <a:srgbClr val="000000"/>
            </a:solidFill>
            <a:ln w="9525" cap="flat">
              <a:solidFill>
                <a:srgbClr val="000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2" name="Freeform 11"/>
            <p:cNvSpPr>
              <a:spLocks/>
            </p:cNvSpPr>
            <p:nvPr/>
          </p:nvSpPr>
          <p:spPr bwMode="auto">
            <a:xfrm>
              <a:off x="2238376" y="2824163"/>
              <a:ext cx="4706938" cy="2116138"/>
            </a:xfrm>
            <a:custGeom>
              <a:avLst/>
              <a:gdLst>
                <a:gd name="T0" fmla="*/ 2147483647 w 7907"/>
                <a:gd name="T1" fmla="*/ 2147483647 h 3554"/>
                <a:gd name="T2" fmla="*/ 2147483647 w 7907"/>
                <a:gd name="T3" fmla="*/ 2147483647 h 3554"/>
                <a:gd name="T4" fmla="*/ 2147483647 w 7907"/>
                <a:gd name="T5" fmla="*/ 2147483647 h 3554"/>
                <a:gd name="T6" fmla="*/ 2147483647 w 7907"/>
                <a:gd name="T7" fmla="*/ 2147483647 h 3554"/>
                <a:gd name="T8" fmla="*/ 2147483647 w 7907"/>
                <a:gd name="T9" fmla="*/ 2147483647 h 3554"/>
                <a:gd name="T10" fmla="*/ 2147483647 w 7907"/>
                <a:gd name="T11" fmla="*/ 2147483647 h 3554"/>
                <a:gd name="T12" fmla="*/ 2147483647 w 7907"/>
                <a:gd name="T13" fmla="*/ 2147483647 h 3554"/>
                <a:gd name="T14" fmla="*/ 2147483647 w 7907"/>
                <a:gd name="T15" fmla="*/ 2147483647 h 3554"/>
                <a:gd name="T16" fmla="*/ 2147483647 w 7907"/>
                <a:gd name="T17" fmla="*/ 2147483647 h 3554"/>
                <a:gd name="T18" fmla="*/ 2147483647 w 7907"/>
                <a:gd name="T19" fmla="*/ 2147483647 h 3554"/>
                <a:gd name="T20" fmla="*/ 2147483647 w 7907"/>
                <a:gd name="T21" fmla="*/ 2147483647 h 3554"/>
                <a:gd name="T22" fmla="*/ 2147483647 w 7907"/>
                <a:gd name="T23" fmla="*/ 2147483647 h 3554"/>
                <a:gd name="T24" fmla="*/ 2147483647 w 7907"/>
                <a:gd name="T25" fmla="*/ 2147483647 h 3554"/>
                <a:gd name="T26" fmla="*/ 2147483647 w 7907"/>
                <a:gd name="T27" fmla="*/ 2147483647 h 3554"/>
                <a:gd name="T28" fmla="*/ 2147483647 w 7907"/>
                <a:gd name="T29" fmla="*/ 2147483647 h 3554"/>
                <a:gd name="T30" fmla="*/ 2147483647 w 7907"/>
                <a:gd name="T31" fmla="*/ 2147483647 h 3554"/>
                <a:gd name="T32" fmla="*/ 2147483647 w 7907"/>
                <a:gd name="T33" fmla="*/ 2147483647 h 3554"/>
                <a:gd name="T34" fmla="*/ 2147483647 w 7907"/>
                <a:gd name="T35" fmla="*/ 2147483647 h 3554"/>
                <a:gd name="T36" fmla="*/ 2147483647 w 7907"/>
                <a:gd name="T37" fmla="*/ 2147483647 h 3554"/>
                <a:gd name="T38" fmla="*/ 2147483647 w 7907"/>
                <a:gd name="T39" fmla="*/ 2147483647 h 3554"/>
                <a:gd name="T40" fmla="*/ 2147483647 w 7907"/>
                <a:gd name="T41" fmla="*/ 2147483647 h 3554"/>
                <a:gd name="T42" fmla="*/ 2147483647 w 7907"/>
                <a:gd name="T43" fmla="*/ 2147483647 h 3554"/>
                <a:gd name="T44" fmla="*/ 2147483647 w 7907"/>
                <a:gd name="T45" fmla="*/ 2147483647 h 3554"/>
                <a:gd name="T46" fmla="*/ 2147483647 w 7907"/>
                <a:gd name="T47" fmla="*/ 2147483647 h 3554"/>
                <a:gd name="T48" fmla="*/ 2147483647 w 7907"/>
                <a:gd name="T49" fmla="*/ 2147483647 h 3554"/>
                <a:gd name="T50" fmla="*/ 2147483647 w 7907"/>
                <a:gd name="T51" fmla="*/ 2147483647 h 3554"/>
                <a:gd name="T52" fmla="*/ 2147483647 w 7907"/>
                <a:gd name="T53" fmla="*/ 2147483647 h 3554"/>
                <a:gd name="T54" fmla="*/ 2147483647 w 7907"/>
                <a:gd name="T55" fmla="*/ 2147483647 h 3554"/>
                <a:gd name="T56" fmla="*/ 2147483647 w 7907"/>
                <a:gd name="T57" fmla="*/ 2147483647 h 3554"/>
                <a:gd name="T58" fmla="*/ 2147483647 w 7907"/>
                <a:gd name="T59" fmla="*/ 2147483647 h 3554"/>
                <a:gd name="T60" fmla="*/ 2147483647 w 7907"/>
                <a:gd name="T61" fmla="*/ 2147483647 h 3554"/>
                <a:gd name="T62" fmla="*/ 2147483647 w 7907"/>
                <a:gd name="T63" fmla="*/ 2147483647 h 3554"/>
                <a:gd name="T64" fmla="*/ 2147483647 w 7907"/>
                <a:gd name="T65" fmla="*/ 2147483647 h 3554"/>
                <a:gd name="T66" fmla="*/ 2147483647 w 7907"/>
                <a:gd name="T67" fmla="*/ 2147483647 h 3554"/>
                <a:gd name="T68" fmla="*/ 2147483647 w 7907"/>
                <a:gd name="T69" fmla="*/ 2147483647 h 3554"/>
                <a:gd name="T70" fmla="*/ 2147483647 w 7907"/>
                <a:gd name="T71" fmla="*/ 2147483647 h 3554"/>
                <a:gd name="T72" fmla="*/ 2147483647 w 7907"/>
                <a:gd name="T73" fmla="*/ 2147483647 h 3554"/>
                <a:gd name="T74" fmla="*/ 2147483647 w 7907"/>
                <a:gd name="T75" fmla="*/ 2147483647 h 3554"/>
                <a:gd name="T76" fmla="*/ 2147483647 w 7907"/>
                <a:gd name="T77" fmla="*/ 2147483647 h 3554"/>
                <a:gd name="T78" fmla="*/ 2147483647 w 7907"/>
                <a:gd name="T79" fmla="*/ 2147483647 h 3554"/>
                <a:gd name="T80" fmla="*/ 2147483647 w 7907"/>
                <a:gd name="T81" fmla="*/ 2147483647 h 3554"/>
                <a:gd name="T82" fmla="*/ 2147483647 w 7907"/>
                <a:gd name="T83" fmla="*/ 2147483647 h 3554"/>
                <a:gd name="T84" fmla="*/ 2147483647 w 7907"/>
                <a:gd name="T85" fmla="*/ 2147483647 h 3554"/>
                <a:gd name="T86" fmla="*/ 2147483647 w 7907"/>
                <a:gd name="T87" fmla="*/ 2147483647 h 3554"/>
                <a:gd name="T88" fmla="*/ 2147483647 w 7907"/>
                <a:gd name="T89" fmla="*/ 2147483647 h 35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554">
                  <a:moveTo>
                    <a:pt x="15" y="3521"/>
                  </a:moveTo>
                  <a:lnTo>
                    <a:pt x="719" y="3393"/>
                  </a:lnTo>
                  <a:lnTo>
                    <a:pt x="713" y="3395"/>
                  </a:lnTo>
                  <a:lnTo>
                    <a:pt x="1433" y="2947"/>
                  </a:lnTo>
                  <a:lnTo>
                    <a:pt x="1426" y="2956"/>
                  </a:lnTo>
                  <a:lnTo>
                    <a:pt x="2146" y="476"/>
                  </a:lnTo>
                  <a:cubicBezTo>
                    <a:pt x="2147" y="472"/>
                    <a:pt x="2150" y="469"/>
                    <a:pt x="2153" y="467"/>
                  </a:cubicBezTo>
                  <a:lnTo>
                    <a:pt x="2873" y="3"/>
                  </a:lnTo>
                  <a:cubicBezTo>
                    <a:pt x="2876" y="1"/>
                    <a:pt x="2881" y="0"/>
                    <a:pt x="2885" y="1"/>
                  </a:cubicBezTo>
                  <a:lnTo>
                    <a:pt x="3605" y="161"/>
                  </a:lnTo>
                  <a:lnTo>
                    <a:pt x="4310" y="369"/>
                  </a:lnTo>
                  <a:cubicBezTo>
                    <a:pt x="4311" y="369"/>
                    <a:pt x="4312" y="370"/>
                    <a:pt x="4313" y="371"/>
                  </a:cubicBezTo>
                  <a:lnTo>
                    <a:pt x="5033" y="787"/>
                  </a:lnTo>
                  <a:cubicBezTo>
                    <a:pt x="5035" y="787"/>
                    <a:pt x="5036" y="789"/>
                    <a:pt x="5037" y="790"/>
                  </a:cubicBezTo>
                  <a:lnTo>
                    <a:pt x="5757" y="1590"/>
                  </a:lnTo>
                  <a:cubicBezTo>
                    <a:pt x="5758" y="1591"/>
                    <a:pt x="5759" y="1592"/>
                    <a:pt x="5759" y="1593"/>
                  </a:cubicBezTo>
                  <a:lnTo>
                    <a:pt x="6479" y="2889"/>
                  </a:lnTo>
                  <a:lnTo>
                    <a:pt x="6475" y="2884"/>
                  </a:lnTo>
                  <a:lnTo>
                    <a:pt x="7179" y="3396"/>
                  </a:lnTo>
                  <a:lnTo>
                    <a:pt x="7172" y="3393"/>
                  </a:lnTo>
                  <a:lnTo>
                    <a:pt x="7892" y="3521"/>
                  </a:lnTo>
                  <a:cubicBezTo>
                    <a:pt x="7901" y="3522"/>
                    <a:pt x="7907" y="3531"/>
                    <a:pt x="7905" y="3539"/>
                  </a:cubicBezTo>
                  <a:cubicBezTo>
                    <a:pt x="7904" y="3548"/>
                    <a:pt x="7895" y="3554"/>
                    <a:pt x="7887" y="3552"/>
                  </a:cubicBezTo>
                  <a:lnTo>
                    <a:pt x="7167" y="3424"/>
                  </a:lnTo>
                  <a:cubicBezTo>
                    <a:pt x="7164" y="3424"/>
                    <a:pt x="7162" y="3423"/>
                    <a:pt x="7160" y="3421"/>
                  </a:cubicBezTo>
                  <a:lnTo>
                    <a:pt x="6456" y="2909"/>
                  </a:lnTo>
                  <a:cubicBezTo>
                    <a:pt x="6454" y="2908"/>
                    <a:pt x="6453" y="2906"/>
                    <a:pt x="6451" y="2904"/>
                  </a:cubicBezTo>
                  <a:lnTo>
                    <a:pt x="5731" y="1608"/>
                  </a:lnTo>
                  <a:lnTo>
                    <a:pt x="5734" y="1611"/>
                  </a:lnTo>
                  <a:lnTo>
                    <a:pt x="5014" y="811"/>
                  </a:lnTo>
                  <a:lnTo>
                    <a:pt x="5017" y="814"/>
                  </a:lnTo>
                  <a:lnTo>
                    <a:pt x="4297" y="398"/>
                  </a:lnTo>
                  <a:lnTo>
                    <a:pt x="4301" y="400"/>
                  </a:lnTo>
                  <a:lnTo>
                    <a:pt x="3598" y="192"/>
                  </a:lnTo>
                  <a:lnTo>
                    <a:pt x="2878" y="32"/>
                  </a:lnTo>
                  <a:lnTo>
                    <a:pt x="2890" y="30"/>
                  </a:lnTo>
                  <a:lnTo>
                    <a:pt x="2170" y="494"/>
                  </a:lnTo>
                  <a:lnTo>
                    <a:pt x="2177" y="485"/>
                  </a:lnTo>
                  <a:lnTo>
                    <a:pt x="1457" y="2965"/>
                  </a:lnTo>
                  <a:cubicBezTo>
                    <a:pt x="1456" y="2969"/>
                    <a:pt x="1453" y="2972"/>
                    <a:pt x="1450" y="2974"/>
                  </a:cubicBezTo>
                  <a:lnTo>
                    <a:pt x="730" y="3422"/>
                  </a:lnTo>
                  <a:cubicBezTo>
                    <a:pt x="728" y="3423"/>
                    <a:pt x="726" y="3424"/>
                    <a:pt x="724" y="3424"/>
                  </a:cubicBezTo>
                  <a:lnTo>
                    <a:pt x="20" y="3552"/>
                  </a:lnTo>
                  <a:cubicBezTo>
                    <a:pt x="12" y="3554"/>
                    <a:pt x="3" y="3548"/>
                    <a:pt x="2" y="3539"/>
                  </a:cubicBezTo>
                  <a:cubicBezTo>
                    <a:pt x="0" y="3531"/>
                    <a:pt x="6" y="3522"/>
                    <a:pt x="15" y="3521"/>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3" name="Freeform 12"/>
            <p:cNvSpPr>
              <a:spLocks/>
            </p:cNvSpPr>
            <p:nvPr/>
          </p:nvSpPr>
          <p:spPr bwMode="auto">
            <a:xfrm>
              <a:off x="220821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4" name="Freeform 13"/>
            <p:cNvSpPr>
              <a:spLocks noEditPoints="1"/>
            </p:cNvSpPr>
            <p:nvPr/>
          </p:nvSpPr>
          <p:spPr bwMode="auto">
            <a:xfrm>
              <a:off x="2203451" y="4886325"/>
              <a:ext cx="85725" cy="85725"/>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5" name="Freeform 14"/>
            <p:cNvSpPr>
              <a:spLocks/>
            </p:cNvSpPr>
            <p:nvPr/>
          </p:nvSpPr>
          <p:spPr bwMode="auto">
            <a:xfrm>
              <a:off x="2635251"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6" name="Freeform 15"/>
            <p:cNvSpPr>
              <a:spLocks noEditPoints="1"/>
            </p:cNvSpPr>
            <p:nvPr/>
          </p:nvSpPr>
          <p:spPr bwMode="auto">
            <a:xfrm>
              <a:off x="2628901" y="4813300"/>
              <a:ext cx="87313"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7" name="Freeform 16"/>
            <p:cNvSpPr>
              <a:spLocks/>
            </p:cNvSpPr>
            <p:nvPr/>
          </p:nvSpPr>
          <p:spPr bwMode="auto">
            <a:xfrm>
              <a:off x="3060701" y="45466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8" name="Freeform 17"/>
            <p:cNvSpPr>
              <a:spLocks noEditPoints="1"/>
            </p:cNvSpPr>
            <p:nvPr/>
          </p:nvSpPr>
          <p:spPr bwMode="auto">
            <a:xfrm>
              <a:off x="3055938" y="4541838"/>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39" name="Freeform 18"/>
            <p:cNvSpPr>
              <a:spLocks/>
            </p:cNvSpPr>
            <p:nvPr/>
          </p:nvSpPr>
          <p:spPr bwMode="auto">
            <a:xfrm>
              <a:off x="3487738" y="30718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0" name="Freeform 19"/>
            <p:cNvSpPr>
              <a:spLocks noEditPoints="1"/>
            </p:cNvSpPr>
            <p:nvPr/>
          </p:nvSpPr>
          <p:spPr bwMode="auto">
            <a:xfrm>
              <a:off x="3482976" y="3067050"/>
              <a:ext cx="85725" cy="87313"/>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2"/>
                  </a:moveTo>
                  <a:cubicBezTo>
                    <a:pt x="75" y="146"/>
                    <a:pt x="70" y="146"/>
                    <a:pt x="67" y="142"/>
                  </a:cubicBezTo>
                  <a:lnTo>
                    <a:pt x="3" y="78"/>
                  </a:lnTo>
                  <a:cubicBezTo>
                    <a:pt x="0" y="75"/>
                    <a:pt x="0" y="70"/>
                    <a:pt x="3" y="67"/>
                  </a:cubicBezTo>
                  <a:lnTo>
                    <a:pt x="67" y="3"/>
                  </a:lnTo>
                  <a:cubicBezTo>
                    <a:pt x="70" y="0"/>
                    <a:pt x="75"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1" name="Freeform 20"/>
            <p:cNvSpPr>
              <a:spLocks/>
            </p:cNvSpPr>
            <p:nvPr/>
          </p:nvSpPr>
          <p:spPr bwMode="auto">
            <a:xfrm>
              <a:off x="3914776" y="27940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2" name="Freeform 21"/>
            <p:cNvSpPr>
              <a:spLocks noEditPoints="1"/>
            </p:cNvSpPr>
            <p:nvPr/>
          </p:nvSpPr>
          <p:spPr bwMode="auto">
            <a:xfrm>
              <a:off x="3910013" y="27892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3" name="Freeform 22"/>
            <p:cNvSpPr>
              <a:spLocks/>
            </p:cNvSpPr>
            <p:nvPr/>
          </p:nvSpPr>
          <p:spPr bwMode="auto">
            <a:xfrm>
              <a:off x="4340226" y="289401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4" name="Freeform 23"/>
            <p:cNvSpPr>
              <a:spLocks noEditPoints="1"/>
            </p:cNvSpPr>
            <p:nvPr/>
          </p:nvSpPr>
          <p:spPr bwMode="auto">
            <a:xfrm>
              <a:off x="4335463" y="288925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5" name="Freeform 24"/>
            <p:cNvSpPr>
              <a:spLocks/>
            </p:cNvSpPr>
            <p:nvPr/>
          </p:nvSpPr>
          <p:spPr bwMode="auto">
            <a:xfrm>
              <a:off x="4767263" y="3011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6" name="Freeform 25"/>
            <p:cNvSpPr>
              <a:spLocks noEditPoints="1"/>
            </p:cNvSpPr>
            <p:nvPr/>
          </p:nvSpPr>
          <p:spPr bwMode="auto">
            <a:xfrm>
              <a:off x="4762501" y="3005138"/>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0"/>
                    <a:pt x="3" y="67"/>
                  </a:cubicBezTo>
                  <a:lnTo>
                    <a:pt x="67" y="3"/>
                  </a:lnTo>
                  <a:cubicBezTo>
                    <a:pt x="70" y="0"/>
                    <a:pt x="75" y="0"/>
                    <a:pt x="78" y="3"/>
                  </a:cubicBezTo>
                  <a:lnTo>
                    <a:pt x="142" y="67"/>
                  </a:lnTo>
                  <a:cubicBezTo>
                    <a:pt x="145" y="70"/>
                    <a:pt x="145" y="76"/>
                    <a:pt x="142" y="79"/>
                  </a:cubicBezTo>
                  <a:lnTo>
                    <a:pt x="78" y="143"/>
                  </a:lnTo>
                  <a:close/>
                  <a:moveTo>
                    <a:pt x="131" y="67"/>
                  </a:moveTo>
                  <a:lnTo>
                    <a:pt x="131" y="79"/>
                  </a:lnTo>
                  <a:lnTo>
                    <a:pt x="67" y="15"/>
                  </a:lnTo>
                  <a:lnTo>
                    <a:pt x="78" y="15"/>
                  </a:lnTo>
                  <a:lnTo>
                    <a:pt x="14" y="79"/>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7" name="Freeform 26"/>
            <p:cNvSpPr>
              <a:spLocks/>
            </p:cNvSpPr>
            <p:nvPr/>
          </p:nvSpPr>
          <p:spPr bwMode="auto">
            <a:xfrm>
              <a:off x="5194301" y="32654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8" name="Freeform 27"/>
            <p:cNvSpPr>
              <a:spLocks noEditPoints="1"/>
            </p:cNvSpPr>
            <p:nvPr/>
          </p:nvSpPr>
          <p:spPr bwMode="auto">
            <a:xfrm>
              <a:off x="5187951" y="3259138"/>
              <a:ext cx="87313" cy="87313"/>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0" y="145"/>
                    <a:pt x="67" y="142"/>
                  </a:cubicBezTo>
                  <a:lnTo>
                    <a:pt x="3" y="78"/>
                  </a:lnTo>
                  <a:cubicBezTo>
                    <a:pt x="0" y="75"/>
                    <a:pt x="0" y="70"/>
                    <a:pt x="3" y="67"/>
                  </a:cubicBezTo>
                  <a:lnTo>
                    <a:pt x="67" y="3"/>
                  </a:lnTo>
                  <a:cubicBezTo>
                    <a:pt x="70"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49" name="Freeform 28"/>
            <p:cNvSpPr>
              <a:spLocks/>
            </p:cNvSpPr>
            <p:nvPr/>
          </p:nvSpPr>
          <p:spPr bwMode="auto">
            <a:xfrm>
              <a:off x="5621338" y="3736975"/>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0" name="Freeform 29"/>
            <p:cNvSpPr>
              <a:spLocks noEditPoints="1"/>
            </p:cNvSpPr>
            <p:nvPr/>
          </p:nvSpPr>
          <p:spPr bwMode="auto">
            <a:xfrm>
              <a:off x="5614988" y="3730625"/>
              <a:ext cx="87313"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3"/>
                  </a:moveTo>
                  <a:cubicBezTo>
                    <a:pt x="75" y="146"/>
                    <a:pt x="70" y="146"/>
                    <a:pt x="67" y="143"/>
                  </a:cubicBezTo>
                  <a:lnTo>
                    <a:pt x="3" y="79"/>
                  </a:lnTo>
                  <a:cubicBezTo>
                    <a:pt x="0" y="76"/>
                    <a:pt x="0" y="71"/>
                    <a:pt x="3" y="68"/>
                  </a:cubicBezTo>
                  <a:lnTo>
                    <a:pt x="67" y="4"/>
                  </a:lnTo>
                  <a:cubicBezTo>
                    <a:pt x="70" y="0"/>
                    <a:pt x="75" y="0"/>
                    <a:pt x="78" y="4"/>
                  </a:cubicBezTo>
                  <a:lnTo>
                    <a:pt x="142" y="68"/>
                  </a:lnTo>
                  <a:cubicBezTo>
                    <a:pt x="145" y="71"/>
                    <a:pt x="145" y="76"/>
                    <a:pt x="142" y="79"/>
                  </a:cubicBezTo>
                  <a:lnTo>
                    <a:pt x="78" y="143"/>
                  </a:lnTo>
                  <a:close/>
                  <a:moveTo>
                    <a:pt x="131" y="68"/>
                  </a:moveTo>
                  <a:lnTo>
                    <a:pt x="131" y="79"/>
                  </a:lnTo>
                  <a:lnTo>
                    <a:pt x="67" y="15"/>
                  </a:lnTo>
                  <a:lnTo>
                    <a:pt x="78" y="15"/>
                  </a:lnTo>
                  <a:lnTo>
                    <a:pt x="14" y="79"/>
                  </a:lnTo>
                  <a:lnTo>
                    <a:pt x="14" y="68"/>
                  </a:lnTo>
                  <a:lnTo>
                    <a:pt x="78"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1" name="Freeform 30"/>
            <p:cNvSpPr>
              <a:spLocks/>
            </p:cNvSpPr>
            <p:nvPr/>
          </p:nvSpPr>
          <p:spPr bwMode="auto">
            <a:xfrm>
              <a:off x="6046788" y="4513263"/>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2" name="Freeform 31"/>
            <p:cNvSpPr>
              <a:spLocks noEditPoints="1"/>
            </p:cNvSpPr>
            <p:nvPr/>
          </p:nvSpPr>
          <p:spPr bwMode="auto">
            <a:xfrm>
              <a:off x="6042026" y="4508500"/>
              <a:ext cx="87313" cy="85725"/>
            </a:xfrm>
            <a:custGeom>
              <a:avLst/>
              <a:gdLst>
                <a:gd name="T0" fmla="*/ 2147483647 w 146"/>
                <a:gd name="T1" fmla="*/ 2147483647 h 145"/>
                <a:gd name="T2" fmla="*/ 2147483647 w 146"/>
                <a:gd name="T3" fmla="*/ 2147483647 h 145"/>
                <a:gd name="T4" fmla="*/ 2147483647 w 146"/>
                <a:gd name="T5" fmla="*/ 2147483647 h 145"/>
                <a:gd name="T6" fmla="*/ 2147483647 w 146"/>
                <a:gd name="T7" fmla="*/ 2147483647 h 145"/>
                <a:gd name="T8" fmla="*/ 2147483647 w 146"/>
                <a:gd name="T9" fmla="*/ 2147483647 h 145"/>
                <a:gd name="T10" fmla="*/ 2147483647 w 146"/>
                <a:gd name="T11" fmla="*/ 2147483647 h 145"/>
                <a:gd name="T12" fmla="*/ 2147483647 w 146"/>
                <a:gd name="T13" fmla="*/ 2147483647 h 145"/>
                <a:gd name="T14" fmla="*/ 2147483647 w 146"/>
                <a:gd name="T15" fmla="*/ 2147483647 h 145"/>
                <a:gd name="T16" fmla="*/ 2147483647 w 146"/>
                <a:gd name="T17" fmla="*/ 2147483647 h 145"/>
                <a:gd name="T18" fmla="*/ 2147483647 w 146"/>
                <a:gd name="T19" fmla="*/ 2147483647 h 145"/>
                <a:gd name="T20" fmla="*/ 2147483647 w 146"/>
                <a:gd name="T21" fmla="*/ 2147483647 h 145"/>
                <a:gd name="T22" fmla="*/ 2147483647 w 146"/>
                <a:gd name="T23" fmla="*/ 2147483647 h 145"/>
                <a:gd name="T24" fmla="*/ 2147483647 w 146"/>
                <a:gd name="T25" fmla="*/ 2147483647 h 145"/>
                <a:gd name="T26" fmla="*/ 2147483647 w 146"/>
                <a:gd name="T27" fmla="*/ 2147483647 h 145"/>
                <a:gd name="T28" fmla="*/ 2147483647 w 146"/>
                <a:gd name="T29" fmla="*/ 2147483647 h 145"/>
                <a:gd name="T30" fmla="*/ 2147483647 w 146"/>
                <a:gd name="T31" fmla="*/ 2147483647 h 145"/>
                <a:gd name="T32" fmla="*/ 2147483647 w 146"/>
                <a:gd name="T33" fmla="*/ 2147483647 h 145"/>
                <a:gd name="T34" fmla="*/ 2147483647 w 146"/>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5">
                  <a:moveTo>
                    <a:pt x="79" y="142"/>
                  </a:moveTo>
                  <a:cubicBezTo>
                    <a:pt x="76" y="145"/>
                    <a:pt x="71" y="145"/>
                    <a:pt x="67" y="142"/>
                  </a:cubicBezTo>
                  <a:lnTo>
                    <a:pt x="3" y="78"/>
                  </a:lnTo>
                  <a:cubicBezTo>
                    <a:pt x="0" y="75"/>
                    <a:pt x="0" y="70"/>
                    <a:pt x="3" y="67"/>
                  </a:cubicBezTo>
                  <a:lnTo>
                    <a:pt x="67" y="3"/>
                  </a:lnTo>
                  <a:cubicBezTo>
                    <a:pt x="71" y="0"/>
                    <a:pt x="76" y="0"/>
                    <a:pt x="79" y="3"/>
                  </a:cubicBezTo>
                  <a:lnTo>
                    <a:pt x="143" y="67"/>
                  </a:lnTo>
                  <a:cubicBezTo>
                    <a:pt x="146" y="70"/>
                    <a:pt x="146" y="75"/>
                    <a:pt x="143" y="78"/>
                  </a:cubicBezTo>
                  <a:lnTo>
                    <a:pt x="79" y="142"/>
                  </a:lnTo>
                  <a:close/>
                  <a:moveTo>
                    <a:pt x="131" y="67"/>
                  </a:moveTo>
                  <a:lnTo>
                    <a:pt x="131" y="78"/>
                  </a:lnTo>
                  <a:lnTo>
                    <a:pt x="67" y="14"/>
                  </a:lnTo>
                  <a:lnTo>
                    <a:pt x="79" y="14"/>
                  </a:lnTo>
                  <a:lnTo>
                    <a:pt x="15" y="78"/>
                  </a:lnTo>
                  <a:lnTo>
                    <a:pt x="15" y="67"/>
                  </a:lnTo>
                  <a:lnTo>
                    <a:pt x="79"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3" name="Freeform 32"/>
            <p:cNvSpPr>
              <a:spLocks/>
            </p:cNvSpPr>
            <p:nvPr/>
          </p:nvSpPr>
          <p:spPr bwMode="auto">
            <a:xfrm>
              <a:off x="6473826" y="481965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4" name="Freeform 33"/>
            <p:cNvSpPr>
              <a:spLocks noEditPoints="1"/>
            </p:cNvSpPr>
            <p:nvPr/>
          </p:nvSpPr>
          <p:spPr bwMode="auto">
            <a:xfrm>
              <a:off x="6469063" y="4813300"/>
              <a:ext cx="85725" cy="87313"/>
            </a:xfrm>
            <a:custGeom>
              <a:avLst/>
              <a:gdLst>
                <a:gd name="T0" fmla="*/ 2147483647 w 145"/>
                <a:gd name="T1" fmla="*/ 2147483647 h 146"/>
                <a:gd name="T2" fmla="*/ 2147483647 w 145"/>
                <a:gd name="T3" fmla="*/ 2147483647 h 146"/>
                <a:gd name="T4" fmla="*/ 2147483647 w 145"/>
                <a:gd name="T5" fmla="*/ 2147483647 h 146"/>
                <a:gd name="T6" fmla="*/ 2147483647 w 145"/>
                <a:gd name="T7" fmla="*/ 2147483647 h 146"/>
                <a:gd name="T8" fmla="*/ 2147483647 w 145"/>
                <a:gd name="T9" fmla="*/ 2147483647 h 146"/>
                <a:gd name="T10" fmla="*/ 2147483647 w 145"/>
                <a:gd name="T11" fmla="*/ 2147483647 h 146"/>
                <a:gd name="T12" fmla="*/ 2147483647 w 145"/>
                <a:gd name="T13" fmla="*/ 2147483647 h 146"/>
                <a:gd name="T14" fmla="*/ 2147483647 w 145"/>
                <a:gd name="T15" fmla="*/ 2147483647 h 146"/>
                <a:gd name="T16" fmla="*/ 2147483647 w 145"/>
                <a:gd name="T17" fmla="*/ 2147483647 h 146"/>
                <a:gd name="T18" fmla="*/ 2147483647 w 145"/>
                <a:gd name="T19" fmla="*/ 2147483647 h 146"/>
                <a:gd name="T20" fmla="*/ 2147483647 w 145"/>
                <a:gd name="T21" fmla="*/ 2147483647 h 146"/>
                <a:gd name="T22" fmla="*/ 2147483647 w 145"/>
                <a:gd name="T23" fmla="*/ 2147483647 h 146"/>
                <a:gd name="T24" fmla="*/ 2147483647 w 145"/>
                <a:gd name="T25" fmla="*/ 2147483647 h 146"/>
                <a:gd name="T26" fmla="*/ 2147483647 w 145"/>
                <a:gd name="T27" fmla="*/ 2147483647 h 146"/>
                <a:gd name="T28" fmla="*/ 2147483647 w 145"/>
                <a:gd name="T29" fmla="*/ 2147483647 h 146"/>
                <a:gd name="T30" fmla="*/ 2147483647 w 145"/>
                <a:gd name="T31" fmla="*/ 2147483647 h 146"/>
                <a:gd name="T32" fmla="*/ 2147483647 w 145"/>
                <a:gd name="T33" fmla="*/ 2147483647 h 146"/>
                <a:gd name="T34" fmla="*/ 2147483647 w 145"/>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6">
                  <a:moveTo>
                    <a:pt x="78" y="142"/>
                  </a:moveTo>
                  <a:cubicBezTo>
                    <a:pt x="75" y="146"/>
                    <a:pt x="70" y="146"/>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5" name="Freeform 34"/>
            <p:cNvSpPr>
              <a:spLocks/>
            </p:cNvSpPr>
            <p:nvPr/>
          </p:nvSpPr>
          <p:spPr bwMode="auto">
            <a:xfrm>
              <a:off x="6900863" y="4891088"/>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6" name="Freeform 35"/>
            <p:cNvSpPr>
              <a:spLocks noEditPoints="1"/>
            </p:cNvSpPr>
            <p:nvPr/>
          </p:nvSpPr>
          <p:spPr bwMode="auto">
            <a:xfrm>
              <a:off x="6894513" y="4886325"/>
              <a:ext cx="87313" cy="85725"/>
            </a:xfrm>
            <a:custGeom>
              <a:avLst/>
              <a:gdLst>
                <a:gd name="T0" fmla="*/ 2147483647 w 146"/>
                <a:gd name="T1" fmla="*/ 2147483647 h 146"/>
                <a:gd name="T2" fmla="*/ 2147483647 w 146"/>
                <a:gd name="T3" fmla="*/ 2147483647 h 146"/>
                <a:gd name="T4" fmla="*/ 2147483647 w 146"/>
                <a:gd name="T5" fmla="*/ 2147483647 h 146"/>
                <a:gd name="T6" fmla="*/ 2147483647 w 146"/>
                <a:gd name="T7" fmla="*/ 2147483647 h 146"/>
                <a:gd name="T8" fmla="*/ 2147483647 w 146"/>
                <a:gd name="T9" fmla="*/ 2147483647 h 146"/>
                <a:gd name="T10" fmla="*/ 2147483647 w 146"/>
                <a:gd name="T11" fmla="*/ 2147483647 h 146"/>
                <a:gd name="T12" fmla="*/ 2147483647 w 146"/>
                <a:gd name="T13" fmla="*/ 2147483647 h 146"/>
                <a:gd name="T14" fmla="*/ 2147483647 w 146"/>
                <a:gd name="T15" fmla="*/ 2147483647 h 146"/>
                <a:gd name="T16" fmla="*/ 2147483647 w 146"/>
                <a:gd name="T17" fmla="*/ 2147483647 h 146"/>
                <a:gd name="T18" fmla="*/ 2147483647 w 146"/>
                <a:gd name="T19" fmla="*/ 2147483647 h 146"/>
                <a:gd name="T20" fmla="*/ 2147483647 w 146"/>
                <a:gd name="T21" fmla="*/ 2147483647 h 146"/>
                <a:gd name="T22" fmla="*/ 2147483647 w 146"/>
                <a:gd name="T23" fmla="*/ 2147483647 h 146"/>
                <a:gd name="T24" fmla="*/ 2147483647 w 146"/>
                <a:gd name="T25" fmla="*/ 2147483647 h 146"/>
                <a:gd name="T26" fmla="*/ 2147483647 w 146"/>
                <a:gd name="T27" fmla="*/ 2147483647 h 146"/>
                <a:gd name="T28" fmla="*/ 2147483647 w 146"/>
                <a:gd name="T29" fmla="*/ 2147483647 h 146"/>
                <a:gd name="T30" fmla="*/ 2147483647 w 146"/>
                <a:gd name="T31" fmla="*/ 2147483647 h 146"/>
                <a:gd name="T32" fmla="*/ 2147483647 w 146"/>
                <a:gd name="T33" fmla="*/ 2147483647 h 146"/>
                <a:gd name="T34" fmla="*/ 2147483647 w 146"/>
                <a:gd name="T35" fmla="*/ 2147483647 h 14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6" h="146">
                  <a:moveTo>
                    <a:pt x="79" y="143"/>
                  </a:moveTo>
                  <a:cubicBezTo>
                    <a:pt x="76" y="146"/>
                    <a:pt x="71" y="146"/>
                    <a:pt x="67" y="143"/>
                  </a:cubicBezTo>
                  <a:lnTo>
                    <a:pt x="3" y="79"/>
                  </a:lnTo>
                  <a:cubicBezTo>
                    <a:pt x="0" y="76"/>
                    <a:pt x="0" y="71"/>
                    <a:pt x="3" y="68"/>
                  </a:cubicBezTo>
                  <a:lnTo>
                    <a:pt x="67" y="4"/>
                  </a:lnTo>
                  <a:cubicBezTo>
                    <a:pt x="71" y="0"/>
                    <a:pt x="76" y="0"/>
                    <a:pt x="79" y="4"/>
                  </a:cubicBezTo>
                  <a:lnTo>
                    <a:pt x="143" y="68"/>
                  </a:lnTo>
                  <a:cubicBezTo>
                    <a:pt x="146" y="71"/>
                    <a:pt x="146" y="76"/>
                    <a:pt x="143" y="79"/>
                  </a:cubicBezTo>
                  <a:lnTo>
                    <a:pt x="79" y="143"/>
                  </a:lnTo>
                  <a:close/>
                  <a:moveTo>
                    <a:pt x="131" y="68"/>
                  </a:moveTo>
                  <a:lnTo>
                    <a:pt x="131" y="79"/>
                  </a:lnTo>
                  <a:lnTo>
                    <a:pt x="67" y="15"/>
                  </a:lnTo>
                  <a:lnTo>
                    <a:pt x="79" y="15"/>
                  </a:lnTo>
                  <a:lnTo>
                    <a:pt x="15" y="79"/>
                  </a:lnTo>
                  <a:lnTo>
                    <a:pt x="15" y="68"/>
                  </a:lnTo>
                  <a:lnTo>
                    <a:pt x="79" y="132"/>
                  </a:lnTo>
                  <a:lnTo>
                    <a:pt x="67" y="132"/>
                  </a:lnTo>
                  <a:lnTo>
                    <a:pt x="131" y="68"/>
                  </a:lnTo>
                  <a:close/>
                </a:path>
              </a:pathLst>
            </a:custGeom>
            <a:solidFill>
              <a:srgbClr val="008000"/>
            </a:solidFill>
            <a:ln w="0" cap="flat">
              <a:solidFill>
                <a:srgbClr val="008000"/>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7" name="Freeform 36"/>
            <p:cNvSpPr>
              <a:spLocks/>
            </p:cNvSpPr>
            <p:nvPr/>
          </p:nvSpPr>
          <p:spPr bwMode="auto">
            <a:xfrm>
              <a:off x="2238376" y="3138488"/>
              <a:ext cx="4706938" cy="1868488"/>
            </a:xfrm>
            <a:custGeom>
              <a:avLst/>
              <a:gdLst>
                <a:gd name="T0" fmla="*/ 2147483647 w 7907"/>
                <a:gd name="T1" fmla="*/ 2147483647 h 3138"/>
                <a:gd name="T2" fmla="*/ 2147483647 w 7907"/>
                <a:gd name="T3" fmla="*/ 2147483647 h 3138"/>
                <a:gd name="T4" fmla="*/ 2147483647 w 7907"/>
                <a:gd name="T5" fmla="*/ 2147483647 h 3138"/>
                <a:gd name="T6" fmla="*/ 2147483647 w 7907"/>
                <a:gd name="T7" fmla="*/ 2147483647 h 3138"/>
                <a:gd name="T8" fmla="*/ 2147483647 w 7907"/>
                <a:gd name="T9" fmla="*/ 2147483647 h 3138"/>
                <a:gd name="T10" fmla="*/ 2147483647 w 7907"/>
                <a:gd name="T11" fmla="*/ 2147483647 h 3138"/>
                <a:gd name="T12" fmla="*/ 2147483647 w 7907"/>
                <a:gd name="T13" fmla="*/ 2147483647 h 3138"/>
                <a:gd name="T14" fmla="*/ 2147483647 w 7907"/>
                <a:gd name="T15" fmla="*/ 2147483647 h 3138"/>
                <a:gd name="T16" fmla="*/ 2147483647 w 7907"/>
                <a:gd name="T17" fmla="*/ 2147483647 h 3138"/>
                <a:gd name="T18" fmla="*/ 2147483647 w 7907"/>
                <a:gd name="T19" fmla="*/ 2147483647 h 3138"/>
                <a:gd name="T20" fmla="*/ 2147483647 w 7907"/>
                <a:gd name="T21" fmla="*/ 2147483647 h 3138"/>
                <a:gd name="T22" fmla="*/ 2147483647 w 7907"/>
                <a:gd name="T23" fmla="*/ 2147483647 h 3138"/>
                <a:gd name="T24" fmla="*/ 2147483647 w 7907"/>
                <a:gd name="T25" fmla="*/ 2147483647 h 3138"/>
                <a:gd name="T26" fmla="*/ 2147483647 w 7907"/>
                <a:gd name="T27" fmla="*/ 2147483647 h 3138"/>
                <a:gd name="T28" fmla="*/ 2147483647 w 7907"/>
                <a:gd name="T29" fmla="*/ 2147483647 h 3138"/>
                <a:gd name="T30" fmla="*/ 2147483647 w 7907"/>
                <a:gd name="T31" fmla="*/ 2147483647 h 3138"/>
                <a:gd name="T32" fmla="*/ 2147483647 w 7907"/>
                <a:gd name="T33" fmla="*/ 2147483647 h 3138"/>
                <a:gd name="T34" fmla="*/ 2147483647 w 7907"/>
                <a:gd name="T35" fmla="*/ 2147483647 h 3138"/>
                <a:gd name="T36" fmla="*/ 2147483647 w 7907"/>
                <a:gd name="T37" fmla="*/ 2147483647 h 3138"/>
                <a:gd name="T38" fmla="*/ 2147483647 w 7907"/>
                <a:gd name="T39" fmla="*/ 2147483647 h 3138"/>
                <a:gd name="T40" fmla="*/ 2147483647 w 7907"/>
                <a:gd name="T41" fmla="*/ 2147483647 h 3138"/>
                <a:gd name="T42" fmla="*/ 2147483647 w 7907"/>
                <a:gd name="T43" fmla="*/ 2147483647 h 3138"/>
                <a:gd name="T44" fmla="*/ 2147483647 w 7907"/>
                <a:gd name="T45" fmla="*/ 2147483647 h 3138"/>
                <a:gd name="T46" fmla="*/ 2147483647 w 7907"/>
                <a:gd name="T47" fmla="*/ 2147483647 h 3138"/>
                <a:gd name="T48" fmla="*/ 2147483647 w 7907"/>
                <a:gd name="T49" fmla="*/ 2147483647 h 3138"/>
                <a:gd name="T50" fmla="*/ 2147483647 w 7907"/>
                <a:gd name="T51" fmla="*/ 2147483647 h 3138"/>
                <a:gd name="T52" fmla="*/ 2147483647 w 7907"/>
                <a:gd name="T53" fmla="*/ 2147483647 h 3138"/>
                <a:gd name="T54" fmla="*/ 2147483647 w 7907"/>
                <a:gd name="T55" fmla="*/ 2147483647 h 3138"/>
                <a:gd name="T56" fmla="*/ 2147483647 w 7907"/>
                <a:gd name="T57" fmla="*/ 2147483647 h 3138"/>
                <a:gd name="T58" fmla="*/ 2147483647 w 7907"/>
                <a:gd name="T59" fmla="*/ 2147483647 h 3138"/>
                <a:gd name="T60" fmla="*/ 2147483647 w 7907"/>
                <a:gd name="T61" fmla="*/ 2147483647 h 3138"/>
                <a:gd name="T62" fmla="*/ 2147483647 w 7907"/>
                <a:gd name="T63" fmla="*/ 2147483647 h 3138"/>
                <a:gd name="T64" fmla="*/ 2147483647 w 7907"/>
                <a:gd name="T65" fmla="*/ 2147483647 h 3138"/>
                <a:gd name="T66" fmla="*/ 2147483647 w 7907"/>
                <a:gd name="T67" fmla="*/ 2147483647 h 3138"/>
                <a:gd name="T68" fmla="*/ 2147483647 w 7907"/>
                <a:gd name="T69" fmla="*/ 2147483647 h 3138"/>
                <a:gd name="T70" fmla="*/ 2147483647 w 7907"/>
                <a:gd name="T71" fmla="*/ 2147483647 h 3138"/>
                <a:gd name="T72" fmla="*/ 2147483647 w 7907"/>
                <a:gd name="T73" fmla="*/ 2147483647 h 3138"/>
                <a:gd name="T74" fmla="*/ 2147483647 w 7907"/>
                <a:gd name="T75" fmla="*/ 2147483647 h 3138"/>
                <a:gd name="T76" fmla="*/ 2147483647 w 7907"/>
                <a:gd name="T77" fmla="*/ 2147483647 h 3138"/>
                <a:gd name="T78" fmla="*/ 2147483647 w 7907"/>
                <a:gd name="T79" fmla="*/ 2147483647 h 3138"/>
                <a:gd name="T80" fmla="*/ 2147483647 w 7907"/>
                <a:gd name="T81" fmla="*/ 2147483647 h 3138"/>
                <a:gd name="T82" fmla="*/ 2147483647 w 7907"/>
                <a:gd name="T83" fmla="*/ 2147483647 h 3138"/>
                <a:gd name="T84" fmla="*/ 2147483647 w 7907"/>
                <a:gd name="T85" fmla="*/ 2147483647 h 3138"/>
                <a:gd name="T86" fmla="*/ 2147483647 w 7907"/>
                <a:gd name="T87" fmla="*/ 2147483647 h 3138"/>
                <a:gd name="T88" fmla="*/ 2147483647 w 7907"/>
                <a:gd name="T89" fmla="*/ 2147483647 h 313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907" h="3138">
                  <a:moveTo>
                    <a:pt x="5" y="3122"/>
                  </a:moveTo>
                  <a:lnTo>
                    <a:pt x="725" y="2674"/>
                  </a:lnTo>
                  <a:lnTo>
                    <a:pt x="723" y="2676"/>
                  </a:lnTo>
                  <a:lnTo>
                    <a:pt x="1443" y="1748"/>
                  </a:lnTo>
                  <a:lnTo>
                    <a:pt x="1442" y="1749"/>
                  </a:lnTo>
                  <a:lnTo>
                    <a:pt x="2146" y="453"/>
                  </a:lnTo>
                  <a:cubicBezTo>
                    <a:pt x="2147" y="451"/>
                    <a:pt x="2148" y="450"/>
                    <a:pt x="2149" y="450"/>
                  </a:cubicBezTo>
                  <a:lnTo>
                    <a:pt x="2869" y="2"/>
                  </a:lnTo>
                  <a:cubicBezTo>
                    <a:pt x="2871" y="1"/>
                    <a:pt x="2873" y="0"/>
                    <a:pt x="2875" y="1"/>
                  </a:cubicBezTo>
                  <a:lnTo>
                    <a:pt x="3595" y="129"/>
                  </a:lnTo>
                  <a:lnTo>
                    <a:pt x="4315" y="289"/>
                  </a:lnTo>
                  <a:cubicBezTo>
                    <a:pt x="4317" y="289"/>
                    <a:pt x="4318" y="290"/>
                    <a:pt x="4319" y="291"/>
                  </a:cubicBezTo>
                  <a:lnTo>
                    <a:pt x="5039" y="1011"/>
                  </a:lnTo>
                  <a:lnTo>
                    <a:pt x="5038" y="1010"/>
                  </a:lnTo>
                  <a:lnTo>
                    <a:pt x="5742" y="1426"/>
                  </a:lnTo>
                  <a:lnTo>
                    <a:pt x="5740" y="1425"/>
                  </a:lnTo>
                  <a:lnTo>
                    <a:pt x="6460" y="1617"/>
                  </a:lnTo>
                  <a:cubicBezTo>
                    <a:pt x="6460" y="1617"/>
                    <a:pt x="6461" y="1617"/>
                    <a:pt x="6462" y="1618"/>
                  </a:cubicBezTo>
                  <a:lnTo>
                    <a:pt x="7182" y="2114"/>
                  </a:lnTo>
                  <a:cubicBezTo>
                    <a:pt x="7183" y="2114"/>
                    <a:pt x="7183" y="2115"/>
                    <a:pt x="7184" y="2116"/>
                  </a:cubicBezTo>
                  <a:lnTo>
                    <a:pt x="7904" y="3124"/>
                  </a:lnTo>
                  <a:cubicBezTo>
                    <a:pt x="7907" y="3127"/>
                    <a:pt x="7906" y="3132"/>
                    <a:pt x="7902" y="3135"/>
                  </a:cubicBezTo>
                  <a:cubicBezTo>
                    <a:pt x="7899" y="3138"/>
                    <a:pt x="7894" y="3137"/>
                    <a:pt x="7891" y="3133"/>
                  </a:cubicBezTo>
                  <a:lnTo>
                    <a:pt x="7171" y="2125"/>
                  </a:lnTo>
                  <a:lnTo>
                    <a:pt x="7173" y="2127"/>
                  </a:lnTo>
                  <a:lnTo>
                    <a:pt x="6453" y="1631"/>
                  </a:lnTo>
                  <a:lnTo>
                    <a:pt x="6455" y="1632"/>
                  </a:lnTo>
                  <a:lnTo>
                    <a:pt x="5735" y="1440"/>
                  </a:lnTo>
                  <a:cubicBezTo>
                    <a:pt x="5735" y="1440"/>
                    <a:pt x="5734" y="1440"/>
                    <a:pt x="5733" y="1439"/>
                  </a:cubicBezTo>
                  <a:lnTo>
                    <a:pt x="5029" y="1023"/>
                  </a:lnTo>
                  <a:cubicBezTo>
                    <a:pt x="5029" y="1023"/>
                    <a:pt x="5028" y="1023"/>
                    <a:pt x="5028" y="1022"/>
                  </a:cubicBezTo>
                  <a:lnTo>
                    <a:pt x="4308" y="302"/>
                  </a:lnTo>
                  <a:lnTo>
                    <a:pt x="4312" y="304"/>
                  </a:lnTo>
                  <a:lnTo>
                    <a:pt x="3592" y="144"/>
                  </a:lnTo>
                  <a:lnTo>
                    <a:pt x="2872" y="16"/>
                  </a:lnTo>
                  <a:lnTo>
                    <a:pt x="2878" y="15"/>
                  </a:lnTo>
                  <a:lnTo>
                    <a:pt x="2158" y="463"/>
                  </a:lnTo>
                  <a:lnTo>
                    <a:pt x="2160" y="460"/>
                  </a:lnTo>
                  <a:lnTo>
                    <a:pt x="1456" y="1756"/>
                  </a:lnTo>
                  <a:cubicBezTo>
                    <a:pt x="1456" y="1757"/>
                    <a:pt x="1456" y="1757"/>
                    <a:pt x="1456" y="1757"/>
                  </a:cubicBezTo>
                  <a:lnTo>
                    <a:pt x="736" y="2685"/>
                  </a:lnTo>
                  <a:cubicBezTo>
                    <a:pt x="735" y="2686"/>
                    <a:pt x="734" y="2687"/>
                    <a:pt x="734" y="2687"/>
                  </a:cubicBezTo>
                  <a:lnTo>
                    <a:pt x="14" y="3135"/>
                  </a:lnTo>
                  <a:cubicBezTo>
                    <a:pt x="10" y="3138"/>
                    <a:pt x="5" y="3136"/>
                    <a:pt x="3" y="3133"/>
                  </a:cubicBezTo>
                  <a:cubicBezTo>
                    <a:pt x="0" y="3129"/>
                    <a:pt x="1" y="3124"/>
                    <a:pt x="5" y="3122"/>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58" name="Oval 37"/>
            <p:cNvSpPr>
              <a:spLocks noChangeArrowheads="1"/>
            </p:cNvSpPr>
            <p:nvPr/>
          </p:nvSpPr>
          <p:spPr bwMode="auto">
            <a:xfrm>
              <a:off x="219868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59" name="Freeform 38"/>
            <p:cNvSpPr>
              <a:spLocks noEditPoints="1"/>
            </p:cNvSpPr>
            <p:nvPr/>
          </p:nvSpPr>
          <p:spPr bwMode="auto">
            <a:xfrm>
              <a:off x="219392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0" name="Oval 39"/>
            <p:cNvSpPr>
              <a:spLocks noChangeArrowheads="1"/>
            </p:cNvSpPr>
            <p:nvPr/>
          </p:nvSpPr>
          <p:spPr bwMode="auto">
            <a:xfrm>
              <a:off x="2625726" y="46894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1" name="Freeform 40"/>
            <p:cNvSpPr>
              <a:spLocks noEditPoints="1"/>
            </p:cNvSpPr>
            <p:nvPr/>
          </p:nvSpPr>
          <p:spPr bwMode="auto">
            <a:xfrm>
              <a:off x="2620963" y="46847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2" name="Oval 41"/>
            <p:cNvSpPr>
              <a:spLocks noChangeArrowheads="1"/>
            </p:cNvSpPr>
            <p:nvPr/>
          </p:nvSpPr>
          <p:spPr bwMode="auto">
            <a:xfrm>
              <a:off x="3051176" y="413385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3" name="Freeform 42"/>
            <p:cNvSpPr>
              <a:spLocks noEditPoints="1"/>
            </p:cNvSpPr>
            <p:nvPr/>
          </p:nvSpPr>
          <p:spPr bwMode="auto">
            <a:xfrm>
              <a:off x="3046413" y="4129088"/>
              <a:ext cx="106363"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4" name="Oval 43"/>
            <p:cNvSpPr>
              <a:spLocks noChangeArrowheads="1"/>
            </p:cNvSpPr>
            <p:nvPr/>
          </p:nvSpPr>
          <p:spPr bwMode="auto">
            <a:xfrm>
              <a:off x="3478213" y="336232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5" name="Freeform 44"/>
            <p:cNvSpPr>
              <a:spLocks noEditPoints="1"/>
            </p:cNvSpPr>
            <p:nvPr/>
          </p:nvSpPr>
          <p:spPr bwMode="auto">
            <a:xfrm>
              <a:off x="3473451" y="3357563"/>
              <a:ext cx="104775" cy="106363"/>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6" name="Oval 45"/>
            <p:cNvSpPr>
              <a:spLocks noChangeArrowheads="1"/>
            </p:cNvSpPr>
            <p:nvPr/>
          </p:nvSpPr>
          <p:spPr bwMode="auto">
            <a:xfrm>
              <a:off x="3905251" y="3098800"/>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7" name="Freeform 46"/>
            <p:cNvSpPr>
              <a:spLocks noEditPoints="1"/>
            </p:cNvSpPr>
            <p:nvPr/>
          </p:nvSpPr>
          <p:spPr bwMode="auto">
            <a:xfrm>
              <a:off x="3900488" y="3094038"/>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7"/>
                  </a:lnTo>
                  <a:cubicBezTo>
                    <a:pt x="26" y="26"/>
                    <a:pt x="27" y="25"/>
                    <a:pt x="28" y="25"/>
                  </a:cubicBezTo>
                  <a:lnTo>
                    <a:pt x="53" y="8"/>
                  </a:lnTo>
                  <a:cubicBezTo>
                    <a:pt x="54" y="7"/>
                    <a:pt x="55" y="7"/>
                    <a:pt x="56" y="7"/>
                  </a:cubicBezTo>
                  <a:lnTo>
                    <a:pt x="87" y="1"/>
                  </a:lnTo>
                  <a:cubicBezTo>
                    <a:pt x="88" y="0"/>
                    <a:pt x="89" y="0"/>
                    <a:pt x="90" y="1"/>
                  </a:cubicBezTo>
                  <a:lnTo>
                    <a:pt x="121" y="7"/>
                  </a:lnTo>
                  <a:cubicBezTo>
                    <a:pt x="122" y="7"/>
                    <a:pt x="123" y="7"/>
                    <a:pt x="124" y="8"/>
                  </a:cubicBezTo>
                  <a:lnTo>
                    <a:pt x="150" y="25"/>
                  </a:lnTo>
                  <a:cubicBezTo>
                    <a:pt x="151" y="25"/>
                    <a:pt x="152" y="26"/>
                    <a:pt x="152" y="27"/>
                  </a:cubicBezTo>
                  <a:lnTo>
                    <a:pt x="169" y="53"/>
                  </a:lnTo>
                  <a:cubicBezTo>
                    <a:pt x="170" y="54"/>
                    <a:pt x="170" y="55"/>
                    <a:pt x="170" y="56"/>
                  </a:cubicBezTo>
                  <a:lnTo>
                    <a:pt x="176" y="87"/>
                  </a:lnTo>
                  <a:close/>
                  <a:moveTo>
                    <a:pt x="155" y="59"/>
                  </a:moveTo>
                  <a:lnTo>
                    <a:pt x="156" y="62"/>
                  </a:lnTo>
                  <a:lnTo>
                    <a:pt x="139" y="36"/>
                  </a:lnTo>
                  <a:lnTo>
                    <a:pt x="141" y="38"/>
                  </a:lnTo>
                  <a:lnTo>
                    <a:pt x="115" y="21"/>
                  </a:lnTo>
                  <a:lnTo>
                    <a:pt x="118" y="22"/>
                  </a:lnTo>
                  <a:lnTo>
                    <a:pt x="87" y="16"/>
                  </a:lnTo>
                  <a:lnTo>
                    <a:pt x="90" y="16"/>
                  </a:lnTo>
                  <a:lnTo>
                    <a:pt x="59" y="22"/>
                  </a:lnTo>
                  <a:lnTo>
                    <a:pt x="62" y="21"/>
                  </a:lnTo>
                  <a:lnTo>
                    <a:pt x="37" y="38"/>
                  </a:lnTo>
                  <a:lnTo>
                    <a:pt x="39" y="36"/>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68" name="Oval 47"/>
            <p:cNvSpPr>
              <a:spLocks noChangeArrowheads="1"/>
            </p:cNvSpPr>
            <p:nvPr/>
          </p:nvSpPr>
          <p:spPr bwMode="auto">
            <a:xfrm>
              <a:off x="4330701" y="31702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69" name="Freeform 48"/>
            <p:cNvSpPr>
              <a:spLocks noEditPoints="1"/>
            </p:cNvSpPr>
            <p:nvPr/>
          </p:nvSpPr>
          <p:spPr bwMode="auto">
            <a:xfrm>
              <a:off x="4325938" y="3165475"/>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0" name="Oval 49"/>
            <p:cNvSpPr>
              <a:spLocks noChangeArrowheads="1"/>
            </p:cNvSpPr>
            <p:nvPr/>
          </p:nvSpPr>
          <p:spPr bwMode="auto">
            <a:xfrm>
              <a:off x="4757738" y="3267075"/>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1" name="Freeform 50"/>
            <p:cNvSpPr>
              <a:spLocks noEditPoints="1"/>
            </p:cNvSpPr>
            <p:nvPr/>
          </p:nvSpPr>
          <p:spPr bwMode="auto">
            <a:xfrm>
              <a:off x="4752976" y="3262313"/>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2" name="Oval 51"/>
            <p:cNvSpPr>
              <a:spLocks noChangeArrowheads="1"/>
            </p:cNvSpPr>
            <p:nvPr/>
          </p:nvSpPr>
          <p:spPr bwMode="auto">
            <a:xfrm>
              <a:off x="5184776" y="37004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3" name="Freeform 52"/>
            <p:cNvSpPr>
              <a:spLocks noEditPoints="1"/>
            </p:cNvSpPr>
            <p:nvPr/>
          </p:nvSpPr>
          <p:spPr bwMode="auto">
            <a:xfrm>
              <a:off x="5180013" y="36957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4" name="Oval 53"/>
            <p:cNvSpPr>
              <a:spLocks noChangeArrowheads="1"/>
            </p:cNvSpPr>
            <p:nvPr/>
          </p:nvSpPr>
          <p:spPr bwMode="auto">
            <a:xfrm>
              <a:off x="5611813" y="394176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5" name="Freeform 54"/>
            <p:cNvSpPr>
              <a:spLocks noEditPoints="1"/>
            </p:cNvSpPr>
            <p:nvPr/>
          </p:nvSpPr>
          <p:spPr bwMode="auto">
            <a:xfrm>
              <a:off x="5607051" y="3937000"/>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6" name="Oval 55"/>
            <p:cNvSpPr>
              <a:spLocks noChangeArrowheads="1"/>
            </p:cNvSpPr>
            <p:nvPr/>
          </p:nvSpPr>
          <p:spPr bwMode="auto">
            <a:xfrm>
              <a:off x="6037263" y="4062413"/>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7" name="Freeform 56"/>
            <p:cNvSpPr>
              <a:spLocks noEditPoints="1"/>
            </p:cNvSpPr>
            <p:nvPr/>
          </p:nvSpPr>
          <p:spPr bwMode="auto">
            <a:xfrm>
              <a:off x="6032501" y="4057650"/>
              <a:ext cx="106363"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78" name="Oval 57"/>
            <p:cNvSpPr>
              <a:spLocks noChangeArrowheads="1"/>
            </p:cNvSpPr>
            <p:nvPr/>
          </p:nvSpPr>
          <p:spPr bwMode="auto">
            <a:xfrm>
              <a:off x="6464301" y="435133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79" name="Freeform 58"/>
            <p:cNvSpPr>
              <a:spLocks noEditPoints="1"/>
            </p:cNvSpPr>
            <p:nvPr/>
          </p:nvSpPr>
          <p:spPr bwMode="auto">
            <a:xfrm>
              <a:off x="6459538" y="434657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7" y="152"/>
                  </a:lnTo>
                  <a:cubicBezTo>
                    <a:pt x="26" y="152"/>
                    <a:pt x="25" y="151"/>
                    <a:pt x="25" y="150"/>
                  </a:cubicBezTo>
                  <a:lnTo>
                    <a:pt x="8" y="124"/>
                  </a:lnTo>
                  <a:cubicBezTo>
                    <a:pt x="7" y="123"/>
                    <a:pt x="7" y="122"/>
                    <a:pt x="7" y="121"/>
                  </a:cubicBezTo>
                  <a:lnTo>
                    <a:pt x="1" y="90"/>
                  </a:lnTo>
                  <a:cubicBezTo>
                    <a:pt x="0" y="89"/>
                    <a:pt x="0" y="88"/>
                    <a:pt x="1" y="87"/>
                  </a:cubicBezTo>
                  <a:lnTo>
                    <a:pt x="7" y="56"/>
                  </a:lnTo>
                  <a:cubicBezTo>
                    <a:pt x="7" y="55"/>
                    <a:pt x="7" y="54"/>
                    <a:pt x="8" y="53"/>
                  </a:cubicBezTo>
                  <a:lnTo>
                    <a:pt x="25" y="28"/>
                  </a:lnTo>
                  <a:cubicBezTo>
                    <a:pt x="25" y="27"/>
                    <a:pt x="26" y="26"/>
                    <a:pt x="27"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6" y="39"/>
                  </a:lnTo>
                  <a:lnTo>
                    <a:pt x="38" y="37"/>
                  </a:lnTo>
                  <a:lnTo>
                    <a:pt x="21" y="62"/>
                  </a:lnTo>
                  <a:lnTo>
                    <a:pt x="22" y="59"/>
                  </a:lnTo>
                  <a:lnTo>
                    <a:pt x="16" y="90"/>
                  </a:lnTo>
                  <a:lnTo>
                    <a:pt x="16" y="87"/>
                  </a:lnTo>
                  <a:lnTo>
                    <a:pt x="22" y="118"/>
                  </a:lnTo>
                  <a:lnTo>
                    <a:pt x="21" y="115"/>
                  </a:lnTo>
                  <a:lnTo>
                    <a:pt x="38" y="141"/>
                  </a:lnTo>
                  <a:lnTo>
                    <a:pt x="36"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0" name="Oval 59"/>
            <p:cNvSpPr>
              <a:spLocks noChangeArrowheads="1"/>
            </p:cNvSpPr>
            <p:nvPr/>
          </p:nvSpPr>
          <p:spPr bwMode="auto">
            <a:xfrm>
              <a:off x="6891338" y="4954588"/>
              <a:ext cx="95250" cy="95250"/>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281" name="Freeform 60"/>
            <p:cNvSpPr>
              <a:spLocks noEditPoints="1"/>
            </p:cNvSpPr>
            <p:nvPr/>
          </p:nvSpPr>
          <p:spPr bwMode="auto">
            <a:xfrm>
              <a:off x="6886576" y="4949825"/>
              <a:ext cx="104775" cy="104775"/>
            </a:xfrm>
            <a:custGeom>
              <a:avLst/>
              <a:gdLst>
                <a:gd name="T0" fmla="*/ 2147483647 w 177"/>
                <a:gd name="T1" fmla="*/ 2147483647 h 177"/>
                <a:gd name="T2" fmla="*/ 2147483647 w 177"/>
                <a:gd name="T3" fmla="*/ 2147483647 h 177"/>
                <a:gd name="T4" fmla="*/ 2147483647 w 177"/>
                <a:gd name="T5" fmla="*/ 2147483647 h 177"/>
                <a:gd name="T6" fmla="*/ 2147483647 w 177"/>
                <a:gd name="T7" fmla="*/ 2147483647 h 177"/>
                <a:gd name="T8" fmla="*/ 2147483647 w 177"/>
                <a:gd name="T9" fmla="*/ 2147483647 h 177"/>
                <a:gd name="T10" fmla="*/ 2147483647 w 177"/>
                <a:gd name="T11" fmla="*/ 2147483647 h 177"/>
                <a:gd name="T12" fmla="*/ 2147483647 w 177"/>
                <a:gd name="T13" fmla="*/ 2147483647 h 177"/>
                <a:gd name="T14" fmla="*/ 2147483647 w 177"/>
                <a:gd name="T15" fmla="*/ 2147483647 h 177"/>
                <a:gd name="T16" fmla="*/ 2147483647 w 177"/>
                <a:gd name="T17" fmla="*/ 2147483647 h 177"/>
                <a:gd name="T18" fmla="*/ 2147483647 w 177"/>
                <a:gd name="T19" fmla="*/ 2147483647 h 177"/>
                <a:gd name="T20" fmla="*/ 2147483647 w 177"/>
                <a:gd name="T21" fmla="*/ 2147483647 h 177"/>
                <a:gd name="T22" fmla="*/ 2147483647 w 177"/>
                <a:gd name="T23" fmla="*/ 2147483647 h 177"/>
                <a:gd name="T24" fmla="*/ 2147483647 w 177"/>
                <a:gd name="T25" fmla="*/ 2147483647 h 177"/>
                <a:gd name="T26" fmla="*/ 2147483647 w 177"/>
                <a:gd name="T27" fmla="*/ 2147483647 h 177"/>
                <a:gd name="T28" fmla="*/ 2147483647 w 177"/>
                <a:gd name="T29" fmla="*/ 2147483647 h 177"/>
                <a:gd name="T30" fmla="*/ 2147483647 w 177"/>
                <a:gd name="T31" fmla="*/ 2147483647 h 177"/>
                <a:gd name="T32" fmla="*/ 2147483647 w 177"/>
                <a:gd name="T33" fmla="*/ 2147483647 h 177"/>
                <a:gd name="T34" fmla="*/ 2147483647 w 177"/>
                <a:gd name="T35" fmla="*/ 2147483647 h 177"/>
                <a:gd name="T36" fmla="*/ 2147483647 w 177"/>
                <a:gd name="T37" fmla="*/ 2147483647 h 177"/>
                <a:gd name="T38" fmla="*/ 2147483647 w 177"/>
                <a:gd name="T39" fmla="*/ 2147483647 h 177"/>
                <a:gd name="T40" fmla="*/ 2147483647 w 177"/>
                <a:gd name="T41" fmla="*/ 2147483647 h 177"/>
                <a:gd name="T42" fmla="*/ 2147483647 w 177"/>
                <a:gd name="T43" fmla="*/ 2147483647 h 177"/>
                <a:gd name="T44" fmla="*/ 2147483647 w 177"/>
                <a:gd name="T45" fmla="*/ 2147483647 h 177"/>
                <a:gd name="T46" fmla="*/ 2147483647 w 177"/>
                <a:gd name="T47" fmla="*/ 2147483647 h 177"/>
                <a:gd name="T48" fmla="*/ 2147483647 w 177"/>
                <a:gd name="T49" fmla="*/ 2147483647 h 177"/>
                <a:gd name="T50" fmla="*/ 2147483647 w 177"/>
                <a:gd name="T51" fmla="*/ 2147483647 h 177"/>
                <a:gd name="T52" fmla="*/ 2147483647 w 177"/>
                <a:gd name="T53" fmla="*/ 2147483647 h 177"/>
                <a:gd name="T54" fmla="*/ 2147483647 w 177"/>
                <a:gd name="T55" fmla="*/ 2147483647 h 177"/>
                <a:gd name="T56" fmla="*/ 2147483647 w 177"/>
                <a:gd name="T57" fmla="*/ 2147483647 h 177"/>
                <a:gd name="T58" fmla="*/ 2147483647 w 177"/>
                <a:gd name="T59" fmla="*/ 2147483647 h 177"/>
                <a:gd name="T60" fmla="*/ 2147483647 w 177"/>
                <a:gd name="T61" fmla="*/ 2147483647 h 177"/>
                <a:gd name="T62" fmla="*/ 2147483647 w 177"/>
                <a:gd name="T63" fmla="*/ 2147483647 h 177"/>
                <a:gd name="T64" fmla="*/ 2147483647 w 177"/>
                <a:gd name="T65" fmla="*/ 2147483647 h 1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77" h="177">
                  <a:moveTo>
                    <a:pt x="176" y="87"/>
                  </a:moveTo>
                  <a:cubicBezTo>
                    <a:pt x="177" y="88"/>
                    <a:pt x="177" y="89"/>
                    <a:pt x="176" y="90"/>
                  </a:cubicBezTo>
                  <a:lnTo>
                    <a:pt x="170" y="121"/>
                  </a:lnTo>
                  <a:cubicBezTo>
                    <a:pt x="170" y="122"/>
                    <a:pt x="170" y="123"/>
                    <a:pt x="169" y="124"/>
                  </a:cubicBezTo>
                  <a:lnTo>
                    <a:pt x="152" y="150"/>
                  </a:lnTo>
                  <a:cubicBezTo>
                    <a:pt x="152" y="151"/>
                    <a:pt x="151" y="152"/>
                    <a:pt x="150" y="152"/>
                  </a:cubicBezTo>
                  <a:lnTo>
                    <a:pt x="124" y="169"/>
                  </a:lnTo>
                  <a:cubicBezTo>
                    <a:pt x="123" y="170"/>
                    <a:pt x="122" y="170"/>
                    <a:pt x="121" y="170"/>
                  </a:cubicBezTo>
                  <a:lnTo>
                    <a:pt x="90" y="176"/>
                  </a:lnTo>
                  <a:cubicBezTo>
                    <a:pt x="89" y="177"/>
                    <a:pt x="88" y="177"/>
                    <a:pt x="87" y="176"/>
                  </a:cubicBezTo>
                  <a:lnTo>
                    <a:pt x="56" y="170"/>
                  </a:lnTo>
                  <a:cubicBezTo>
                    <a:pt x="55" y="170"/>
                    <a:pt x="54" y="170"/>
                    <a:pt x="53" y="169"/>
                  </a:cubicBezTo>
                  <a:lnTo>
                    <a:pt x="28" y="152"/>
                  </a:lnTo>
                  <a:cubicBezTo>
                    <a:pt x="27" y="152"/>
                    <a:pt x="26" y="151"/>
                    <a:pt x="26" y="150"/>
                  </a:cubicBezTo>
                  <a:lnTo>
                    <a:pt x="8" y="124"/>
                  </a:lnTo>
                  <a:cubicBezTo>
                    <a:pt x="7" y="123"/>
                    <a:pt x="7" y="122"/>
                    <a:pt x="7" y="121"/>
                  </a:cubicBezTo>
                  <a:lnTo>
                    <a:pt x="1" y="90"/>
                  </a:lnTo>
                  <a:cubicBezTo>
                    <a:pt x="0" y="89"/>
                    <a:pt x="0" y="88"/>
                    <a:pt x="1" y="87"/>
                  </a:cubicBezTo>
                  <a:lnTo>
                    <a:pt x="7" y="56"/>
                  </a:lnTo>
                  <a:cubicBezTo>
                    <a:pt x="7" y="55"/>
                    <a:pt x="7" y="54"/>
                    <a:pt x="8" y="53"/>
                  </a:cubicBezTo>
                  <a:lnTo>
                    <a:pt x="26" y="28"/>
                  </a:lnTo>
                  <a:cubicBezTo>
                    <a:pt x="26" y="27"/>
                    <a:pt x="27" y="26"/>
                    <a:pt x="28" y="26"/>
                  </a:cubicBezTo>
                  <a:lnTo>
                    <a:pt x="53" y="8"/>
                  </a:lnTo>
                  <a:cubicBezTo>
                    <a:pt x="54" y="7"/>
                    <a:pt x="55" y="7"/>
                    <a:pt x="56" y="7"/>
                  </a:cubicBezTo>
                  <a:lnTo>
                    <a:pt x="87" y="1"/>
                  </a:lnTo>
                  <a:cubicBezTo>
                    <a:pt x="88" y="0"/>
                    <a:pt x="89" y="0"/>
                    <a:pt x="90" y="1"/>
                  </a:cubicBezTo>
                  <a:lnTo>
                    <a:pt x="121" y="7"/>
                  </a:lnTo>
                  <a:cubicBezTo>
                    <a:pt x="122" y="7"/>
                    <a:pt x="123" y="7"/>
                    <a:pt x="124" y="8"/>
                  </a:cubicBezTo>
                  <a:lnTo>
                    <a:pt x="150" y="26"/>
                  </a:lnTo>
                  <a:cubicBezTo>
                    <a:pt x="151" y="26"/>
                    <a:pt x="152" y="27"/>
                    <a:pt x="152" y="28"/>
                  </a:cubicBezTo>
                  <a:lnTo>
                    <a:pt x="169" y="53"/>
                  </a:lnTo>
                  <a:cubicBezTo>
                    <a:pt x="170" y="54"/>
                    <a:pt x="170" y="55"/>
                    <a:pt x="170" y="56"/>
                  </a:cubicBezTo>
                  <a:lnTo>
                    <a:pt x="176" y="87"/>
                  </a:lnTo>
                  <a:close/>
                  <a:moveTo>
                    <a:pt x="155" y="59"/>
                  </a:moveTo>
                  <a:lnTo>
                    <a:pt x="156" y="62"/>
                  </a:lnTo>
                  <a:lnTo>
                    <a:pt x="139" y="37"/>
                  </a:lnTo>
                  <a:lnTo>
                    <a:pt x="141" y="39"/>
                  </a:lnTo>
                  <a:lnTo>
                    <a:pt x="115" y="21"/>
                  </a:lnTo>
                  <a:lnTo>
                    <a:pt x="118" y="22"/>
                  </a:lnTo>
                  <a:lnTo>
                    <a:pt x="87" y="16"/>
                  </a:lnTo>
                  <a:lnTo>
                    <a:pt x="90" y="16"/>
                  </a:lnTo>
                  <a:lnTo>
                    <a:pt x="59" y="22"/>
                  </a:lnTo>
                  <a:lnTo>
                    <a:pt x="62" y="21"/>
                  </a:lnTo>
                  <a:lnTo>
                    <a:pt x="37" y="39"/>
                  </a:lnTo>
                  <a:lnTo>
                    <a:pt x="39" y="37"/>
                  </a:lnTo>
                  <a:lnTo>
                    <a:pt x="21" y="62"/>
                  </a:lnTo>
                  <a:lnTo>
                    <a:pt x="22" y="59"/>
                  </a:lnTo>
                  <a:lnTo>
                    <a:pt x="16" y="90"/>
                  </a:lnTo>
                  <a:lnTo>
                    <a:pt x="16" y="87"/>
                  </a:lnTo>
                  <a:lnTo>
                    <a:pt x="22" y="118"/>
                  </a:lnTo>
                  <a:lnTo>
                    <a:pt x="21" y="115"/>
                  </a:lnTo>
                  <a:lnTo>
                    <a:pt x="39" y="141"/>
                  </a:lnTo>
                  <a:lnTo>
                    <a:pt x="37" y="139"/>
                  </a:lnTo>
                  <a:lnTo>
                    <a:pt x="62" y="156"/>
                  </a:lnTo>
                  <a:lnTo>
                    <a:pt x="59" y="155"/>
                  </a:lnTo>
                  <a:lnTo>
                    <a:pt x="90" y="161"/>
                  </a:lnTo>
                  <a:lnTo>
                    <a:pt x="87" y="161"/>
                  </a:lnTo>
                  <a:lnTo>
                    <a:pt x="118" y="155"/>
                  </a:lnTo>
                  <a:lnTo>
                    <a:pt x="115" y="156"/>
                  </a:lnTo>
                  <a:lnTo>
                    <a:pt x="141" y="139"/>
                  </a:lnTo>
                  <a:lnTo>
                    <a:pt x="139" y="141"/>
                  </a:lnTo>
                  <a:lnTo>
                    <a:pt x="156" y="115"/>
                  </a:lnTo>
                  <a:lnTo>
                    <a:pt x="155" y="118"/>
                  </a:lnTo>
                  <a:lnTo>
                    <a:pt x="161" y="87"/>
                  </a:lnTo>
                  <a:lnTo>
                    <a:pt x="161" y="90"/>
                  </a:lnTo>
                  <a:lnTo>
                    <a:pt x="155" y="59"/>
                  </a:lnTo>
                  <a:close/>
                </a:path>
              </a:pathLst>
            </a:custGeom>
            <a:solidFill>
              <a:srgbClr val="953735"/>
            </a:solidFill>
            <a:ln w="0" cap="flat">
              <a:solidFill>
                <a:srgbClr val="953735"/>
              </a:solidFill>
              <a:prstDash val="solid"/>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82" name="Rectangle 61"/>
            <p:cNvSpPr>
              <a:spLocks noChangeArrowheads="1"/>
            </p:cNvSpPr>
            <p:nvPr/>
          </p:nvSpPr>
          <p:spPr bwMode="auto">
            <a:xfrm>
              <a:off x="2024046" y="4887986"/>
              <a:ext cx="9556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3" name="Rectangle 63"/>
            <p:cNvSpPr>
              <a:spLocks noChangeArrowheads="1"/>
            </p:cNvSpPr>
            <p:nvPr/>
          </p:nvSpPr>
          <p:spPr bwMode="auto">
            <a:xfrm>
              <a:off x="1944671" y="4405386"/>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4" name="Rectangle 65"/>
            <p:cNvSpPr>
              <a:spLocks noChangeArrowheads="1"/>
            </p:cNvSpPr>
            <p:nvPr/>
          </p:nvSpPr>
          <p:spPr bwMode="auto">
            <a:xfrm>
              <a:off x="1944671" y="39227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5" name="Rectangle 67"/>
            <p:cNvSpPr>
              <a:spLocks noChangeArrowheads="1"/>
            </p:cNvSpPr>
            <p:nvPr/>
          </p:nvSpPr>
          <p:spPr bwMode="auto">
            <a:xfrm>
              <a:off x="1944671" y="3440185"/>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6" name="Rectangle 69"/>
            <p:cNvSpPr>
              <a:spLocks noChangeArrowheads="1"/>
            </p:cNvSpPr>
            <p:nvPr/>
          </p:nvSpPr>
          <p:spPr bwMode="auto">
            <a:xfrm>
              <a:off x="1944671" y="2959172"/>
              <a:ext cx="191130"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7" name="Rectangle 71"/>
            <p:cNvSpPr>
              <a:spLocks noChangeArrowheads="1"/>
            </p:cNvSpPr>
            <p:nvPr/>
          </p:nvSpPr>
          <p:spPr bwMode="auto">
            <a:xfrm>
              <a:off x="1866884" y="2476572"/>
              <a:ext cx="286696"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8" name="Rectangle 72"/>
            <p:cNvSpPr>
              <a:spLocks noChangeArrowheads="1"/>
            </p:cNvSpPr>
            <p:nvPr/>
          </p:nvSpPr>
          <p:spPr bwMode="auto">
            <a:xfrm>
              <a:off x="2108184" y="5102225"/>
              <a:ext cx="249811"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89" name="Rectangle 73"/>
            <p:cNvSpPr>
              <a:spLocks noChangeArrowheads="1"/>
            </p:cNvSpPr>
            <p:nvPr/>
          </p:nvSpPr>
          <p:spPr bwMode="auto">
            <a:xfrm>
              <a:off x="2535220" y="5102225"/>
              <a:ext cx="31184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Fév</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0" name="Rectangle 74"/>
            <p:cNvSpPr>
              <a:spLocks noChangeArrowheads="1"/>
            </p:cNvSpPr>
            <p:nvPr/>
          </p:nvSpPr>
          <p:spPr bwMode="auto">
            <a:xfrm>
              <a:off x="2951146" y="5102225"/>
              <a:ext cx="316875"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91" name="Rectangle 75"/>
            <p:cNvSpPr>
              <a:spLocks noChangeArrowheads="1"/>
            </p:cNvSpPr>
            <p:nvPr/>
          </p:nvSpPr>
          <p:spPr bwMode="auto">
            <a:xfrm>
              <a:off x="3397233" y="5102225"/>
              <a:ext cx="278250"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1400" dirty="0">
                  <a:solidFill>
                    <a:srgbClr val="000000"/>
                  </a:solidFill>
                  <a:cs typeface="Arial" charset="0"/>
                </a:rPr>
                <a:t>A</a:t>
              </a:r>
              <a:r>
                <a:rPr kumimoji="0" lang="fr-FR"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vr</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2" name="Rectangle 76"/>
            <p:cNvSpPr>
              <a:spLocks noChangeArrowheads="1"/>
            </p:cNvSpPr>
            <p:nvPr/>
          </p:nvSpPr>
          <p:spPr bwMode="auto">
            <a:xfrm>
              <a:off x="3795696" y="5102225"/>
              <a:ext cx="30178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1400" dirty="0">
                  <a:solidFill>
                    <a:srgbClr val="000000"/>
                  </a:solidFill>
                  <a:cs typeface="Arial" charset="0"/>
                </a:rPr>
                <a:t>M</a:t>
              </a:r>
              <a:r>
                <a:rPr kumimoji="0" lang="fr-FR" altLang="en-US" sz="1400" b="0" i="0" u="none" strike="noStrike" kern="1200" cap="none" spc="0" normalizeH="0" baseline="0" noProof="0" dirty="0" smtClean="0">
                  <a:ln>
                    <a:noFill/>
                  </a:ln>
                  <a:solidFill>
                    <a:srgbClr val="000000"/>
                  </a:solidFill>
                  <a:effectLst/>
                  <a:uLnTx/>
                  <a:uFillTx/>
                  <a:latin typeface="Arial" charset="0"/>
                  <a:ea typeface="+mn-ea"/>
                  <a:cs typeface="Arial" charset="0"/>
                </a:rPr>
                <a:t>ai</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3" name="Rectangle 77"/>
            <p:cNvSpPr>
              <a:spLocks noChangeArrowheads="1"/>
            </p:cNvSpPr>
            <p:nvPr/>
          </p:nvSpPr>
          <p:spPr bwMode="auto">
            <a:xfrm>
              <a:off x="4202096" y="5102225"/>
              <a:ext cx="343704"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smtClean="0">
                  <a:ln>
                    <a:noFill/>
                  </a:ln>
                  <a:solidFill>
                    <a:srgbClr val="000000"/>
                  </a:solidFill>
                  <a:effectLst/>
                  <a:uLnTx/>
                  <a:uFillTx/>
                  <a:latin typeface="Arial" charset="0"/>
                  <a:ea typeface="+mn-ea"/>
                  <a:cs typeface="Arial" charset="0"/>
                </a:rPr>
                <a:t>Juin</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4" name="Rectangle 78"/>
            <p:cNvSpPr>
              <a:spLocks noChangeArrowheads="1"/>
            </p:cNvSpPr>
            <p:nvPr/>
          </p:nvSpPr>
          <p:spPr bwMode="auto">
            <a:xfrm>
              <a:off x="4657708" y="5102225"/>
              <a:ext cx="28166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1400" dirty="0" err="1" smtClean="0">
                  <a:solidFill>
                    <a:srgbClr val="000000"/>
                  </a:solidFill>
                  <a:cs typeface="Arial" charset="0"/>
                </a:rPr>
                <a:t>Juil</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5" name="Rectangle 79"/>
            <p:cNvSpPr>
              <a:spLocks noChangeArrowheads="1"/>
            </p:cNvSpPr>
            <p:nvPr/>
          </p:nvSpPr>
          <p:spPr bwMode="auto">
            <a:xfrm>
              <a:off x="5056889" y="5102225"/>
              <a:ext cx="38561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1400" dirty="0">
                  <a:solidFill>
                    <a:srgbClr val="000000"/>
                  </a:solidFill>
                  <a:cs typeface="Arial" charset="0"/>
                </a:rPr>
                <a:t>A</a:t>
              </a:r>
              <a:r>
                <a:rPr kumimoji="0" lang="fr-FR"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oût</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6" name="Rectangle 80"/>
            <p:cNvSpPr>
              <a:spLocks noChangeArrowheads="1"/>
            </p:cNvSpPr>
            <p:nvPr/>
          </p:nvSpPr>
          <p:spPr bwMode="auto">
            <a:xfrm>
              <a:off x="5502020" y="5102225"/>
              <a:ext cx="385619"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smtClean="0">
                  <a:ln>
                    <a:noFill/>
                  </a:ln>
                  <a:solidFill>
                    <a:srgbClr val="000000"/>
                  </a:solidFill>
                  <a:effectLst/>
                  <a:uLnTx/>
                  <a:uFillTx/>
                  <a:latin typeface="Arial" charset="0"/>
                  <a:ea typeface="+mn-ea"/>
                  <a:cs typeface="Arial" charset="0"/>
                </a:rPr>
                <a:t>Sept</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7" name="Rectangle 81"/>
            <p:cNvSpPr>
              <a:spLocks noChangeArrowheads="1"/>
            </p:cNvSpPr>
            <p:nvPr/>
          </p:nvSpPr>
          <p:spPr bwMode="auto">
            <a:xfrm>
              <a:off x="5946759" y="5102225"/>
              <a:ext cx="266577" cy="278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dirty="0" err="1">
                  <a:ln>
                    <a:noFill/>
                  </a:ln>
                  <a:solidFill>
                    <a:srgbClr val="000000"/>
                  </a:solidFill>
                  <a:effectLst/>
                  <a:uLnTx/>
                  <a:uFillTx/>
                  <a:latin typeface="Arial" charset="0"/>
                  <a:ea typeface="+mn-ea"/>
                  <a:cs typeface="Arial" charset="0"/>
                </a:rPr>
                <a:t>Oct</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8" name="Rectangle 82"/>
            <p:cNvSpPr>
              <a:spLocks noChangeArrowheads="1"/>
            </p:cNvSpPr>
            <p:nvPr/>
          </p:nvSpPr>
          <p:spPr bwMode="auto">
            <a:xfrm>
              <a:off x="6364270" y="5102225"/>
              <a:ext cx="333645" cy="256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1400" dirty="0">
                  <a:solidFill>
                    <a:srgbClr val="000000"/>
                  </a:solidFill>
                  <a:cs typeface="Arial" charset="0"/>
                </a:rPr>
                <a:t>N</a:t>
              </a:r>
              <a:r>
                <a:rPr kumimoji="0" lang="fr-FR" altLang="en-US" sz="1400" b="0" i="0" u="none" strike="noStrike" kern="1200" cap="none" spc="0" normalizeH="0" baseline="0" noProof="0" dirty="0" err="1" smtClean="0">
                  <a:ln>
                    <a:noFill/>
                  </a:ln>
                  <a:solidFill>
                    <a:srgbClr val="000000"/>
                  </a:solidFill>
                  <a:effectLst/>
                  <a:uLnTx/>
                  <a:uFillTx/>
                  <a:latin typeface="Arial" charset="0"/>
                  <a:ea typeface="+mn-ea"/>
                  <a:cs typeface="Arial" charset="0"/>
                </a:rPr>
                <a:t>ov</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99" name="Rectangle 83"/>
            <p:cNvSpPr>
              <a:spLocks noChangeArrowheads="1"/>
            </p:cNvSpPr>
            <p:nvPr/>
          </p:nvSpPr>
          <p:spPr bwMode="auto">
            <a:xfrm>
              <a:off x="6791308" y="5102225"/>
              <a:ext cx="288373" cy="27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0" i="0" u="none" strike="noStrike" kern="1200" cap="none" spc="0" normalizeH="0" baseline="0" noProof="0">
                  <a:ln>
                    <a:noFill/>
                  </a:ln>
                  <a:solidFill>
                    <a:srgbClr val="000000"/>
                  </a:solidFill>
                  <a:effectLst/>
                  <a:uLnTx/>
                  <a:uFillTx/>
                  <a:latin typeface="Arial" charset="0"/>
                  <a:ea typeface="+mn-ea"/>
                  <a:cs typeface="Arial" charset="0"/>
                </a:rPr>
                <a:t>Déc</a:t>
              </a:r>
              <a:endParaRPr kumimoji="0" lang="fr-FR" altLang="en-US" sz="18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300" name="Rectangle 84"/>
            <p:cNvSpPr>
              <a:spLocks noChangeArrowheads="1"/>
            </p:cNvSpPr>
            <p:nvPr/>
          </p:nvSpPr>
          <p:spPr bwMode="auto">
            <a:xfrm>
              <a:off x="1504877" y="2129835"/>
              <a:ext cx="2652453" cy="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400" b="1" i="0" u="none" strike="noStrike" kern="1200" cap="none" spc="0" normalizeH="0" baseline="0" noProof="0" dirty="0">
                  <a:ln>
                    <a:noFill/>
                  </a:ln>
                  <a:solidFill>
                    <a:srgbClr val="000000"/>
                  </a:solidFill>
                  <a:effectLst/>
                  <a:uLnTx/>
                  <a:uFillTx/>
                  <a:latin typeface="Arial" charset="0"/>
                  <a:ea typeface="+mn-ea"/>
                  <a:cs typeface="Arial" charset="0"/>
                </a:rPr>
                <a:t>kg </a:t>
              </a:r>
              <a:r>
                <a:rPr kumimoji="0" lang="fr-FR" altLang="en-US" sz="1400" b="1" i="0" u="none" strike="noStrike" kern="1200" cap="none" spc="0" normalizeH="0" baseline="0" noProof="0" dirty="0" smtClean="0">
                  <a:ln>
                    <a:noFill/>
                  </a:ln>
                  <a:solidFill>
                    <a:srgbClr val="000000"/>
                  </a:solidFill>
                  <a:effectLst/>
                  <a:uLnTx/>
                  <a:uFillTx/>
                  <a:latin typeface="Arial" charset="0"/>
                  <a:ea typeface="+mn-ea"/>
                  <a:cs typeface="Arial" charset="0"/>
                </a:rPr>
                <a:t>MS </a:t>
              </a:r>
              <a:r>
                <a:rPr kumimoji="0" lang="fr-FR" altLang="en-US" sz="1400" b="1" i="0" u="none" strike="noStrike" kern="1200" cap="none" spc="0" normalizeH="0" baseline="0" noProof="0" dirty="0">
                  <a:ln>
                    <a:noFill/>
                  </a:ln>
                  <a:solidFill>
                    <a:srgbClr val="000000"/>
                  </a:solidFill>
                  <a:effectLst/>
                  <a:uLnTx/>
                  <a:uFillTx/>
                  <a:latin typeface="Arial" charset="0"/>
                  <a:ea typeface="+mn-ea"/>
                  <a:cs typeface="Arial" charset="0"/>
                </a:rPr>
                <a:t>/ hectare par jour</a:t>
              </a:r>
              <a:endParaRPr kumimoji="0" lang="fr-FR" altLang="en-US" sz="14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301" name="Rectangle 85"/>
            <p:cNvSpPr>
              <a:spLocks noChangeArrowheads="1"/>
            </p:cNvSpPr>
            <p:nvPr/>
          </p:nvSpPr>
          <p:spPr bwMode="auto">
            <a:xfrm>
              <a:off x="4152901" y="2290763"/>
              <a:ext cx="3429000" cy="4476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2" name="Freeform 86"/>
            <p:cNvSpPr>
              <a:spLocks/>
            </p:cNvSpPr>
            <p:nvPr/>
          </p:nvSpPr>
          <p:spPr bwMode="auto">
            <a:xfrm>
              <a:off x="4714876" y="2395538"/>
              <a:ext cx="266700" cy="19050"/>
            </a:xfrm>
            <a:custGeom>
              <a:avLst/>
              <a:gdLst>
                <a:gd name="T0" fmla="*/ 2147483647 w 448"/>
                <a:gd name="T1" fmla="*/ 0 h 32"/>
                <a:gd name="T2" fmla="*/ 2147483647 w 448"/>
                <a:gd name="T3" fmla="*/ 0 h 32"/>
                <a:gd name="T4" fmla="*/ 2147483647 w 448"/>
                <a:gd name="T5" fmla="*/ 2147483647 h 32"/>
                <a:gd name="T6" fmla="*/ 2147483647 w 448"/>
                <a:gd name="T7" fmla="*/ 2147483647 h 32"/>
                <a:gd name="T8" fmla="*/ 2147483647 w 448"/>
                <a:gd name="T9" fmla="*/ 2147483647 h 32"/>
                <a:gd name="T10" fmla="*/ 0 w 448"/>
                <a:gd name="T11" fmla="*/ 2147483647 h 32"/>
                <a:gd name="T12" fmla="*/ 2147483647 w 448"/>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8" h="32">
                  <a:moveTo>
                    <a:pt x="16" y="0"/>
                  </a:moveTo>
                  <a:lnTo>
                    <a:pt x="432" y="0"/>
                  </a:lnTo>
                  <a:cubicBezTo>
                    <a:pt x="441" y="0"/>
                    <a:pt x="448" y="8"/>
                    <a:pt x="448" y="16"/>
                  </a:cubicBezTo>
                  <a:cubicBezTo>
                    <a:pt x="448" y="25"/>
                    <a:pt x="441" y="32"/>
                    <a:pt x="432" y="32"/>
                  </a:cubicBezTo>
                  <a:lnTo>
                    <a:pt x="16" y="32"/>
                  </a:lnTo>
                  <a:cubicBezTo>
                    <a:pt x="8" y="32"/>
                    <a:pt x="0" y="25"/>
                    <a:pt x="0" y="16"/>
                  </a:cubicBezTo>
                  <a:cubicBezTo>
                    <a:pt x="0" y="8"/>
                    <a:pt x="8" y="0"/>
                    <a:pt x="16" y="0"/>
                  </a:cubicBez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3" name="Freeform 87"/>
            <p:cNvSpPr>
              <a:spLocks/>
            </p:cNvSpPr>
            <p:nvPr/>
          </p:nvSpPr>
          <p:spPr bwMode="auto">
            <a:xfrm>
              <a:off x="4814888" y="2362200"/>
              <a:ext cx="76200" cy="76200"/>
            </a:xfrm>
            <a:custGeom>
              <a:avLst/>
              <a:gdLst>
                <a:gd name="T0" fmla="*/ 2147483647 w 48"/>
                <a:gd name="T1" fmla="*/ 2147483647 h 48"/>
                <a:gd name="T2" fmla="*/ 0 w 48"/>
                <a:gd name="T3" fmla="*/ 2147483647 h 48"/>
                <a:gd name="T4" fmla="*/ 2147483647 w 48"/>
                <a:gd name="T5" fmla="*/ 0 h 48"/>
                <a:gd name="T6" fmla="*/ 2147483647 w 48"/>
                <a:gd name="T7" fmla="*/ 2147483647 h 48"/>
                <a:gd name="T8" fmla="*/ 2147483647 w 48"/>
                <a:gd name="T9" fmla="*/ 2147483647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48">
                  <a:moveTo>
                    <a:pt x="24" y="48"/>
                  </a:moveTo>
                  <a:lnTo>
                    <a:pt x="0" y="24"/>
                  </a:lnTo>
                  <a:lnTo>
                    <a:pt x="24" y="0"/>
                  </a:lnTo>
                  <a:lnTo>
                    <a:pt x="48" y="24"/>
                  </a:lnTo>
                  <a:lnTo>
                    <a:pt x="24" y="48"/>
                  </a:lnTo>
                  <a:close/>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4" name="Freeform 88"/>
            <p:cNvSpPr>
              <a:spLocks noEditPoints="1"/>
            </p:cNvSpPr>
            <p:nvPr/>
          </p:nvSpPr>
          <p:spPr bwMode="auto">
            <a:xfrm>
              <a:off x="4810126" y="2357438"/>
              <a:ext cx="85725" cy="85725"/>
            </a:xfrm>
            <a:custGeom>
              <a:avLst/>
              <a:gdLst>
                <a:gd name="T0" fmla="*/ 2147483647 w 145"/>
                <a:gd name="T1" fmla="*/ 2147483647 h 145"/>
                <a:gd name="T2" fmla="*/ 2147483647 w 145"/>
                <a:gd name="T3" fmla="*/ 2147483647 h 145"/>
                <a:gd name="T4" fmla="*/ 2147483647 w 145"/>
                <a:gd name="T5" fmla="*/ 2147483647 h 145"/>
                <a:gd name="T6" fmla="*/ 2147483647 w 145"/>
                <a:gd name="T7" fmla="*/ 2147483647 h 145"/>
                <a:gd name="T8" fmla="*/ 2147483647 w 145"/>
                <a:gd name="T9" fmla="*/ 2147483647 h 145"/>
                <a:gd name="T10" fmla="*/ 2147483647 w 145"/>
                <a:gd name="T11" fmla="*/ 2147483647 h 145"/>
                <a:gd name="T12" fmla="*/ 2147483647 w 145"/>
                <a:gd name="T13" fmla="*/ 2147483647 h 145"/>
                <a:gd name="T14" fmla="*/ 2147483647 w 145"/>
                <a:gd name="T15" fmla="*/ 2147483647 h 145"/>
                <a:gd name="T16" fmla="*/ 2147483647 w 145"/>
                <a:gd name="T17" fmla="*/ 2147483647 h 145"/>
                <a:gd name="T18" fmla="*/ 2147483647 w 145"/>
                <a:gd name="T19" fmla="*/ 2147483647 h 145"/>
                <a:gd name="T20" fmla="*/ 2147483647 w 145"/>
                <a:gd name="T21" fmla="*/ 2147483647 h 145"/>
                <a:gd name="T22" fmla="*/ 2147483647 w 145"/>
                <a:gd name="T23" fmla="*/ 2147483647 h 145"/>
                <a:gd name="T24" fmla="*/ 2147483647 w 145"/>
                <a:gd name="T25" fmla="*/ 2147483647 h 145"/>
                <a:gd name="T26" fmla="*/ 2147483647 w 145"/>
                <a:gd name="T27" fmla="*/ 2147483647 h 145"/>
                <a:gd name="T28" fmla="*/ 2147483647 w 145"/>
                <a:gd name="T29" fmla="*/ 2147483647 h 145"/>
                <a:gd name="T30" fmla="*/ 2147483647 w 145"/>
                <a:gd name="T31" fmla="*/ 2147483647 h 145"/>
                <a:gd name="T32" fmla="*/ 2147483647 w 145"/>
                <a:gd name="T33" fmla="*/ 2147483647 h 145"/>
                <a:gd name="T34" fmla="*/ 2147483647 w 145"/>
                <a:gd name="T35" fmla="*/ 2147483647 h 1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5" h="145">
                  <a:moveTo>
                    <a:pt x="78" y="142"/>
                  </a:moveTo>
                  <a:cubicBezTo>
                    <a:pt x="75" y="145"/>
                    <a:pt x="70" y="145"/>
                    <a:pt x="67" y="142"/>
                  </a:cubicBezTo>
                  <a:lnTo>
                    <a:pt x="3" y="78"/>
                  </a:lnTo>
                  <a:cubicBezTo>
                    <a:pt x="0" y="75"/>
                    <a:pt x="0" y="70"/>
                    <a:pt x="3" y="67"/>
                  </a:cubicBezTo>
                  <a:lnTo>
                    <a:pt x="67" y="3"/>
                  </a:lnTo>
                  <a:cubicBezTo>
                    <a:pt x="70" y="0"/>
                    <a:pt x="75" y="0"/>
                    <a:pt x="78" y="3"/>
                  </a:cubicBezTo>
                  <a:lnTo>
                    <a:pt x="142" y="67"/>
                  </a:lnTo>
                  <a:cubicBezTo>
                    <a:pt x="145" y="70"/>
                    <a:pt x="145" y="75"/>
                    <a:pt x="142" y="78"/>
                  </a:cubicBezTo>
                  <a:lnTo>
                    <a:pt x="78" y="142"/>
                  </a:lnTo>
                  <a:close/>
                  <a:moveTo>
                    <a:pt x="131" y="67"/>
                  </a:moveTo>
                  <a:lnTo>
                    <a:pt x="131" y="78"/>
                  </a:lnTo>
                  <a:lnTo>
                    <a:pt x="67" y="14"/>
                  </a:lnTo>
                  <a:lnTo>
                    <a:pt x="78" y="14"/>
                  </a:lnTo>
                  <a:lnTo>
                    <a:pt x="14" y="78"/>
                  </a:lnTo>
                  <a:lnTo>
                    <a:pt x="14" y="67"/>
                  </a:lnTo>
                  <a:lnTo>
                    <a:pt x="78" y="131"/>
                  </a:lnTo>
                  <a:lnTo>
                    <a:pt x="67" y="131"/>
                  </a:lnTo>
                  <a:lnTo>
                    <a:pt x="131" y="67"/>
                  </a:lnTo>
                  <a:close/>
                </a:path>
              </a:pathLst>
            </a:custGeom>
            <a:solidFill>
              <a:srgbClr val="008000"/>
            </a:solidFill>
            <a:ln w="9525" cap="flat">
              <a:solidFill>
                <a:srgbClr val="008000"/>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5" name="Rectangle 89"/>
            <p:cNvSpPr>
              <a:spLocks noChangeArrowheads="1"/>
            </p:cNvSpPr>
            <p:nvPr/>
          </p:nvSpPr>
          <p:spPr bwMode="auto">
            <a:xfrm>
              <a:off x="5002213" y="2320925"/>
              <a:ext cx="2565203" cy="23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ltLang="en-US" sz="1300" dirty="0" smtClean="0">
                  <a:solidFill>
                    <a:srgbClr val="000000"/>
                  </a:solidFill>
                  <a:cs typeface="Arial" charset="0"/>
                </a:rPr>
                <a:t>Courbe de croissance journalière</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306" name="Freeform 90"/>
            <p:cNvSpPr>
              <a:spLocks/>
            </p:cNvSpPr>
            <p:nvPr/>
          </p:nvSpPr>
          <p:spPr bwMode="auto">
            <a:xfrm>
              <a:off x="4724401" y="2614613"/>
              <a:ext cx="247650" cy="9525"/>
            </a:xfrm>
            <a:custGeom>
              <a:avLst/>
              <a:gdLst>
                <a:gd name="T0" fmla="*/ 2147483647 w 416"/>
                <a:gd name="T1" fmla="*/ 0 h 16"/>
                <a:gd name="T2" fmla="*/ 2147483647 w 416"/>
                <a:gd name="T3" fmla="*/ 0 h 16"/>
                <a:gd name="T4" fmla="*/ 2147483647 w 416"/>
                <a:gd name="T5" fmla="*/ 2147483647 h 16"/>
                <a:gd name="T6" fmla="*/ 2147483647 w 416"/>
                <a:gd name="T7" fmla="*/ 2147483647 h 16"/>
                <a:gd name="T8" fmla="*/ 2147483647 w 416"/>
                <a:gd name="T9" fmla="*/ 2147483647 h 16"/>
                <a:gd name="T10" fmla="*/ 0 w 416"/>
                <a:gd name="T11" fmla="*/ 2147483647 h 16"/>
                <a:gd name="T12" fmla="*/ 2147483647 w 416"/>
                <a:gd name="T13" fmla="*/ 0 h 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6" h="16">
                  <a:moveTo>
                    <a:pt x="8" y="0"/>
                  </a:moveTo>
                  <a:lnTo>
                    <a:pt x="408" y="0"/>
                  </a:lnTo>
                  <a:cubicBezTo>
                    <a:pt x="413" y="0"/>
                    <a:pt x="416" y="4"/>
                    <a:pt x="416" y="8"/>
                  </a:cubicBezTo>
                  <a:cubicBezTo>
                    <a:pt x="416" y="13"/>
                    <a:pt x="413" y="16"/>
                    <a:pt x="408" y="16"/>
                  </a:cubicBezTo>
                  <a:lnTo>
                    <a:pt x="8" y="16"/>
                  </a:lnTo>
                  <a:cubicBezTo>
                    <a:pt x="4" y="16"/>
                    <a:pt x="0" y="13"/>
                    <a:pt x="0" y="8"/>
                  </a:cubicBezTo>
                  <a:cubicBezTo>
                    <a:pt x="0" y="4"/>
                    <a:pt x="4" y="0"/>
                    <a:pt x="8" y="0"/>
                  </a:cubicBez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7" name="Oval 91"/>
            <p:cNvSpPr>
              <a:spLocks noChangeArrowheads="1"/>
            </p:cNvSpPr>
            <p:nvPr/>
          </p:nvSpPr>
          <p:spPr bwMode="auto">
            <a:xfrm>
              <a:off x="4805363" y="2581275"/>
              <a:ext cx="85725" cy="85725"/>
            </a:xfrm>
            <a:prstGeom prst="ellipse">
              <a:avLst/>
            </a:prstGeom>
            <a:solidFill>
              <a:srgbClr val="953735"/>
            </a:solidFill>
            <a:ln w="0">
              <a:solidFill>
                <a:srgbClr val="000000"/>
              </a:solidFill>
              <a:round/>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308" name="Freeform 92"/>
            <p:cNvSpPr>
              <a:spLocks noEditPoints="1"/>
            </p:cNvSpPr>
            <p:nvPr/>
          </p:nvSpPr>
          <p:spPr bwMode="auto">
            <a:xfrm>
              <a:off x="4800601" y="2576513"/>
              <a:ext cx="95250" cy="95250"/>
            </a:xfrm>
            <a:custGeom>
              <a:avLst/>
              <a:gdLst>
                <a:gd name="T0" fmla="*/ 2147483647 w 161"/>
                <a:gd name="T1" fmla="*/ 2147483647 h 161"/>
                <a:gd name="T2" fmla="*/ 2147483647 w 161"/>
                <a:gd name="T3" fmla="*/ 2147483647 h 161"/>
                <a:gd name="T4" fmla="*/ 2147483647 w 161"/>
                <a:gd name="T5" fmla="*/ 2147483647 h 161"/>
                <a:gd name="T6" fmla="*/ 2147483647 w 161"/>
                <a:gd name="T7" fmla="*/ 2147483647 h 161"/>
                <a:gd name="T8" fmla="*/ 2147483647 w 161"/>
                <a:gd name="T9" fmla="*/ 2147483647 h 161"/>
                <a:gd name="T10" fmla="*/ 2147483647 w 161"/>
                <a:gd name="T11" fmla="*/ 2147483647 h 161"/>
                <a:gd name="T12" fmla="*/ 2147483647 w 161"/>
                <a:gd name="T13" fmla="*/ 2147483647 h 161"/>
                <a:gd name="T14" fmla="*/ 2147483647 w 161"/>
                <a:gd name="T15" fmla="*/ 2147483647 h 161"/>
                <a:gd name="T16" fmla="*/ 2147483647 w 161"/>
                <a:gd name="T17" fmla="*/ 2147483647 h 161"/>
                <a:gd name="T18" fmla="*/ 2147483647 w 161"/>
                <a:gd name="T19" fmla="*/ 2147483647 h 161"/>
                <a:gd name="T20" fmla="*/ 2147483647 w 161"/>
                <a:gd name="T21" fmla="*/ 2147483647 h 161"/>
                <a:gd name="T22" fmla="*/ 2147483647 w 161"/>
                <a:gd name="T23" fmla="*/ 2147483647 h 161"/>
                <a:gd name="T24" fmla="*/ 2147483647 w 161"/>
                <a:gd name="T25" fmla="*/ 2147483647 h 161"/>
                <a:gd name="T26" fmla="*/ 2147483647 w 161"/>
                <a:gd name="T27" fmla="*/ 2147483647 h 161"/>
                <a:gd name="T28" fmla="*/ 2147483647 w 161"/>
                <a:gd name="T29" fmla="*/ 2147483647 h 161"/>
                <a:gd name="T30" fmla="*/ 2147483647 w 161"/>
                <a:gd name="T31" fmla="*/ 2147483647 h 161"/>
                <a:gd name="T32" fmla="*/ 2147483647 w 161"/>
                <a:gd name="T33" fmla="*/ 2147483647 h 161"/>
                <a:gd name="T34" fmla="*/ 2147483647 w 161"/>
                <a:gd name="T35" fmla="*/ 2147483647 h 161"/>
                <a:gd name="T36" fmla="*/ 2147483647 w 161"/>
                <a:gd name="T37" fmla="*/ 2147483647 h 161"/>
                <a:gd name="T38" fmla="*/ 2147483647 w 161"/>
                <a:gd name="T39" fmla="*/ 2147483647 h 161"/>
                <a:gd name="T40" fmla="*/ 2147483647 w 161"/>
                <a:gd name="T41" fmla="*/ 2147483647 h 161"/>
                <a:gd name="T42" fmla="*/ 2147483647 w 161"/>
                <a:gd name="T43" fmla="*/ 2147483647 h 161"/>
                <a:gd name="T44" fmla="*/ 2147483647 w 161"/>
                <a:gd name="T45" fmla="*/ 2147483647 h 161"/>
                <a:gd name="T46" fmla="*/ 2147483647 w 161"/>
                <a:gd name="T47" fmla="*/ 2147483647 h 161"/>
                <a:gd name="T48" fmla="*/ 2147483647 w 161"/>
                <a:gd name="T49" fmla="*/ 2147483647 h 161"/>
                <a:gd name="T50" fmla="*/ 2147483647 w 161"/>
                <a:gd name="T51" fmla="*/ 2147483647 h 161"/>
                <a:gd name="T52" fmla="*/ 2147483647 w 161"/>
                <a:gd name="T53" fmla="*/ 2147483647 h 161"/>
                <a:gd name="T54" fmla="*/ 2147483647 w 161"/>
                <a:gd name="T55" fmla="*/ 2147483647 h 161"/>
                <a:gd name="T56" fmla="*/ 2147483647 w 161"/>
                <a:gd name="T57" fmla="*/ 2147483647 h 161"/>
                <a:gd name="T58" fmla="*/ 2147483647 w 161"/>
                <a:gd name="T59" fmla="*/ 2147483647 h 161"/>
                <a:gd name="T60" fmla="*/ 2147483647 w 161"/>
                <a:gd name="T61" fmla="*/ 2147483647 h 161"/>
                <a:gd name="T62" fmla="*/ 2147483647 w 161"/>
                <a:gd name="T63" fmla="*/ 2147483647 h 161"/>
                <a:gd name="T64" fmla="*/ 2147483647 w 161"/>
                <a:gd name="T65" fmla="*/ 2147483647 h 1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61" h="161">
                  <a:moveTo>
                    <a:pt x="160" y="79"/>
                  </a:moveTo>
                  <a:cubicBezTo>
                    <a:pt x="161" y="80"/>
                    <a:pt x="161" y="81"/>
                    <a:pt x="160" y="82"/>
                  </a:cubicBezTo>
                  <a:lnTo>
                    <a:pt x="154" y="110"/>
                  </a:lnTo>
                  <a:cubicBezTo>
                    <a:pt x="154" y="111"/>
                    <a:pt x="154" y="112"/>
                    <a:pt x="153" y="113"/>
                  </a:cubicBezTo>
                  <a:lnTo>
                    <a:pt x="138" y="136"/>
                  </a:lnTo>
                  <a:cubicBezTo>
                    <a:pt x="138" y="137"/>
                    <a:pt x="137" y="138"/>
                    <a:pt x="136" y="138"/>
                  </a:cubicBezTo>
                  <a:lnTo>
                    <a:pt x="113" y="153"/>
                  </a:lnTo>
                  <a:cubicBezTo>
                    <a:pt x="112" y="154"/>
                    <a:pt x="111" y="154"/>
                    <a:pt x="110" y="154"/>
                  </a:cubicBezTo>
                  <a:lnTo>
                    <a:pt x="82" y="160"/>
                  </a:lnTo>
                  <a:cubicBezTo>
                    <a:pt x="81" y="161"/>
                    <a:pt x="80" y="161"/>
                    <a:pt x="79" y="160"/>
                  </a:cubicBezTo>
                  <a:lnTo>
                    <a:pt x="51" y="154"/>
                  </a:lnTo>
                  <a:cubicBezTo>
                    <a:pt x="50" y="154"/>
                    <a:pt x="49" y="154"/>
                    <a:pt x="48" y="153"/>
                  </a:cubicBezTo>
                  <a:lnTo>
                    <a:pt x="25" y="138"/>
                  </a:lnTo>
                  <a:cubicBezTo>
                    <a:pt x="24" y="138"/>
                    <a:pt x="23" y="137"/>
                    <a:pt x="23" y="136"/>
                  </a:cubicBezTo>
                  <a:lnTo>
                    <a:pt x="8" y="113"/>
                  </a:lnTo>
                  <a:cubicBezTo>
                    <a:pt x="7" y="112"/>
                    <a:pt x="7" y="111"/>
                    <a:pt x="7" y="110"/>
                  </a:cubicBezTo>
                  <a:lnTo>
                    <a:pt x="1" y="82"/>
                  </a:lnTo>
                  <a:cubicBezTo>
                    <a:pt x="0" y="81"/>
                    <a:pt x="0" y="80"/>
                    <a:pt x="1" y="79"/>
                  </a:cubicBezTo>
                  <a:lnTo>
                    <a:pt x="7" y="51"/>
                  </a:lnTo>
                  <a:cubicBezTo>
                    <a:pt x="7" y="50"/>
                    <a:pt x="7" y="49"/>
                    <a:pt x="8" y="48"/>
                  </a:cubicBezTo>
                  <a:lnTo>
                    <a:pt x="23" y="25"/>
                  </a:lnTo>
                  <a:cubicBezTo>
                    <a:pt x="23" y="24"/>
                    <a:pt x="24" y="23"/>
                    <a:pt x="25" y="23"/>
                  </a:cubicBezTo>
                  <a:lnTo>
                    <a:pt x="48" y="8"/>
                  </a:lnTo>
                  <a:cubicBezTo>
                    <a:pt x="49" y="7"/>
                    <a:pt x="50" y="7"/>
                    <a:pt x="51" y="7"/>
                  </a:cubicBezTo>
                  <a:lnTo>
                    <a:pt x="79" y="1"/>
                  </a:lnTo>
                  <a:cubicBezTo>
                    <a:pt x="80" y="0"/>
                    <a:pt x="81" y="0"/>
                    <a:pt x="82" y="1"/>
                  </a:cubicBezTo>
                  <a:lnTo>
                    <a:pt x="110" y="7"/>
                  </a:lnTo>
                  <a:cubicBezTo>
                    <a:pt x="111" y="7"/>
                    <a:pt x="112" y="7"/>
                    <a:pt x="113" y="8"/>
                  </a:cubicBezTo>
                  <a:lnTo>
                    <a:pt x="136" y="23"/>
                  </a:lnTo>
                  <a:cubicBezTo>
                    <a:pt x="137" y="23"/>
                    <a:pt x="138" y="24"/>
                    <a:pt x="138" y="25"/>
                  </a:cubicBezTo>
                  <a:lnTo>
                    <a:pt x="153" y="48"/>
                  </a:lnTo>
                  <a:cubicBezTo>
                    <a:pt x="154" y="49"/>
                    <a:pt x="154" y="50"/>
                    <a:pt x="154" y="51"/>
                  </a:cubicBezTo>
                  <a:lnTo>
                    <a:pt x="160" y="79"/>
                  </a:lnTo>
                  <a:close/>
                  <a:moveTo>
                    <a:pt x="139" y="54"/>
                  </a:moveTo>
                  <a:lnTo>
                    <a:pt x="140" y="57"/>
                  </a:lnTo>
                  <a:lnTo>
                    <a:pt x="125" y="34"/>
                  </a:lnTo>
                  <a:lnTo>
                    <a:pt x="127" y="36"/>
                  </a:lnTo>
                  <a:lnTo>
                    <a:pt x="104" y="21"/>
                  </a:lnTo>
                  <a:lnTo>
                    <a:pt x="107" y="22"/>
                  </a:lnTo>
                  <a:lnTo>
                    <a:pt x="79" y="16"/>
                  </a:lnTo>
                  <a:lnTo>
                    <a:pt x="82" y="16"/>
                  </a:lnTo>
                  <a:lnTo>
                    <a:pt x="54" y="22"/>
                  </a:lnTo>
                  <a:lnTo>
                    <a:pt x="57" y="21"/>
                  </a:lnTo>
                  <a:lnTo>
                    <a:pt x="34" y="36"/>
                  </a:lnTo>
                  <a:lnTo>
                    <a:pt x="36" y="34"/>
                  </a:lnTo>
                  <a:lnTo>
                    <a:pt x="21" y="57"/>
                  </a:lnTo>
                  <a:lnTo>
                    <a:pt x="22" y="54"/>
                  </a:lnTo>
                  <a:lnTo>
                    <a:pt x="16" y="82"/>
                  </a:lnTo>
                  <a:lnTo>
                    <a:pt x="16" y="79"/>
                  </a:lnTo>
                  <a:lnTo>
                    <a:pt x="22" y="107"/>
                  </a:lnTo>
                  <a:lnTo>
                    <a:pt x="21" y="104"/>
                  </a:lnTo>
                  <a:lnTo>
                    <a:pt x="36" y="127"/>
                  </a:lnTo>
                  <a:lnTo>
                    <a:pt x="34" y="125"/>
                  </a:lnTo>
                  <a:lnTo>
                    <a:pt x="57" y="140"/>
                  </a:lnTo>
                  <a:lnTo>
                    <a:pt x="54" y="139"/>
                  </a:lnTo>
                  <a:lnTo>
                    <a:pt x="82" y="145"/>
                  </a:lnTo>
                  <a:lnTo>
                    <a:pt x="79" y="145"/>
                  </a:lnTo>
                  <a:lnTo>
                    <a:pt x="107" y="139"/>
                  </a:lnTo>
                  <a:lnTo>
                    <a:pt x="104" y="140"/>
                  </a:lnTo>
                  <a:lnTo>
                    <a:pt x="127" y="125"/>
                  </a:lnTo>
                  <a:lnTo>
                    <a:pt x="125" y="127"/>
                  </a:lnTo>
                  <a:lnTo>
                    <a:pt x="140" y="104"/>
                  </a:lnTo>
                  <a:lnTo>
                    <a:pt x="139" y="107"/>
                  </a:lnTo>
                  <a:lnTo>
                    <a:pt x="145" y="79"/>
                  </a:lnTo>
                  <a:lnTo>
                    <a:pt x="145" y="82"/>
                  </a:lnTo>
                  <a:lnTo>
                    <a:pt x="139" y="54"/>
                  </a:lnTo>
                  <a:close/>
                </a:path>
              </a:pathLst>
            </a:custGeom>
            <a:solidFill>
              <a:srgbClr val="953735"/>
            </a:solidFill>
            <a:ln w="9525" cap="flat">
              <a:solidFill>
                <a:srgbClr val="953735"/>
              </a:solidFill>
              <a:prstDash val="solid"/>
              <a:bevel/>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309" name="Rectangle 93"/>
            <p:cNvSpPr>
              <a:spLocks noChangeArrowheads="1"/>
            </p:cNvSpPr>
            <p:nvPr/>
          </p:nvSpPr>
          <p:spPr bwMode="auto">
            <a:xfrm>
              <a:off x="5002213" y="2540000"/>
              <a:ext cx="2447841" cy="23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en-US" sz="1300" b="0" i="0" u="none" strike="noStrike" kern="1200" cap="none" spc="0" normalizeH="0" baseline="0" noProof="0" dirty="0">
                  <a:ln>
                    <a:noFill/>
                  </a:ln>
                  <a:solidFill>
                    <a:srgbClr val="000000"/>
                  </a:solidFill>
                  <a:effectLst/>
                  <a:uLnTx/>
                  <a:uFillTx/>
                  <a:latin typeface="Arial" charset="0"/>
                  <a:ea typeface="+mn-ea"/>
                  <a:cs typeface="Arial" charset="0"/>
                </a:rPr>
                <a:t>Besoins quotidiens </a:t>
              </a:r>
              <a:r>
                <a:rPr kumimoji="0" lang="fr-FR" altLang="en-US" sz="1300" b="0" i="0" u="none" strike="noStrike" kern="1200" cap="none" spc="0" normalizeH="0" baseline="0" noProof="0" dirty="0" smtClean="0">
                  <a:ln>
                    <a:noFill/>
                  </a:ln>
                  <a:solidFill>
                    <a:srgbClr val="000000"/>
                  </a:solidFill>
                  <a:effectLst/>
                  <a:uLnTx/>
                  <a:uFillTx/>
                  <a:latin typeface="Arial" charset="0"/>
                  <a:ea typeface="+mn-ea"/>
                  <a:cs typeface="Arial" charset="0"/>
                </a:rPr>
                <a:t>du </a:t>
              </a:r>
              <a:r>
                <a:rPr kumimoji="0" lang="fr-FR" altLang="en-US" sz="1300" b="0" i="0" u="none" strike="noStrike" kern="1200" cap="none" spc="0" normalizeH="0" baseline="0" noProof="0" dirty="0">
                  <a:ln>
                    <a:noFill/>
                  </a:ln>
                  <a:solidFill>
                    <a:srgbClr val="000000"/>
                  </a:solidFill>
                  <a:effectLst/>
                  <a:uLnTx/>
                  <a:uFillTx/>
                  <a:latin typeface="Arial" charset="0"/>
                  <a:ea typeface="+mn-ea"/>
                  <a:cs typeface="Arial" charset="0"/>
                </a:rPr>
                <a:t>troupeau</a:t>
              </a:r>
              <a:endParaRPr kumimoji="0" lang="fr-FR" altLang="en-US"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grpSp>
        <p:nvGrpSpPr>
          <p:cNvPr id="6149" name="Groupe 97"/>
          <p:cNvGrpSpPr>
            <a:grpSpLocks/>
          </p:cNvGrpSpPr>
          <p:nvPr/>
        </p:nvGrpSpPr>
        <p:grpSpPr bwMode="auto">
          <a:xfrm>
            <a:off x="3552825" y="3555233"/>
            <a:ext cx="5255093" cy="2687638"/>
            <a:chOff x="1522597" y="2351146"/>
            <a:chExt cx="5585336" cy="2845874"/>
          </a:xfrm>
        </p:grpSpPr>
        <p:sp>
          <p:nvSpPr>
            <p:cNvPr id="6152" name="Line 8"/>
            <p:cNvSpPr>
              <a:spLocks noChangeShapeType="1"/>
            </p:cNvSpPr>
            <p:nvPr/>
          </p:nvSpPr>
          <p:spPr bwMode="auto">
            <a:xfrm>
              <a:off x="2760858" y="3091486"/>
              <a:ext cx="332722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3" name="Text Box 9"/>
            <p:cNvSpPr txBox="1">
              <a:spLocks noChangeArrowheads="1"/>
            </p:cNvSpPr>
            <p:nvPr/>
          </p:nvSpPr>
          <p:spPr bwMode="auto">
            <a:xfrm>
              <a:off x="3992783" y="2830356"/>
              <a:ext cx="1850603" cy="32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a:ln>
                    <a:noFill/>
                  </a:ln>
                  <a:solidFill>
                    <a:prstClr val="black"/>
                  </a:solidFill>
                  <a:effectLst/>
                  <a:uLnTx/>
                  <a:uFillTx/>
                  <a:latin typeface="Arial" charset="0"/>
                  <a:ea typeface="+mn-ea"/>
                  <a:cs typeface="+mn-cs"/>
                </a:rPr>
                <a:t>285+ </a:t>
              </a:r>
              <a:r>
                <a:rPr kumimoji="0" lang="en-IE" altLang="en-US" sz="1400" b="0" i="0" u="none" strike="noStrike" kern="1200" cap="none" spc="0" normalizeH="0" baseline="0" noProof="0" dirty="0" err="1" smtClean="0">
                  <a:ln>
                    <a:noFill/>
                  </a:ln>
                  <a:solidFill>
                    <a:prstClr val="black"/>
                  </a:solidFill>
                  <a:effectLst/>
                  <a:uLnTx/>
                  <a:uFillTx/>
                  <a:latin typeface="Arial" charset="0"/>
                  <a:ea typeface="+mn-ea"/>
                  <a:cs typeface="+mn-cs"/>
                </a:rPr>
                <a:t>jours</a:t>
              </a:r>
              <a:r>
                <a:rPr kumimoji="0" lang="en-IE" altLang="en-US" sz="1400" b="0" i="0" u="none" strike="noStrike" kern="1200" cap="none" spc="0" normalizeH="0" baseline="0" noProof="0" dirty="0" smtClean="0">
                  <a:ln>
                    <a:noFill/>
                  </a:ln>
                  <a:solidFill>
                    <a:prstClr val="black"/>
                  </a:solidFill>
                  <a:effectLst/>
                  <a:uLnTx/>
                  <a:uFillTx/>
                  <a:latin typeface="Arial" charset="0"/>
                  <a:ea typeface="+mn-ea"/>
                  <a:cs typeface="+mn-cs"/>
                </a:rPr>
                <a:t> lactation</a:t>
              </a:r>
              <a:endParaRPr kumimoji="0" lang="en-IE" altLang="en-US"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6154" name="Rectangle 99"/>
            <p:cNvSpPr>
              <a:spLocks noChangeArrowheads="1"/>
            </p:cNvSpPr>
            <p:nvPr/>
          </p:nvSpPr>
          <p:spPr bwMode="auto">
            <a:xfrm>
              <a:off x="2279650" y="4641851"/>
              <a:ext cx="215900" cy="2095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5" name="Rectangle 100"/>
            <p:cNvSpPr>
              <a:spLocks noChangeArrowheads="1"/>
            </p:cNvSpPr>
            <p:nvPr/>
          </p:nvSpPr>
          <p:spPr bwMode="auto">
            <a:xfrm>
              <a:off x="2280179" y="4642302"/>
              <a:ext cx="215970"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Rectangle 101"/>
            <p:cNvSpPr>
              <a:spLocks noChangeArrowheads="1"/>
            </p:cNvSpPr>
            <p:nvPr/>
          </p:nvSpPr>
          <p:spPr bwMode="auto">
            <a:xfrm>
              <a:off x="2496148" y="3801819"/>
              <a:ext cx="205846" cy="104892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7" name="Rectangle 102"/>
            <p:cNvSpPr>
              <a:spLocks noChangeArrowheads="1"/>
            </p:cNvSpPr>
            <p:nvPr/>
          </p:nvSpPr>
          <p:spPr bwMode="auto">
            <a:xfrm>
              <a:off x="2495550" y="3802063"/>
              <a:ext cx="206375" cy="1049338"/>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58" name="Rectangle 103"/>
            <p:cNvSpPr>
              <a:spLocks noChangeArrowheads="1"/>
            </p:cNvSpPr>
            <p:nvPr/>
          </p:nvSpPr>
          <p:spPr bwMode="auto">
            <a:xfrm>
              <a:off x="2701994" y="4326280"/>
              <a:ext cx="207533" cy="52446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59" name="Rectangle 104"/>
            <p:cNvSpPr>
              <a:spLocks noChangeArrowheads="1"/>
            </p:cNvSpPr>
            <p:nvPr/>
          </p:nvSpPr>
          <p:spPr bwMode="auto">
            <a:xfrm>
              <a:off x="2701925" y="4325938"/>
              <a:ext cx="207963" cy="52546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0" name="Rectangle 105"/>
            <p:cNvSpPr>
              <a:spLocks noChangeArrowheads="1"/>
            </p:cNvSpPr>
            <p:nvPr/>
          </p:nvSpPr>
          <p:spPr bwMode="auto">
            <a:xfrm>
              <a:off x="2909527" y="4642302"/>
              <a:ext cx="214283" cy="20844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1" name="Rectangle 106"/>
            <p:cNvSpPr>
              <a:spLocks noChangeArrowheads="1"/>
            </p:cNvSpPr>
            <p:nvPr/>
          </p:nvSpPr>
          <p:spPr bwMode="auto">
            <a:xfrm>
              <a:off x="29098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62" name="Rectangle 107"/>
            <p:cNvSpPr>
              <a:spLocks noChangeArrowheads="1"/>
            </p:cNvSpPr>
            <p:nvPr/>
          </p:nvSpPr>
          <p:spPr bwMode="auto">
            <a:xfrm>
              <a:off x="3123810" y="4743159"/>
              <a:ext cx="207533" cy="107582"/>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lin ang="2700000" scaled="1"/>
              <a:tileRect/>
            </a:grad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63" name="Rectangle 108"/>
            <p:cNvSpPr>
              <a:spLocks noChangeArrowheads="1"/>
            </p:cNvSpPr>
            <p:nvPr/>
          </p:nvSpPr>
          <p:spPr bwMode="auto">
            <a:xfrm>
              <a:off x="31242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4" name="Picture 1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8538" y="4010026"/>
              <a:ext cx="214313"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5" name="Rectangle 110"/>
            <p:cNvSpPr>
              <a:spLocks noChangeArrowheads="1"/>
            </p:cNvSpPr>
            <p:nvPr/>
          </p:nvSpPr>
          <p:spPr bwMode="auto">
            <a:xfrm>
              <a:off x="3538538" y="4010026"/>
              <a:ext cx="214313" cy="841375"/>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6" name="Picture 11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52850" y="4217988"/>
              <a:ext cx="2063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7" name="Rectangle 112"/>
            <p:cNvSpPr>
              <a:spLocks noChangeArrowheads="1"/>
            </p:cNvSpPr>
            <p:nvPr/>
          </p:nvSpPr>
          <p:spPr bwMode="auto">
            <a:xfrm>
              <a:off x="3752850" y="4217988"/>
              <a:ext cx="206375" cy="6334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68" name="Picture 1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9225" y="4535488"/>
              <a:ext cx="207963"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9" name="Rectangle 114"/>
            <p:cNvSpPr>
              <a:spLocks noChangeArrowheads="1"/>
            </p:cNvSpPr>
            <p:nvPr/>
          </p:nvSpPr>
          <p:spPr bwMode="auto">
            <a:xfrm>
              <a:off x="3959225" y="4535488"/>
              <a:ext cx="207963" cy="315913"/>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0" name="Picture 11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67188" y="4641851"/>
              <a:ext cx="214313"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1" name="Rectangle 116"/>
            <p:cNvSpPr>
              <a:spLocks noChangeArrowheads="1"/>
            </p:cNvSpPr>
            <p:nvPr/>
          </p:nvSpPr>
          <p:spPr bwMode="auto">
            <a:xfrm>
              <a:off x="4167188" y="4641851"/>
              <a:ext cx="214313" cy="2095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6172" name="Picture 11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81500" y="4743451"/>
              <a:ext cx="2063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3" name="Rectangle 118"/>
            <p:cNvSpPr>
              <a:spLocks noChangeArrowheads="1"/>
            </p:cNvSpPr>
            <p:nvPr/>
          </p:nvSpPr>
          <p:spPr bwMode="auto">
            <a:xfrm>
              <a:off x="4381500" y="4743451"/>
              <a:ext cx="206375" cy="107950"/>
            </a:xfrm>
            <a:prstGeom prst="rect">
              <a:avLst/>
            </a:prstGeom>
            <a:noFill/>
            <a:ln w="7938">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alt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74" name="Rectangle 273"/>
            <p:cNvSpPr>
              <a:spLocks noChangeArrowheads="1"/>
            </p:cNvSpPr>
            <p:nvPr/>
          </p:nvSpPr>
          <p:spPr bwMode="auto">
            <a:xfrm>
              <a:off x="6473027" y="4642302"/>
              <a:ext cx="209221" cy="208440"/>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Rectangle 122"/>
            <p:cNvSpPr>
              <a:spLocks noChangeArrowheads="1"/>
            </p:cNvSpPr>
            <p:nvPr/>
          </p:nvSpPr>
          <p:spPr bwMode="auto">
            <a:xfrm>
              <a:off x="6682247" y="4010259"/>
              <a:ext cx="214283" cy="84048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Rectangle 124"/>
            <p:cNvSpPr>
              <a:spLocks noChangeArrowheads="1"/>
            </p:cNvSpPr>
            <p:nvPr/>
          </p:nvSpPr>
          <p:spPr bwMode="auto">
            <a:xfrm>
              <a:off x="6896530" y="3801819"/>
              <a:ext cx="205846" cy="1048922"/>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7938">
              <a:solidFill>
                <a:srgbClr val="000000"/>
              </a:solidFill>
              <a:prstDash val="solid"/>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7" name="Line 125"/>
            <p:cNvSpPr>
              <a:spLocks noChangeShapeType="1"/>
            </p:cNvSpPr>
            <p:nvPr/>
          </p:nvSpPr>
          <p:spPr bwMode="auto">
            <a:xfrm>
              <a:off x="2073275" y="2754313"/>
              <a:ext cx="1588" cy="20970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8" name="Line 126"/>
            <p:cNvSpPr>
              <a:spLocks noChangeShapeType="1"/>
            </p:cNvSpPr>
            <p:nvPr/>
          </p:nvSpPr>
          <p:spPr bwMode="auto">
            <a:xfrm>
              <a:off x="2028825" y="48514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79" name="Line 127"/>
            <p:cNvSpPr>
              <a:spLocks noChangeShapeType="1"/>
            </p:cNvSpPr>
            <p:nvPr/>
          </p:nvSpPr>
          <p:spPr bwMode="auto">
            <a:xfrm>
              <a:off x="2028825" y="464185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0" name="Line 128"/>
            <p:cNvSpPr>
              <a:spLocks noChangeShapeType="1"/>
            </p:cNvSpPr>
            <p:nvPr/>
          </p:nvSpPr>
          <p:spPr bwMode="auto">
            <a:xfrm>
              <a:off x="2028825" y="44338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1" name="Line 129"/>
            <p:cNvSpPr>
              <a:spLocks noChangeShapeType="1"/>
            </p:cNvSpPr>
            <p:nvPr/>
          </p:nvSpPr>
          <p:spPr bwMode="auto">
            <a:xfrm>
              <a:off x="2028825" y="421798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2" name="Line 130"/>
            <p:cNvSpPr>
              <a:spLocks noChangeShapeType="1"/>
            </p:cNvSpPr>
            <p:nvPr/>
          </p:nvSpPr>
          <p:spPr bwMode="auto">
            <a:xfrm>
              <a:off x="2028825" y="401002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3" name="Line 131"/>
            <p:cNvSpPr>
              <a:spLocks noChangeShapeType="1"/>
            </p:cNvSpPr>
            <p:nvPr/>
          </p:nvSpPr>
          <p:spPr bwMode="auto">
            <a:xfrm>
              <a:off x="2028825" y="380206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4" name="Line 132"/>
            <p:cNvSpPr>
              <a:spLocks noChangeShapeType="1"/>
            </p:cNvSpPr>
            <p:nvPr/>
          </p:nvSpPr>
          <p:spPr bwMode="auto">
            <a:xfrm>
              <a:off x="2028825" y="3594101"/>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5" name="Line 133"/>
            <p:cNvSpPr>
              <a:spLocks noChangeShapeType="1"/>
            </p:cNvSpPr>
            <p:nvPr/>
          </p:nvSpPr>
          <p:spPr bwMode="auto">
            <a:xfrm>
              <a:off x="2028825" y="33861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6" name="Line 134"/>
            <p:cNvSpPr>
              <a:spLocks noChangeShapeType="1"/>
            </p:cNvSpPr>
            <p:nvPr/>
          </p:nvSpPr>
          <p:spPr bwMode="auto">
            <a:xfrm>
              <a:off x="2028825" y="3170238"/>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7" name="Line 135"/>
            <p:cNvSpPr>
              <a:spLocks noChangeShapeType="1"/>
            </p:cNvSpPr>
            <p:nvPr/>
          </p:nvSpPr>
          <p:spPr bwMode="auto">
            <a:xfrm>
              <a:off x="2028825" y="2962276"/>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8" name="Line 136"/>
            <p:cNvSpPr>
              <a:spLocks noChangeShapeType="1"/>
            </p:cNvSpPr>
            <p:nvPr/>
          </p:nvSpPr>
          <p:spPr bwMode="auto">
            <a:xfrm>
              <a:off x="2028825" y="2754313"/>
              <a:ext cx="444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89" name="Line 137"/>
            <p:cNvSpPr>
              <a:spLocks noChangeShapeType="1"/>
            </p:cNvSpPr>
            <p:nvPr/>
          </p:nvSpPr>
          <p:spPr bwMode="auto">
            <a:xfrm>
              <a:off x="2073275" y="4851401"/>
              <a:ext cx="502920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0" name="Line 138"/>
            <p:cNvSpPr>
              <a:spLocks noChangeShapeType="1"/>
            </p:cNvSpPr>
            <p:nvPr/>
          </p:nvSpPr>
          <p:spPr bwMode="auto">
            <a:xfrm flipV="1">
              <a:off x="20732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1" name="Line 139"/>
            <p:cNvSpPr>
              <a:spLocks noChangeShapeType="1"/>
            </p:cNvSpPr>
            <p:nvPr/>
          </p:nvSpPr>
          <p:spPr bwMode="auto">
            <a:xfrm flipV="1">
              <a:off x="24955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2" name="Line 140"/>
            <p:cNvSpPr>
              <a:spLocks noChangeShapeType="1"/>
            </p:cNvSpPr>
            <p:nvPr/>
          </p:nvSpPr>
          <p:spPr bwMode="auto">
            <a:xfrm flipV="1">
              <a:off x="29098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3" name="Line 141"/>
            <p:cNvSpPr>
              <a:spLocks noChangeShapeType="1"/>
            </p:cNvSpPr>
            <p:nvPr/>
          </p:nvSpPr>
          <p:spPr bwMode="auto">
            <a:xfrm flipV="1">
              <a:off x="33305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4" name="Line 142"/>
            <p:cNvSpPr>
              <a:spLocks noChangeShapeType="1"/>
            </p:cNvSpPr>
            <p:nvPr/>
          </p:nvSpPr>
          <p:spPr bwMode="auto">
            <a:xfrm flipV="1">
              <a:off x="37528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5" name="Line 143"/>
            <p:cNvSpPr>
              <a:spLocks noChangeShapeType="1"/>
            </p:cNvSpPr>
            <p:nvPr/>
          </p:nvSpPr>
          <p:spPr bwMode="auto">
            <a:xfrm flipV="1">
              <a:off x="41671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6" name="Line 144"/>
            <p:cNvSpPr>
              <a:spLocks noChangeShapeType="1"/>
            </p:cNvSpPr>
            <p:nvPr/>
          </p:nvSpPr>
          <p:spPr bwMode="auto">
            <a:xfrm flipV="1">
              <a:off x="45878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7" name="Line 145"/>
            <p:cNvSpPr>
              <a:spLocks noChangeShapeType="1"/>
            </p:cNvSpPr>
            <p:nvPr/>
          </p:nvSpPr>
          <p:spPr bwMode="auto">
            <a:xfrm flipV="1">
              <a:off x="50101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8" name="Line 146"/>
            <p:cNvSpPr>
              <a:spLocks noChangeShapeType="1"/>
            </p:cNvSpPr>
            <p:nvPr/>
          </p:nvSpPr>
          <p:spPr bwMode="auto">
            <a:xfrm flipV="1">
              <a:off x="54244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199" name="Line 147"/>
            <p:cNvSpPr>
              <a:spLocks noChangeShapeType="1"/>
            </p:cNvSpPr>
            <p:nvPr/>
          </p:nvSpPr>
          <p:spPr bwMode="auto">
            <a:xfrm flipV="1">
              <a:off x="58451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0" name="Line 148"/>
            <p:cNvSpPr>
              <a:spLocks noChangeShapeType="1"/>
            </p:cNvSpPr>
            <p:nvPr/>
          </p:nvSpPr>
          <p:spPr bwMode="auto">
            <a:xfrm flipV="1">
              <a:off x="6267450"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1" name="Line 149"/>
            <p:cNvSpPr>
              <a:spLocks noChangeShapeType="1"/>
            </p:cNvSpPr>
            <p:nvPr/>
          </p:nvSpPr>
          <p:spPr bwMode="auto">
            <a:xfrm flipV="1">
              <a:off x="6681788"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2" name="Line 150"/>
            <p:cNvSpPr>
              <a:spLocks noChangeShapeType="1"/>
            </p:cNvSpPr>
            <p:nvPr/>
          </p:nvSpPr>
          <p:spPr bwMode="auto">
            <a:xfrm flipV="1">
              <a:off x="7102475" y="4851401"/>
              <a:ext cx="1588" cy="460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black"/>
                </a:solidFill>
                <a:effectLst/>
                <a:uLnTx/>
                <a:uFillTx/>
                <a:latin typeface="Calibri"/>
                <a:ea typeface="+mn-ea"/>
                <a:cs typeface="+mn-cs"/>
              </a:endParaRPr>
            </a:p>
          </p:txBody>
        </p:sp>
        <p:sp>
          <p:nvSpPr>
            <p:cNvPr id="6203" name="Rectangle 151"/>
            <p:cNvSpPr>
              <a:spLocks noChangeArrowheads="1"/>
            </p:cNvSpPr>
            <p:nvPr/>
          </p:nvSpPr>
          <p:spPr bwMode="auto">
            <a:xfrm>
              <a:off x="1881188" y="4744410"/>
              <a:ext cx="9137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4" name="Rectangle 153"/>
            <p:cNvSpPr>
              <a:spLocks noChangeArrowheads="1"/>
            </p:cNvSpPr>
            <p:nvPr/>
          </p:nvSpPr>
          <p:spPr bwMode="auto">
            <a:xfrm>
              <a:off x="1800225" y="432848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20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5" name="Rectangle 155"/>
            <p:cNvSpPr>
              <a:spLocks noChangeArrowheads="1"/>
            </p:cNvSpPr>
            <p:nvPr/>
          </p:nvSpPr>
          <p:spPr bwMode="auto">
            <a:xfrm>
              <a:off x="1800225" y="3904622"/>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40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6" name="Rectangle 157"/>
            <p:cNvSpPr>
              <a:spLocks noChangeArrowheads="1"/>
            </p:cNvSpPr>
            <p:nvPr/>
          </p:nvSpPr>
          <p:spPr bwMode="auto">
            <a:xfrm>
              <a:off x="1800225" y="3488697"/>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60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7" name="Rectangle 159"/>
            <p:cNvSpPr>
              <a:spLocks noChangeArrowheads="1"/>
            </p:cNvSpPr>
            <p:nvPr/>
          </p:nvSpPr>
          <p:spPr bwMode="auto">
            <a:xfrm>
              <a:off x="1800225" y="3064835"/>
              <a:ext cx="1827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80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8" name="Rectangle 161"/>
            <p:cNvSpPr>
              <a:spLocks noChangeArrowheads="1"/>
            </p:cNvSpPr>
            <p:nvPr/>
          </p:nvSpPr>
          <p:spPr bwMode="auto">
            <a:xfrm>
              <a:off x="1717675" y="2648910"/>
              <a:ext cx="27411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100</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09" name="Rectangle 162"/>
            <p:cNvSpPr>
              <a:spLocks noChangeArrowheads="1"/>
            </p:cNvSpPr>
            <p:nvPr/>
          </p:nvSpPr>
          <p:spPr bwMode="auto">
            <a:xfrm>
              <a:off x="2065338" y="4981576"/>
              <a:ext cx="23884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Jan</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0" name="Rectangle 163"/>
            <p:cNvSpPr>
              <a:spLocks noChangeArrowheads="1"/>
            </p:cNvSpPr>
            <p:nvPr/>
          </p:nvSpPr>
          <p:spPr bwMode="auto">
            <a:xfrm>
              <a:off x="2473325" y="4981576"/>
              <a:ext cx="2634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Févr.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1" name="Rectangle 164"/>
            <p:cNvSpPr>
              <a:spLocks noChangeArrowheads="1"/>
            </p:cNvSpPr>
            <p:nvPr/>
          </p:nvSpPr>
          <p:spPr bwMode="auto">
            <a:xfrm>
              <a:off x="2909888" y="4981576"/>
              <a:ext cx="302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2" name="Rectangle 165"/>
            <p:cNvSpPr>
              <a:spLocks noChangeArrowheads="1"/>
            </p:cNvSpPr>
            <p:nvPr/>
          </p:nvSpPr>
          <p:spPr bwMode="auto">
            <a:xfrm>
              <a:off x="3322638" y="4981576"/>
              <a:ext cx="2612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avr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3" name="Rectangle 166"/>
            <p:cNvSpPr>
              <a:spLocks noChangeArrowheads="1"/>
            </p:cNvSpPr>
            <p:nvPr/>
          </p:nvSpPr>
          <p:spPr bwMode="auto">
            <a:xfrm>
              <a:off x="3730625" y="4981576"/>
              <a:ext cx="31887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mai</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4" name="Rectangle 167"/>
            <p:cNvSpPr>
              <a:spLocks noChangeArrowheads="1"/>
            </p:cNvSpPr>
            <p:nvPr/>
          </p:nvSpPr>
          <p:spPr bwMode="auto">
            <a:xfrm>
              <a:off x="4129088" y="4981576"/>
              <a:ext cx="33663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juin</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5" name="Rectangle 168"/>
            <p:cNvSpPr>
              <a:spLocks noChangeArrowheads="1"/>
            </p:cNvSpPr>
            <p:nvPr/>
          </p:nvSpPr>
          <p:spPr bwMode="auto">
            <a:xfrm>
              <a:off x="4573588"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juillet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6" name="Rectangle 169"/>
            <p:cNvSpPr>
              <a:spLocks noChangeArrowheads="1"/>
            </p:cNvSpPr>
            <p:nvPr/>
          </p:nvSpPr>
          <p:spPr bwMode="auto">
            <a:xfrm>
              <a:off x="4987925" y="4981576"/>
              <a:ext cx="2837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août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7" name="Rectangle 170"/>
            <p:cNvSpPr>
              <a:spLocks noChangeArrowheads="1"/>
            </p:cNvSpPr>
            <p:nvPr/>
          </p:nvSpPr>
          <p:spPr bwMode="auto">
            <a:xfrm>
              <a:off x="5386388" y="4981576"/>
              <a:ext cx="3262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Septembre</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8" name="Rectangle 171"/>
            <p:cNvSpPr>
              <a:spLocks noChangeArrowheads="1"/>
            </p:cNvSpPr>
            <p:nvPr/>
          </p:nvSpPr>
          <p:spPr bwMode="auto">
            <a:xfrm>
              <a:off x="5837238" y="4981576"/>
              <a:ext cx="25487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Oct</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19" name="Rectangle 172"/>
            <p:cNvSpPr>
              <a:spLocks noChangeArrowheads="1"/>
            </p:cNvSpPr>
            <p:nvPr/>
          </p:nvSpPr>
          <p:spPr bwMode="auto">
            <a:xfrm>
              <a:off x="6251575" y="4981576"/>
              <a:ext cx="2909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nov</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0" name="Rectangle 173"/>
            <p:cNvSpPr>
              <a:spLocks noChangeArrowheads="1"/>
            </p:cNvSpPr>
            <p:nvPr/>
          </p:nvSpPr>
          <p:spPr bwMode="auto">
            <a:xfrm>
              <a:off x="6665913" y="4981576"/>
              <a:ext cx="27571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Déc</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1" name="Rectangle 174"/>
            <p:cNvSpPr>
              <a:spLocks noChangeArrowheads="1"/>
            </p:cNvSpPr>
            <p:nvPr/>
          </p:nvSpPr>
          <p:spPr bwMode="auto">
            <a:xfrm>
              <a:off x="1522597" y="2351146"/>
              <a:ext cx="2291530"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1" i="0" u="none" strike="noStrike" kern="1200" cap="none" spc="0" normalizeH="0" baseline="0" noProof="0" dirty="0" smtClean="0">
                  <a:ln>
                    <a:noFill/>
                  </a:ln>
                  <a:solidFill>
                    <a:srgbClr val="000000"/>
                  </a:solidFill>
                  <a:effectLst/>
                  <a:uLnTx/>
                  <a:uFillTx/>
                  <a:latin typeface="Arial" charset="0"/>
                  <a:ea typeface="+mn-ea"/>
                  <a:cs typeface="Arial" charset="0"/>
                </a:rPr>
                <a:t>% de </a:t>
              </a:r>
              <a:r>
                <a:rPr kumimoji="0" lang="en-IE" altLang="en-US" sz="1400" b="1" i="0" u="none" strike="noStrike" kern="1200" cap="none" spc="0" normalizeH="0" baseline="0" noProof="0" dirty="0" err="1">
                  <a:ln>
                    <a:noFill/>
                  </a:ln>
                  <a:solidFill>
                    <a:srgbClr val="000000"/>
                  </a:solidFill>
                  <a:effectLst/>
                  <a:uLnTx/>
                  <a:uFillTx/>
                  <a:latin typeface="Arial" charset="0"/>
                  <a:ea typeface="+mn-ea"/>
                  <a:cs typeface="Arial" charset="0"/>
                </a:rPr>
                <a:t>vaches</a:t>
              </a:r>
              <a:r>
                <a:rPr kumimoji="0" lang="en-IE" altLang="en-US" sz="1400" b="1" i="0" u="none" strike="noStrike" kern="1200" cap="none" spc="0" normalizeH="0" baseline="0" noProof="0" dirty="0">
                  <a:ln>
                    <a:noFill/>
                  </a:ln>
                  <a:solidFill>
                    <a:srgbClr val="000000"/>
                  </a:solidFill>
                  <a:effectLst/>
                  <a:uLnTx/>
                  <a:uFillTx/>
                  <a:latin typeface="Arial" charset="0"/>
                  <a:ea typeface="+mn-ea"/>
                  <a:cs typeface="Arial" charset="0"/>
                </a:rPr>
                <a:t> </a:t>
              </a:r>
              <a:r>
                <a:rPr kumimoji="0" lang="en-IE" altLang="en-US" sz="1400" b="1" i="0" u="none" strike="noStrike" kern="1200" cap="none" spc="0" normalizeH="0" baseline="0" noProof="0" dirty="0" smtClean="0">
                  <a:ln>
                    <a:noFill/>
                  </a:ln>
                  <a:solidFill>
                    <a:srgbClr val="000000"/>
                  </a:solidFill>
                  <a:effectLst/>
                  <a:uLnTx/>
                  <a:uFillTx/>
                  <a:latin typeface="Arial" charset="0"/>
                  <a:ea typeface="+mn-ea"/>
                  <a:cs typeface="Arial" charset="0"/>
                </a:rPr>
                <a:t>du </a:t>
              </a:r>
              <a:r>
                <a:rPr kumimoji="0" lang="en-IE" altLang="en-US" sz="1400" b="1" i="0" u="none" strike="noStrike" kern="1200" cap="none" spc="0" normalizeH="0" baseline="0" noProof="0" dirty="0" err="1">
                  <a:ln>
                    <a:noFill/>
                  </a:ln>
                  <a:solidFill>
                    <a:srgbClr val="000000"/>
                  </a:solidFill>
                  <a:effectLst/>
                  <a:uLnTx/>
                  <a:uFillTx/>
                  <a:latin typeface="Arial" charset="0"/>
                  <a:ea typeface="+mn-ea"/>
                  <a:cs typeface="Arial" charset="0"/>
                </a:rPr>
                <a:t>troupeau</a:t>
              </a:r>
              <a:endParaRPr kumimoji="0" lang="en-IE" altLang="en-US" sz="1600" b="1"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2" name="Rectangle 175"/>
            <p:cNvSpPr>
              <a:spLocks noChangeArrowheads="1"/>
            </p:cNvSpPr>
            <p:nvPr/>
          </p:nvSpPr>
          <p:spPr bwMode="auto">
            <a:xfrm>
              <a:off x="2219954" y="2600326"/>
              <a:ext cx="4600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Printemps</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3" name="Rectangle 176"/>
            <p:cNvSpPr>
              <a:spLocks noChangeArrowheads="1"/>
            </p:cNvSpPr>
            <p:nvPr/>
          </p:nvSpPr>
          <p:spPr bwMode="auto">
            <a:xfrm>
              <a:off x="3950329" y="2600326"/>
              <a:ext cx="6139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Été</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4" name="Rectangle 177"/>
            <p:cNvSpPr>
              <a:spLocks noChangeArrowheads="1"/>
            </p:cNvSpPr>
            <p:nvPr/>
          </p:nvSpPr>
          <p:spPr bwMode="auto">
            <a:xfrm>
              <a:off x="5977566" y="2600326"/>
              <a:ext cx="5061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a:ln>
                    <a:noFill/>
                  </a:ln>
                  <a:solidFill>
                    <a:srgbClr val="000000"/>
                  </a:solidFill>
                  <a:effectLst/>
                  <a:uLnTx/>
                  <a:uFillTx/>
                  <a:latin typeface="Arial" charset="0"/>
                  <a:ea typeface="+mn-ea"/>
                  <a:cs typeface="Arial" charset="0"/>
                </a:rPr>
                <a:t>Hiver</a:t>
              </a:r>
              <a:endParaRPr kumimoji="0" lang="en-IE" altLang="en-US" sz="2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6225" name="Rectangle 178"/>
            <p:cNvSpPr>
              <a:spLocks noChangeArrowheads="1"/>
            </p:cNvSpPr>
            <p:nvPr/>
          </p:nvSpPr>
          <p:spPr bwMode="auto">
            <a:xfrm>
              <a:off x="2198688" y="2954961"/>
              <a:ext cx="592902" cy="22812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prstClr val="black"/>
                  </a:solidFill>
                  <a:effectLst/>
                  <a:uLnTx/>
                  <a:uFillTx/>
                  <a:latin typeface="Arial" charset="0"/>
                  <a:ea typeface="+mn-ea"/>
                  <a:cs typeface="Arial" charset="0"/>
                </a:rPr>
                <a:t>Vêlage</a:t>
              </a:r>
              <a:endParaRPr kumimoji="0" lang="en-IE" alt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6" name="Rectangle 179"/>
            <p:cNvSpPr>
              <a:spLocks noChangeArrowheads="1"/>
            </p:cNvSpPr>
            <p:nvPr/>
          </p:nvSpPr>
          <p:spPr bwMode="auto">
            <a:xfrm>
              <a:off x="3589338" y="3633788"/>
              <a:ext cx="845054"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prstClr val="black"/>
                  </a:solidFill>
                  <a:effectLst/>
                  <a:uLnTx/>
                  <a:uFillTx/>
                  <a:latin typeface="Arial" charset="0"/>
                  <a:ea typeface="+mn-ea"/>
                  <a:cs typeface="Arial" charset="0"/>
                </a:rPr>
                <a:t>Fécondée</a:t>
              </a:r>
              <a:endParaRPr kumimoji="0" lang="en-IE" alt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6227" name="Rectangle 180"/>
            <p:cNvSpPr>
              <a:spLocks noChangeArrowheads="1"/>
            </p:cNvSpPr>
            <p:nvPr/>
          </p:nvSpPr>
          <p:spPr bwMode="auto">
            <a:xfrm>
              <a:off x="6082963" y="2956424"/>
              <a:ext cx="1024970" cy="22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altLang="en-US" sz="1400" b="0" i="0" u="none" strike="noStrike" kern="1200" cap="none" spc="0" normalizeH="0" baseline="0" noProof="0" dirty="0" err="1" smtClean="0">
                  <a:ln>
                    <a:noFill/>
                  </a:ln>
                  <a:solidFill>
                    <a:prstClr val="black"/>
                  </a:solidFill>
                  <a:effectLst/>
                  <a:uLnTx/>
                  <a:uFillTx/>
                  <a:latin typeface="Arial" charset="0"/>
                  <a:ea typeface="+mn-ea"/>
                  <a:cs typeface="Arial" charset="0"/>
                </a:rPr>
                <a:t>Tarissement</a:t>
              </a:r>
              <a:endParaRPr kumimoji="0" lang="en-IE" altLang="en-US" sz="1400" b="0" i="0" u="none" strike="noStrike" kern="1200" cap="none" spc="0" normalizeH="0" baseline="0" noProof="0" dirty="0">
                <a:ln>
                  <a:noFill/>
                </a:ln>
                <a:solidFill>
                  <a:prstClr val="black"/>
                </a:solidFill>
                <a:effectLst/>
                <a:uLnTx/>
                <a:uFillTx/>
                <a:latin typeface="Arial" charset="0"/>
                <a:ea typeface="+mn-ea"/>
                <a:cs typeface="Arial" charset="0"/>
              </a:endParaRPr>
            </a:p>
          </p:txBody>
        </p:sp>
      </p:grpSp>
      <p:sp>
        <p:nvSpPr>
          <p:cNvPr id="6150" name="Text Box 10"/>
          <p:cNvSpPr txBox="1">
            <a:spLocks noChangeArrowheads="1"/>
          </p:cNvSpPr>
          <p:nvPr/>
        </p:nvSpPr>
        <p:spPr bwMode="auto">
          <a:xfrm>
            <a:off x="491911" y="4030663"/>
            <a:ext cx="247375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Vêlage</a:t>
            </a:r>
            <a:r>
              <a:rPr kumimoji="0" lang="en-IE" altLang="en-US" sz="2400" b="1" i="0" u="none" strike="noStrike" kern="1200" cap="none" spc="0" normalizeH="0" baseline="0" noProof="0" dirty="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groupé</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Fertilité</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élevé</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endParaRPr kumimoji="0" lang="en-IE" altLang="en-US" sz="2400" b="1" i="0" u="none" strike="noStrike" kern="1200" cap="none" spc="0" normalizeH="0" baseline="0" noProof="0" dirty="0">
              <a:ln>
                <a:noFill/>
              </a:ln>
              <a:solidFill>
                <a:prstClr val="black"/>
              </a:solidFill>
              <a:effectLst/>
              <a:uLnTx/>
              <a:uFillTx/>
              <a:latin typeface="Arial"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IE" altLang="en-US" sz="2400" b="1" noProof="0" dirty="0" err="1">
                <a:solidFill>
                  <a:prstClr val="black"/>
                </a:solidFill>
              </a:rPr>
              <a:t>C</a:t>
            </a:r>
            <a:r>
              <a:rPr kumimoji="0" lang="en-IE" altLang="en-US" sz="2400" b="1" i="0" u="none" strike="noStrike" kern="1200" cap="none" spc="0" normalizeH="0" baseline="0" noProof="0" dirty="0" err="1" smtClean="0">
                <a:ln>
                  <a:noFill/>
                </a:ln>
                <a:solidFill>
                  <a:prstClr val="black"/>
                </a:solidFill>
                <a:effectLst/>
                <a:uLnTx/>
                <a:uFillTx/>
                <a:latin typeface="Arial" charset="0"/>
                <a:ea typeface="+mn-ea"/>
                <a:cs typeface="+mn-cs"/>
              </a:rPr>
              <a:t>heptel</a:t>
            </a:r>
            <a:r>
              <a:rPr kumimoji="0" lang="en-IE" altLang="en-US" sz="2400" b="1"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IE" altLang="en-US" sz="2400" b="1" i="0" u="none" strike="noStrike" kern="1200" cap="none" spc="0" normalizeH="0" baseline="0" noProof="0" dirty="0" err="1">
                <a:ln>
                  <a:noFill/>
                </a:ln>
                <a:solidFill>
                  <a:prstClr val="black"/>
                </a:solidFill>
                <a:effectLst/>
                <a:uLnTx/>
                <a:uFillTx/>
                <a:latin typeface="Arial" charset="0"/>
                <a:ea typeface="+mn-ea"/>
                <a:cs typeface="+mn-cs"/>
              </a:rPr>
              <a:t>laitier</a:t>
            </a:r>
            <a:endParaRPr kumimoji="0" lang="en-GB" altLang="en-US" sz="24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5" name="Subtitle 2"/>
          <p:cNvSpPr txBox="1">
            <a:spLocks/>
          </p:cNvSpPr>
          <p:nvPr/>
        </p:nvSpPr>
        <p:spPr bwMode="auto">
          <a:xfrm>
            <a:off x="1855028" y="6321528"/>
            <a:ext cx="5291977" cy="360363"/>
          </a:xfrm>
          <a:prstGeom prst="rect">
            <a:avLst/>
          </a:prstGeom>
          <a:solidFill>
            <a:schemeClr val="accent3"/>
          </a:solidFill>
          <a:ln>
            <a:noFill/>
          </a:ln>
          <a:extLst/>
        </p:spPr>
        <p:txBody>
          <a:bodyPr/>
          <a:lstStyle>
            <a:lvl1pPr marL="342900" indent="-342900" algn="l" rtl="0" eaLnBrk="0" fontAlgn="base" hangingPunct="0">
              <a:spcBef>
                <a:spcPct val="20000"/>
              </a:spcBef>
              <a:spcAft>
                <a:spcPct val="0"/>
              </a:spcAft>
              <a:defRPr sz="1600">
                <a:solidFill>
                  <a:srgbClr val="707074"/>
                </a:solidFill>
                <a:latin typeface="+mn-lt"/>
                <a:ea typeface="+mn-ea"/>
                <a:cs typeface="+mn-cs"/>
              </a:defRPr>
            </a:lvl1pPr>
            <a:lvl2pPr marL="742950" indent="-28575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2pPr>
            <a:lvl3pPr marL="11430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3pPr>
            <a:lvl4pPr marL="16002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4pPr>
            <a:lvl5pPr marL="2057400" indent="-228600" algn="l" rtl="0" eaLnBrk="0" fontAlgn="base" hangingPunct="0">
              <a:spcBef>
                <a:spcPct val="20000"/>
              </a:spcBef>
              <a:spcAft>
                <a:spcPct val="0"/>
              </a:spcAft>
              <a:buClr>
                <a:srgbClr val="D0D628"/>
              </a:buClr>
              <a:buFont typeface="Times" pitchFamily="96" charset="0"/>
              <a:buChar char="•"/>
              <a:defRPr sz="1600">
                <a:solidFill>
                  <a:srgbClr val="707074"/>
                </a:solidFill>
                <a:latin typeface="+mn-lt"/>
                <a:ea typeface="+mn-ea"/>
              </a:defRPr>
            </a:lvl5pPr>
            <a:lvl6pPr marL="25146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6pPr>
            <a:lvl7pPr marL="29718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7pPr>
            <a:lvl8pPr marL="34290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8pPr>
            <a:lvl9pPr marL="3886200" indent="-228600" algn="l" rtl="0" fontAlgn="base">
              <a:spcBef>
                <a:spcPct val="20000"/>
              </a:spcBef>
              <a:spcAft>
                <a:spcPct val="0"/>
              </a:spcAft>
              <a:buClr>
                <a:srgbClr val="D0D628"/>
              </a:buClr>
              <a:buFont typeface="Times" pitchFamily="96" charset="0"/>
              <a:buChar char="•"/>
              <a:defRPr sz="1600">
                <a:solidFill>
                  <a:srgbClr val="707074"/>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IE" sz="1600" b="0" i="1" u="none" strike="noStrike" kern="0" cap="none" spc="0" normalizeH="0" baseline="0" noProof="0" dirty="0" smtClean="0">
                <a:ln>
                  <a:noFill/>
                </a:ln>
                <a:solidFill>
                  <a:srgbClr val="707074"/>
                </a:solidFill>
                <a:effectLst/>
                <a:uLnTx/>
                <a:uFillTx/>
                <a:latin typeface="Calibri"/>
                <a:ea typeface="+mn-ea"/>
                <a:cs typeface="+mn-cs"/>
              </a:rPr>
              <a:t>"La simplicité est l'ultime sophistication" - Leonardo da Vinci.</a:t>
            </a:r>
            <a:endParaRPr kumimoji="0" lang="en-IE" sz="1600" b="0" i="0" u="none" strike="noStrike" kern="0" cap="none" spc="0" normalizeH="0" baseline="0" noProof="0" dirty="0">
              <a:ln>
                <a:noFill/>
              </a:ln>
              <a:solidFill>
                <a:srgbClr val="707074"/>
              </a:solidFill>
              <a:effectLst/>
              <a:uLnTx/>
              <a:uFillTx/>
              <a:latin typeface="Calibri"/>
              <a:ea typeface="+mn-ea"/>
              <a:cs typeface="+mn-cs"/>
            </a:endParaRPr>
          </a:p>
        </p:txBody>
      </p:sp>
    </p:spTree>
    <p:extLst>
      <p:ext uri="{BB962C8B-B14F-4D97-AF65-F5344CB8AC3E}">
        <p14:creationId xmlns:p14="http://schemas.microsoft.com/office/powerpoint/2010/main" val="5178624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88913"/>
            <a:ext cx="6228920" cy="533400"/>
          </a:xfrm>
        </p:spPr>
        <p:txBody>
          <a:bodyPr/>
          <a:lstStyle/>
          <a:p>
            <a:pPr algn="ctr"/>
            <a:r>
              <a:rPr lang="en-IE" altLang="en-US" sz="2400" b="1" dirty="0" smtClean="0">
                <a:solidFill>
                  <a:schemeClr val="tx1"/>
                </a:solidFill>
              </a:rPr>
              <a:t>Objectifs de gestion du pâturage</a:t>
            </a:r>
            <a:endParaRPr lang="en-GB" altLang="en-US" sz="2400" b="1" dirty="0" smtClean="0">
              <a:solidFill>
                <a:schemeClr val="tx1"/>
              </a:solidFill>
            </a:endParaRPr>
          </a:p>
        </p:txBody>
      </p:sp>
      <p:sp>
        <p:nvSpPr>
          <p:cNvPr id="10243" name="Text Box 16"/>
          <p:cNvSpPr txBox="1">
            <a:spLocks noChangeArrowheads="1"/>
          </p:cNvSpPr>
          <p:nvPr/>
        </p:nvSpPr>
        <p:spPr bwMode="auto">
          <a:xfrm>
            <a:off x="-252413" y="1268413"/>
            <a:ext cx="39878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90000"/>
              </a:lnSpc>
              <a:spcBef>
                <a:spcPct val="50000"/>
              </a:spcBef>
              <a:spcAft>
                <a:spcPts val="0"/>
              </a:spcAft>
              <a:buClrTx/>
              <a:buSzTx/>
              <a:buFontTx/>
              <a:buNone/>
              <a:tabLst/>
              <a:defRPr/>
            </a:pPr>
            <a:r>
              <a:rPr kumimoji="0" lang="en-IE" altLang="en-US" sz="2000" b="0" i="0" u="none" strike="noStrike" kern="1200" cap="none" spc="0" normalizeH="0" baseline="0" noProof="0" dirty="0">
                <a:ln>
                  <a:noFill/>
                </a:ln>
                <a:solidFill>
                  <a:prstClr val="black"/>
                </a:solidFill>
                <a:effectLst/>
                <a:uLnTx/>
                <a:uFillTx/>
                <a:latin typeface="Tahoma" pitchFamily="34" charset="0"/>
                <a:ea typeface="+mn-ea"/>
                <a:cs typeface="+mn-cs"/>
              </a:rPr>
              <a:t>Haute performance </a:t>
            </a:r>
            <a:r>
              <a:rPr kumimoji="0" lang="en-IE" altLang="en-US" sz="2000" b="0" i="0" u="none" strike="noStrike" kern="1200" cap="none" spc="0" normalizeH="0" baseline="0" noProof="0" dirty="0" err="1" smtClean="0">
                <a:ln>
                  <a:noFill/>
                </a:ln>
                <a:solidFill>
                  <a:prstClr val="black"/>
                </a:solidFill>
                <a:effectLst/>
                <a:uLnTx/>
                <a:uFillTx/>
                <a:latin typeface="Tahoma" pitchFamily="34" charset="0"/>
                <a:ea typeface="+mn-ea"/>
                <a:cs typeface="+mn-cs"/>
              </a:rPr>
              <a:t>animale</a:t>
            </a:r>
            <a:r>
              <a:rPr lang="en-GB" altLang="en-US" sz="2000" dirty="0">
                <a:solidFill>
                  <a:prstClr val="black"/>
                </a:solidFill>
                <a:latin typeface="Tahoma" pitchFamily="34" charset="0"/>
              </a:rPr>
              <a:t> </a:t>
            </a:r>
            <a:r>
              <a:rPr lang="en-GB" altLang="en-US" sz="2000" dirty="0" smtClean="0">
                <a:solidFill>
                  <a:prstClr val="black"/>
                </a:solidFill>
                <a:latin typeface="Tahoma" pitchFamily="34" charset="0"/>
              </a:rPr>
              <a:t>à </a:t>
            </a:r>
            <a:r>
              <a:rPr lang="en-GB" altLang="en-US" sz="2000" dirty="0" err="1" smtClean="0">
                <a:solidFill>
                  <a:prstClr val="black"/>
                </a:solidFill>
                <a:latin typeface="Tahoma" pitchFamily="34" charset="0"/>
              </a:rPr>
              <a:t>l’hectare</a:t>
            </a:r>
            <a:r>
              <a:rPr lang="en-GB" altLang="en-US" sz="2000" dirty="0" smtClean="0">
                <a:solidFill>
                  <a:prstClr val="black"/>
                </a:solidFill>
                <a:latin typeface="Tahoma" pitchFamily="34" charset="0"/>
              </a:rPr>
              <a:t> (kg </a:t>
            </a:r>
            <a:r>
              <a:rPr lang="en-GB" altLang="en-US" sz="2000" dirty="0" err="1" smtClean="0">
                <a:solidFill>
                  <a:prstClr val="black"/>
                </a:solidFill>
                <a:latin typeface="Tahoma" pitchFamily="34" charset="0"/>
              </a:rPr>
              <a:t>lait</a:t>
            </a:r>
            <a:r>
              <a:rPr lang="en-GB" altLang="en-US" sz="2000" dirty="0" smtClean="0">
                <a:solidFill>
                  <a:prstClr val="black"/>
                </a:solidFill>
                <a:latin typeface="Tahoma" pitchFamily="34" charset="0"/>
              </a:rPr>
              <a:t>/ha)</a:t>
            </a:r>
            <a:endParaRPr kumimoji="0" lang="en-IE" altLang="en-US" sz="20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pic>
        <p:nvPicPr>
          <p:cNvPr id="10244" name="Picture 21" descr="grass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05600" y="0"/>
            <a:ext cx="21129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25"/>
          <p:cNvGrpSpPr>
            <a:grpSpLocks/>
          </p:cNvGrpSpPr>
          <p:nvPr/>
        </p:nvGrpSpPr>
        <p:grpSpPr bwMode="auto">
          <a:xfrm>
            <a:off x="1238250" y="692150"/>
            <a:ext cx="3282950" cy="576263"/>
            <a:chOff x="780" y="436"/>
            <a:chExt cx="2068" cy="817"/>
          </a:xfrm>
        </p:grpSpPr>
        <p:sp>
          <p:nvSpPr>
            <p:cNvPr id="10250" name="Line 15"/>
            <p:cNvSpPr>
              <a:spLocks noChangeShapeType="1"/>
            </p:cNvSpPr>
            <p:nvPr/>
          </p:nvSpPr>
          <p:spPr bwMode="auto">
            <a:xfrm flipH="1">
              <a:off x="780" y="43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sp>
          <p:nvSpPr>
            <p:cNvPr id="10251" name="Line 23"/>
            <p:cNvSpPr>
              <a:spLocks noChangeShapeType="1"/>
            </p:cNvSpPr>
            <p:nvPr/>
          </p:nvSpPr>
          <p:spPr bwMode="auto">
            <a:xfrm>
              <a:off x="1791" y="446"/>
              <a:ext cx="1057" cy="807"/>
            </a:xfrm>
            <a:prstGeom prst="line">
              <a:avLst/>
            </a:prstGeom>
            <a:noFill/>
            <a:ln w="889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46" name="Text Box 24"/>
          <p:cNvSpPr txBox="1">
            <a:spLocks noChangeArrowheads="1"/>
          </p:cNvSpPr>
          <p:nvPr/>
        </p:nvSpPr>
        <p:spPr bwMode="auto">
          <a:xfrm>
            <a:off x="3800475" y="1268413"/>
            <a:ext cx="321945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r>
              <a:rPr kumimoji="0" lang="en-IE" altLang="en-US" sz="2000" b="0" i="0" u="none" strike="noStrike" kern="1200" cap="none" spc="0" normalizeH="0" baseline="0" noProof="0" dirty="0" err="1">
                <a:ln>
                  <a:noFill/>
                </a:ln>
                <a:solidFill>
                  <a:prstClr val="black"/>
                </a:solidFill>
                <a:effectLst/>
                <a:uLnTx/>
                <a:uFillTx/>
                <a:latin typeface="Tahoma" pitchFamily="34" charset="0"/>
                <a:ea typeface="+mn-ea"/>
                <a:cs typeface="+mn-cs"/>
              </a:rPr>
              <a:t>Croissance</a:t>
            </a:r>
            <a:r>
              <a:rPr kumimoji="0" lang="en-IE" altLang="en-US" sz="2000" b="0" i="0" u="none" strike="noStrike" kern="1200" cap="none" spc="0" normalizeH="0" baseline="0" noProof="0" dirty="0">
                <a:ln>
                  <a:noFill/>
                </a:ln>
                <a:solidFill>
                  <a:prstClr val="black"/>
                </a:solidFill>
                <a:effectLst/>
                <a:uLnTx/>
                <a:uFillTx/>
                <a:latin typeface="Tahoma" pitchFamily="34" charset="0"/>
                <a:ea typeface="+mn-ea"/>
                <a:cs typeface="+mn-cs"/>
              </a:rPr>
              <a:t> </a:t>
            </a:r>
            <a:r>
              <a:rPr kumimoji="0" lang="en-IE" altLang="en-US" sz="2000" b="0" i="0" u="none" strike="noStrike" kern="1200" cap="none" spc="0" normalizeH="0" baseline="0" noProof="0" dirty="0" err="1">
                <a:ln>
                  <a:noFill/>
                </a:ln>
                <a:solidFill>
                  <a:prstClr val="black"/>
                </a:solidFill>
                <a:effectLst/>
                <a:uLnTx/>
                <a:uFillTx/>
                <a:latin typeface="Tahoma" pitchFamily="34" charset="0"/>
                <a:ea typeface="+mn-ea"/>
                <a:cs typeface="+mn-cs"/>
              </a:rPr>
              <a:t>élevée</a:t>
            </a:r>
            <a:r>
              <a:rPr kumimoji="0" lang="en-IE" altLang="en-US" sz="2000" b="0" i="0" u="none" strike="noStrike" kern="1200" cap="none" spc="0" normalizeH="0" baseline="0" noProof="0" dirty="0">
                <a:ln>
                  <a:noFill/>
                </a:ln>
                <a:solidFill>
                  <a:prstClr val="black"/>
                </a:solidFill>
                <a:effectLst/>
                <a:uLnTx/>
                <a:uFillTx/>
                <a:latin typeface="Tahoma" pitchFamily="34" charset="0"/>
                <a:ea typeface="+mn-ea"/>
                <a:cs typeface="+mn-cs"/>
              </a:rPr>
              <a:t> des </a:t>
            </a:r>
            <a:r>
              <a:rPr kumimoji="0" lang="en-IE" altLang="en-US" sz="2000" b="0" i="0" u="none" strike="noStrike" kern="1200" cap="none" spc="0" normalizeH="0" baseline="0" noProof="0" dirty="0" smtClean="0">
                <a:ln>
                  <a:noFill/>
                </a:ln>
                <a:solidFill>
                  <a:prstClr val="black"/>
                </a:solidFill>
                <a:effectLst/>
                <a:uLnTx/>
                <a:uFillTx/>
                <a:latin typeface="Tahoma" pitchFamily="34" charset="0"/>
                <a:ea typeface="+mn-ea"/>
                <a:cs typeface="+mn-cs"/>
              </a:rPr>
              <a:t>prairies</a:t>
            </a:r>
            <a:endParaRPr kumimoji="0" lang="en-IE" altLang="en-US" sz="2000" b="0" i="0" u="none" strike="noStrike" kern="1200" cap="none" spc="0" normalizeH="0" baseline="0" noProof="0" dirty="0">
              <a:ln>
                <a:noFill/>
              </a:ln>
              <a:solidFill>
                <a:prstClr val="black"/>
              </a:solidFill>
              <a:effectLst/>
              <a:uLnTx/>
              <a:uFillTx/>
              <a:latin typeface="Tahoma" pitchFamily="34" charset="0"/>
              <a:ea typeface="+mn-ea"/>
              <a:cs typeface="+mn-cs"/>
            </a:endParaRPr>
          </a:p>
          <a:p>
            <a:pPr marL="0" marR="0" lvl="0" indent="0" algn="l" defTabSz="914400" rtl="0" eaLnBrk="1" fontAlgn="auto" latinLnBrk="0" hangingPunct="1">
              <a:lnSpc>
                <a:spcPct val="50000"/>
              </a:lnSpc>
              <a:spcBef>
                <a:spcPct val="50000"/>
              </a:spcBef>
              <a:spcAft>
                <a:spcPts val="0"/>
              </a:spcAft>
              <a:buClrTx/>
              <a:buSzTx/>
              <a:buFontTx/>
              <a:buNone/>
              <a:tabLst/>
              <a:defRPr/>
            </a:pPr>
            <a:r>
              <a:rPr lang="en-IE" altLang="en-US" sz="2000" dirty="0" err="1" smtClean="0">
                <a:solidFill>
                  <a:prstClr val="black"/>
                </a:solidFill>
                <a:latin typeface="Tahoma" pitchFamily="34" charset="0"/>
              </a:rPr>
              <a:t>Coût</a:t>
            </a:r>
            <a:r>
              <a:rPr lang="en-IE" altLang="en-US" sz="2000" dirty="0" smtClean="0">
                <a:solidFill>
                  <a:prstClr val="black"/>
                </a:solidFill>
                <a:latin typeface="Tahoma" pitchFamily="34" charset="0"/>
              </a:rPr>
              <a:t> </a:t>
            </a:r>
            <a:r>
              <a:rPr lang="en-IE" altLang="en-US" sz="2000" dirty="0" err="1" smtClean="0">
                <a:solidFill>
                  <a:prstClr val="black"/>
                </a:solidFill>
                <a:latin typeface="Tahoma" pitchFamily="34" charset="0"/>
              </a:rPr>
              <a:t>d’alimentation</a:t>
            </a:r>
            <a:r>
              <a:rPr lang="en-IE" altLang="en-US" sz="2000" dirty="0" smtClean="0">
                <a:solidFill>
                  <a:prstClr val="black"/>
                </a:solidFill>
                <a:latin typeface="Tahoma" pitchFamily="34" charset="0"/>
              </a:rPr>
              <a:t> </a:t>
            </a:r>
            <a:r>
              <a:rPr lang="en-IE" altLang="en-US" sz="2000" dirty="0" err="1" smtClean="0">
                <a:solidFill>
                  <a:prstClr val="black"/>
                </a:solidFill>
                <a:latin typeface="Tahoma" pitchFamily="34" charset="0"/>
              </a:rPr>
              <a:t>réduit</a:t>
            </a:r>
            <a:endParaRPr kumimoji="0" lang="en-GB" altLang="en-US" sz="20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10247" name="Rectangle 26"/>
          <p:cNvSpPr>
            <a:spLocks noChangeArrowheads="1"/>
          </p:cNvSpPr>
          <p:nvPr/>
        </p:nvSpPr>
        <p:spPr bwMode="auto">
          <a:xfrm>
            <a:off x="304800" y="2414588"/>
            <a:ext cx="861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33400" marR="0" lvl="0" indent="-53340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a:tabLst/>
              <a:defRPr/>
            </a:pP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Maximiser</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la proportion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d'herbe</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dans</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l'alimentation</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3851" name="Rectangle 27" descr="Rectangle: Click to edit Master text styles&#10;Second level&#10;Third level&#10;Fourth level&#10;Fifth level"/>
          <p:cNvSpPr>
            <a:spLocks noChangeArrowheads="1"/>
          </p:cNvSpPr>
          <p:nvPr/>
        </p:nvSpPr>
        <p:spPr bwMode="auto">
          <a:xfrm>
            <a:off x="304800" y="45481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990600" indent="-5334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90000"/>
              </a:lnSpc>
              <a:spcBef>
                <a:spcPct val="20000"/>
              </a:spcBef>
              <a:spcAft>
                <a:spcPts val="0"/>
              </a:spcAft>
              <a:buClr>
                <a:srgbClr val="000066"/>
              </a:buClr>
              <a:buSzPct val="75000"/>
              <a:buFont typeface="Wingdings" pitchFamily="2" charset="2"/>
              <a:buAutoNum type="arabicPeriod" startAt="3"/>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Bilan</a:t>
            </a:r>
            <a:r>
              <a:rPr kumimoji="0" lang="en-GB" altLang="en-US" sz="2400" b="0" i="0" u="none" strike="noStrike" kern="1200" cap="none" spc="0" normalizeH="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noProof="0" dirty="0" err="1" smtClean="0">
                <a:ln>
                  <a:noFill/>
                </a:ln>
                <a:solidFill>
                  <a:prstClr val="black"/>
                </a:solidFill>
                <a:effectLst/>
                <a:uLnTx/>
                <a:uFillTx/>
                <a:latin typeface="Arial" charset="0"/>
                <a:ea typeface="+mn-ea"/>
                <a:cs typeface="+mn-cs"/>
              </a:rPr>
              <a:t>fourrager</a:t>
            </a:r>
            <a:r>
              <a:rPr kumimoji="0" lang="en-GB" altLang="en-US" sz="2400" b="0" i="0" u="none" strike="noStrike" kern="1200" cap="none" spc="0" normalizeH="0" noProof="0" dirty="0" smtClean="0">
                <a:ln>
                  <a:noFill/>
                </a:ln>
                <a:solidFill>
                  <a:prstClr val="black"/>
                </a:solidFill>
                <a:effectLst/>
                <a:uLnTx/>
                <a:uFillTx/>
                <a:latin typeface="Arial" charset="0"/>
                <a:ea typeface="+mn-ea"/>
                <a:cs typeface="+mn-cs"/>
              </a:rPr>
              <a:t> :</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Atteindre</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les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objectifs</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saisonniers</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990600" marR="0" lvl="1" indent="-533400" algn="l" defTabSz="914400" rtl="0" eaLnBrk="0" fontAlgn="auto" latinLnBrk="0" hangingPunct="0">
              <a:lnSpc>
                <a:spcPct val="90000"/>
              </a:lnSpc>
              <a:spcBef>
                <a:spcPct val="20000"/>
              </a:spcBef>
              <a:spcAft>
                <a:spcPts val="0"/>
              </a:spcAft>
              <a:buClr>
                <a:srgbClr val="000066"/>
              </a:buClr>
              <a:buSzTx/>
              <a:buFont typeface="Wingdings" pitchFamily="2" charset="2"/>
              <a:buChar char="Ø"/>
              <a:tabLst/>
              <a:defRPr/>
            </a:pP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Identifier et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réagir</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rapidement</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en</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cas</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d'excédent</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déficit</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a:p>
            <a:pPr marL="609600" marR="0" lvl="0" indent="-609600" algn="l" defTabSz="914400" rtl="0" eaLnBrk="0" fontAlgn="auto" latinLnBrk="0" hangingPunct="0">
              <a:lnSpc>
                <a:spcPct val="90000"/>
              </a:lnSpc>
              <a:spcBef>
                <a:spcPct val="20000"/>
              </a:spcBef>
              <a:spcAft>
                <a:spcPts val="0"/>
              </a:spcAft>
              <a:buClr>
                <a:srgbClr val="CAF278"/>
              </a:buClr>
              <a:buSzPct val="75000"/>
              <a:buFont typeface="Wingdings" pitchFamily="2" charset="2"/>
              <a:buNone/>
              <a:tabLst/>
              <a:defRPr/>
            </a:pP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33852" name="Rectangle 28" descr="Rectangle: Click to edit Master text styles&#10;Second level&#10;Third level&#10;Fourth level&#10;Fifth level"/>
          <p:cNvSpPr>
            <a:spLocks noChangeArrowheads="1"/>
          </p:cNvSpPr>
          <p:nvPr/>
        </p:nvSpPr>
        <p:spPr bwMode="auto">
          <a:xfrm>
            <a:off x="304800" y="3252788"/>
            <a:ext cx="861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609600" marR="0" lvl="0" indent="-609600" algn="l" defTabSz="914400" rtl="0" eaLnBrk="0" fontAlgn="auto" latinLnBrk="0" hangingPunct="0">
              <a:lnSpc>
                <a:spcPct val="110000"/>
              </a:lnSpc>
              <a:spcBef>
                <a:spcPct val="20000"/>
              </a:spcBef>
              <a:spcAft>
                <a:spcPts val="0"/>
              </a:spcAft>
              <a:buClr>
                <a:srgbClr val="000066"/>
              </a:buClr>
              <a:buSzPct val="75000"/>
              <a:buFont typeface="Wingdings" pitchFamily="2" charset="2"/>
              <a:buAutoNum type="arabicPeriod" startAt="2"/>
              <a:tabLst/>
              <a:defRPr/>
            </a:pP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Offrir</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une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herbe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verte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et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feuillue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tout </a:t>
            </a:r>
            <a:r>
              <a:rPr kumimoji="0" lang="en-GB" altLang="en-US" sz="2400" b="0" i="0" u="none" strike="noStrike" kern="1200" cap="none" spc="0" normalizeH="0" baseline="0" noProof="0" dirty="0" err="1">
                <a:ln>
                  <a:noFill/>
                </a:ln>
                <a:solidFill>
                  <a:prstClr val="black"/>
                </a:solidFill>
                <a:effectLst/>
                <a:uLnTx/>
                <a:uFillTx/>
                <a:latin typeface="Arial" charset="0"/>
                <a:ea typeface="+mn-ea"/>
                <a:cs typeface="+mn-cs"/>
              </a:rPr>
              <a:t>en</a:t>
            </a:r>
            <a:r>
              <a:rPr kumimoji="0" lang="en-GB" altLang="en-US" sz="2400" b="0" i="0" u="none" strike="noStrike" kern="1200" cap="none" spc="0" normalizeH="0" baseline="0" noProof="0" dirty="0">
                <a:ln>
                  <a:noFill/>
                </a:ln>
                <a:solidFill>
                  <a:prstClr val="black"/>
                </a:solidFill>
                <a:effectLst/>
                <a:uLnTx/>
                <a:uFillTx/>
                <a:latin typeface="Arial" charset="0"/>
                <a:ea typeface="+mn-ea"/>
                <a:cs typeface="+mn-cs"/>
              </a:rPr>
              <a:t>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préparant</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la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parcelle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 pour le prochain </a:t>
            </a:r>
            <a:r>
              <a:rPr kumimoji="0" lang="en-GB" altLang="en-US" sz="2400" b="0" i="0" u="none" strike="noStrike" kern="1200" cap="none" spc="0" normalizeH="0" baseline="0" noProof="0" dirty="0" err="1" smtClean="0">
                <a:ln>
                  <a:noFill/>
                </a:ln>
                <a:solidFill>
                  <a:prstClr val="black"/>
                </a:solidFill>
                <a:effectLst/>
                <a:uLnTx/>
                <a:uFillTx/>
                <a:latin typeface="Arial" charset="0"/>
                <a:ea typeface="+mn-ea"/>
                <a:cs typeface="+mn-cs"/>
              </a:rPr>
              <a:t>pâturage</a:t>
            </a:r>
            <a:r>
              <a:rPr kumimoji="0" lang="en-GB" altLang="en-US" sz="2400" b="0" i="0" u="none" strike="noStrike" kern="1200" cap="none" spc="0" normalizeH="0" baseline="0" noProof="0" dirty="0" smtClean="0">
                <a:ln>
                  <a:noFill/>
                </a:ln>
                <a:solidFill>
                  <a:prstClr val="black"/>
                </a:solidFill>
                <a:effectLst/>
                <a:uLnTx/>
                <a:uFillTx/>
                <a:latin typeface="Arial" charset="0"/>
                <a:ea typeface="+mn-ea"/>
                <a:cs typeface="+mn-cs"/>
              </a:rPr>
              <a:t>.</a:t>
            </a:r>
            <a:endParaRPr kumimoji="0" lang="en-GB" altLang="en-US" sz="2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9498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3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3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51" grpId="0" autoUpdateAnimBg="0"/>
      <p:bldP spid="333852"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ctrTitle"/>
          </p:nvPr>
        </p:nvSpPr>
        <p:spPr>
          <a:xfrm>
            <a:off x="664308" y="463877"/>
            <a:ext cx="6439227" cy="246754"/>
          </a:xfrm>
        </p:spPr>
        <p:txBody>
          <a:bodyPr/>
          <a:lstStyle/>
          <a:p>
            <a:r>
              <a:rPr lang="fr-FR" sz="2400" dirty="0">
                <a:solidFill>
                  <a:schemeClr val="tx1"/>
                </a:solidFill>
              </a:rPr>
              <a:t>	Vêlage de printemps : objectifs et recommandations</a:t>
            </a:r>
            <a:r>
              <a:rPr lang="fr-FR" sz="1600" dirty="0"/>
              <a:t/>
            </a:r>
            <a:br>
              <a:rPr lang="fr-FR" sz="1600" dirty="0"/>
            </a:br>
            <a:r>
              <a:rPr lang="fr-FR" sz="1600" dirty="0"/>
              <a:t/>
            </a:r>
            <a:br>
              <a:rPr lang="fr-FR" sz="1600" dirty="0"/>
            </a:br>
            <a:r>
              <a:rPr lang="fr-FR" sz="1600" dirty="0">
                <a:solidFill>
                  <a:schemeClr val="bg1"/>
                </a:solidFill>
              </a:rPr>
              <a:t>	</a:t>
            </a:r>
            <a:r>
              <a:rPr lang="fr-FR" sz="1600" i="1" dirty="0">
                <a:solidFill>
                  <a:srgbClr val="FF0000"/>
                </a:solidFill>
              </a:rPr>
              <a:t>Pourquoi?</a:t>
            </a:r>
            <a:br>
              <a:rPr lang="fr-FR" sz="1600" i="1" dirty="0">
                <a:solidFill>
                  <a:srgbClr val="FF0000"/>
                </a:solidFill>
              </a:rPr>
            </a:br>
            <a:r>
              <a:rPr lang="fr-FR" sz="1600" dirty="0">
                <a:solidFill>
                  <a:schemeClr val="tx1"/>
                </a:solidFill>
              </a:rPr>
              <a:t>	</a:t>
            </a:r>
            <a:r>
              <a:rPr lang="fr-FR" sz="1400" dirty="0">
                <a:solidFill>
                  <a:schemeClr val="tx1"/>
                </a:solidFill>
              </a:rPr>
              <a:t>Sortir les vaches à l’herbe le plus tôt possible</a:t>
            </a:r>
            <a:br>
              <a:rPr lang="fr-FR" sz="1400" dirty="0">
                <a:solidFill>
                  <a:schemeClr val="tx1"/>
                </a:solidFill>
              </a:rPr>
            </a:br>
            <a:r>
              <a:rPr lang="fr-FR" sz="1800" dirty="0" smtClean="0">
                <a:solidFill>
                  <a:schemeClr val="tx1"/>
                </a:solidFill>
              </a:rPr>
              <a:t>- </a:t>
            </a:r>
            <a:r>
              <a:rPr lang="fr-FR" sz="1400" dirty="0" smtClean="0">
                <a:solidFill>
                  <a:schemeClr val="tx1"/>
                </a:solidFill>
              </a:rPr>
              <a:t>Augmenter </a:t>
            </a:r>
            <a:r>
              <a:rPr lang="fr-FR" sz="1400" dirty="0">
                <a:solidFill>
                  <a:schemeClr val="tx1"/>
                </a:solidFill>
              </a:rPr>
              <a:t>la performance animale – ration de qualité avec peu de complémentation</a:t>
            </a:r>
            <a:br>
              <a:rPr lang="fr-FR" sz="1400" dirty="0">
                <a:solidFill>
                  <a:schemeClr val="tx1"/>
                </a:solidFill>
              </a:rPr>
            </a:br>
            <a:r>
              <a:rPr lang="fr-FR" sz="1400" dirty="0" smtClean="0">
                <a:solidFill>
                  <a:schemeClr val="tx1"/>
                </a:solidFill>
              </a:rPr>
              <a:t>- Préparer </a:t>
            </a:r>
            <a:r>
              <a:rPr lang="fr-FR" sz="1400" dirty="0">
                <a:solidFill>
                  <a:schemeClr val="tx1"/>
                </a:solidFill>
              </a:rPr>
              <a:t>les prairies pour la saison à venir – stimuler la croissance et améliorer la qualité</a:t>
            </a:r>
            <a:br>
              <a:rPr lang="fr-FR" sz="1400" dirty="0">
                <a:solidFill>
                  <a:schemeClr val="tx1"/>
                </a:solidFill>
              </a:rPr>
            </a:br>
            <a:r>
              <a:rPr lang="fr-FR" sz="1400" dirty="0" smtClean="0">
                <a:solidFill>
                  <a:schemeClr val="tx1"/>
                </a:solidFill>
              </a:rPr>
              <a:t>- Maximiser </a:t>
            </a:r>
            <a:r>
              <a:rPr lang="fr-FR" sz="1400" dirty="0">
                <a:solidFill>
                  <a:schemeClr val="tx1"/>
                </a:solidFill>
              </a:rPr>
              <a:t>la valorisation de l’herbe de printemps et minimiser la dégradation du couvert</a:t>
            </a:r>
            <a:br>
              <a:rPr lang="fr-FR" sz="1400" dirty="0">
                <a:solidFill>
                  <a:schemeClr val="tx1"/>
                </a:solidFill>
              </a:rPr>
            </a:br>
            <a:r>
              <a:rPr lang="fr-FR" sz="1400" dirty="0" smtClean="0">
                <a:solidFill>
                  <a:schemeClr val="tx1"/>
                </a:solidFill>
              </a:rPr>
              <a:t>- Réduire </a:t>
            </a:r>
            <a:r>
              <a:rPr lang="fr-FR" sz="1400" dirty="0">
                <a:solidFill>
                  <a:schemeClr val="tx1"/>
                </a:solidFill>
              </a:rPr>
              <a:t>la charge de travail sur la ferme</a:t>
            </a:r>
            <a:r>
              <a:rPr lang="fr-FR" dirty="0">
                <a:solidFill>
                  <a:schemeClr val="tx1"/>
                </a:solidFill>
              </a:rPr>
              <a:t/>
            </a:r>
            <a:br>
              <a:rPr lang="fr-FR" dirty="0">
                <a:solidFill>
                  <a:schemeClr val="tx1"/>
                </a:solidFill>
              </a:rPr>
            </a:br>
            <a:r>
              <a:rPr lang="fr-FR" dirty="0" smtClean="0">
                <a:solidFill>
                  <a:schemeClr val="tx1"/>
                </a:solidFill>
              </a:rPr>
              <a:t/>
            </a:r>
            <a:br>
              <a:rPr lang="fr-FR" dirty="0" smtClean="0">
                <a:solidFill>
                  <a:schemeClr val="tx1"/>
                </a:solidFill>
              </a:rPr>
            </a:br>
            <a:r>
              <a:rPr lang="fr-FR" sz="1600" dirty="0" smtClean="0">
                <a:solidFill>
                  <a:srgbClr val="FF0000"/>
                </a:solidFill>
              </a:rPr>
              <a:t>Chaque </a:t>
            </a:r>
            <a:r>
              <a:rPr lang="fr-FR" sz="1600" dirty="0">
                <a:solidFill>
                  <a:srgbClr val="FF0000"/>
                </a:solidFill>
              </a:rPr>
              <a:t>jour de pâturage en plus = gain de 2,70€/</a:t>
            </a:r>
            <a:r>
              <a:rPr lang="fr-FR" sz="1600" dirty="0" smtClean="0">
                <a:solidFill>
                  <a:srgbClr val="FF0000"/>
                </a:solidFill>
              </a:rPr>
              <a:t>VL/jour</a:t>
            </a:r>
            <a:r>
              <a:rPr lang="fr-FR" sz="1600" dirty="0" smtClean="0"/>
              <a:t/>
            </a:r>
            <a:br>
              <a:rPr lang="fr-FR" sz="1600" dirty="0" smtClean="0"/>
            </a:br>
            <a:r>
              <a:rPr lang="fr-FR" sz="2800" dirty="0"/>
              <a:t>	</a:t>
            </a:r>
            <a:r>
              <a:rPr lang="fr-FR" sz="1600" i="1" dirty="0" smtClean="0">
                <a:solidFill>
                  <a:srgbClr val="FF0000"/>
                </a:solidFill>
              </a:rPr>
              <a:t>Comment </a:t>
            </a:r>
            <a:r>
              <a:rPr lang="fr-FR" sz="1600" i="1" dirty="0">
                <a:solidFill>
                  <a:srgbClr val="FF0000"/>
                </a:solidFill>
              </a:rPr>
              <a:t>?</a:t>
            </a:r>
            <a:br>
              <a:rPr lang="fr-FR" sz="1600" i="1" dirty="0">
                <a:solidFill>
                  <a:srgbClr val="FF0000"/>
                </a:solidFill>
              </a:rPr>
            </a:br>
            <a:r>
              <a:rPr lang="fr-FR" sz="2000" i="1" dirty="0" smtClean="0">
                <a:solidFill>
                  <a:schemeClr val="tx1"/>
                </a:solidFill>
              </a:rPr>
              <a:t>-</a:t>
            </a:r>
            <a:r>
              <a:rPr lang="fr-FR" sz="2000" i="1" dirty="0" smtClean="0">
                <a:solidFill>
                  <a:srgbClr val="FF0000"/>
                </a:solidFill>
              </a:rPr>
              <a:t> </a:t>
            </a:r>
            <a:r>
              <a:rPr lang="fr-FR" sz="1400" dirty="0" smtClean="0">
                <a:solidFill>
                  <a:schemeClr val="tx1"/>
                </a:solidFill>
              </a:rPr>
              <a:t>Maintenir </a:t>
            </a:r>
            <a:r>
              <a:rPr lang="fr-FR" sz="1400" dirty="0">
                <a:solidFill>
                  <a:schemeClr val="tx1"/>
                </a:solidFill>
              </a:rPr>
              <a:t>un objectif hebdomadaire de la quantité </a:t>
            </a:r>
            <a:br>
              <a:rPr lang="fr-FR" sz="1400" dirty="0">
                <a:solidFill>
                  <a:schemeClr val="tx1"/>
                </a:solidFill>
              </a:rPr>
            </a:br>
            <a:r>
              <a:rPr lang="fr-FR" sz="1400" dirty="0">
                <a:solidFill>
                  <a:schemeClr val="tx1"/>
                </a:solidFill>
              </a:rPr>
              <a:t>d’herbe disponible optimale (jours d’avance)  </a:t>
            </a:r>
            <a:br>
              <a:rPr lang="fr-FR" sz="1400" dirty="0">
                <a:solidFill>
                  <a:schemeClr val="tx1"/>
                </a:solidFill>
              </a:rPr>
            </a:br>
            <a:r>
              <a:rPr lang="fr-FR" sz="1400" dirty="0" smtClean="0">
                <a:solidFill>
                  <a:schemeClr val="tx1"/>
                </a:solidFill>
              </a:rPr>
              <a:t>- Utiliser </a:t>
            </a:r>
            <a:r>
              <a:rPr lang="fr-FR" sz="1400" dirty="0">
                <a:solidFill>
                  <a:schemeClr val="tx1"/>
                </a:solidFill>
              </a:rPr>
              <a:t>le Plan de rotation </a:t>
            </a:r>
            <a:r>
              <a:rPr lang="fr-FR" sz="1400" dirty="0" err="1">
                <a:solidFill>
                  <a:schemeClr val="tx1"/>
                </a:solidFill>
              </a:rPr>
              <a:t>printannière</a:t>
            </a:r>
            <a:r>
              <a:rPr lang="fr-FR" sz="1400" dirty="0">
                <a:solidFill>
                  <a:schemeClr val="tx1"/>
                </a:solidFill>
              </a:rPr>
              <a:t> (</a:t>
            </a:r>
            <a:r>
              <a:rPr lang="fr-FR" sz="1400" dirty="0" err="1">
                <a:solidFill>
                  <a:schemeClr val="tx1"/>
                </a:solidFill>
              </a:rPr>
              <a:t>Spring</a:t>
            </a:r>
            <a:r>
              <a:rPr lang="fr-FR" sz="1400" dirty="0">
                <a:solidFill>
                  <a:schemeClr val="tx1"/>
                </a:solidFill>
              </a:rPr>
              <a:t> rotation plan)</a:t>
            </a:r>
            <a:br>
              <a:rPr lang="fr-FR" sz="1400" dirty="0">
                <a:solidFill>
                  <a:schemeClr val="tx1"/>
                </a:solidFill>
              </a:rPr>
            </a:br>
            <a:r>
              <a:rPr lang="fr-FR" sz="1400" dirty="0" smtClean="0">
                <a:solidFill>
                  <a:schemeClr val="tx1"/>
                </a:solidFill>
              </a:rPr>
              <a:t>- Atteindre </a:t>
            </a:r>
            <a:r>
              <a:rPr lang="fr-FR" sz="1400" dirty="0">
                <a:solidFill>
                  <a:schemeClr val="tx1"/>
                </a:solidFill>
              </a:rPr>
              <a:t>l’objectif de hauteur après pâturage de 3,5 cm</a:t>
            </a:r>
            <a:br>
              <a:rPr lang="fr-FR" sz="1400" dirty="0">
                <a:solidFill>
                  <a:schemeClr val="tx1"/>
                </a:solidFill>
              </a:rPr>
            </a:br>
            <a:r>
              <a:rPr lang="fr-FR" sz="1400" dirty="0" smtClean="0">
                <a:solidFill>
                  <a:schemeClr val="tx1"/>
                </a:solidFill>
              </a:rPr>
              <a:t>	*</a:t>
            </a:r>
            <a:r>
              <a:rPr lang="fr-FR" sz="1200" dirty="0" smtClean="0">
                <a:solidFill>
                  <a:schemeClr val="tx1"/>
                </a:solidFill>
              </a:rPr>
              <a:t>Maximise </a:t>
            </a:r>
            <a:r>
              <a:rPr lang="fr-FR" sz="1200" dirty="0">
                <a:solidFill>
                  <a:schemeClr val="tx1"/>
                </a:solidFill>
              </a:rPr>
              <a:t>la valorisation de l’herbe et permet une repousse de qualité</a:t>
            </a:r>
            <a:br>
              <a:rPr lang="fr-FR" sz="1200" dirty="0">
                <a:solidFill>
                  <a:schemeClr val="tx1"/>
                </a:solidFill>
              </a:rPr>
            </a:br>
            <a:r>
              <a:rPr lang="fr-FR" sz="1200" dirty="0" smtClean="0">
                <a:solidFill>
                  <a:schemeClr val="tx1"/>
                </a:solidFill>
              </a:rPr>
              <a:t>	*Permettre </a:t>
            </a:r>
            <a:r>
              <a:rPr lang="fr-FR" sz="1200" dirty="0">
                <a:solidFill>
                  <a:schemeClr val="tx1"/>
                </a:solidFill>
              </a:rPr>
              <a:t>aux plantes de capter l’énergie solaire</a:t>
            </a:r>
            <a:br>
              <a:rPr lang="fr-FR" sz="1200" dirty="0">
                <a:solidFill>
                  <a:schemeClr val="tx1"/>
                </a:solidFill>
              </a:rPr>
            </a:br>
            <a:r>
              <a:rPr lang="fr-FR" sz="1200" dirty="0" smtClean="0">
                <a:solidFill>
                  <a:schemeClr val="tx1"/>
                </a:solidFill>
              </a:rPr>
              <a:t>- </a:t>
            </a:r>
            <a:r>
              <a:rPr lang="fr-FR" sz="1400" dirty="0" smtClean="0">
                <a:solidFill>
                  <a:schemeClr val="tx1"/>
                </a:solidFill>
              </a:rPr>
              <a:t>Augmenter </a:t>
            </a:r>
            <a:r>
              <a:rPr lang="fr-FR" sz="1400" dirty="0">
                <a:solidFill>
                  <a:schemeClr val="tx1"/>
                </a:solidFill>
              </a:rPr>
              <a:t>graduellement la part de pâturage dans la ration </a:t>
            </a:r>
            <a:br>
              <a:rPr lang="fr-FR" sz="1400" dirty="0">
                <a:solidFill>
                  <a:schemeClr val="tx1"/>
                </a:solidFill>
              </a:rPr>
            </a:br>
            <a:r>
              <a:rPr lang="fr-FR" sz="1400" dirty="0">
                <a:solidFill>
                  <a:schemeClr val="tx1"/>
                </a:solidFill>
              </a:rPr>
              <a:t>du vêlage jusqu’à la mise à la reproduction</a:t>
            </a:r>
            <a:br>
              <a:rPr lang="fr-FR" sz="1400" dirty="0">
                <a:solidFill>
                  <a:schemeClr val="tx1"/>
                </a:solidFill>
              </a:rPr>
            </a:br>
            <a:r>
              <a:rPr lang="fr-FR" sz="1400" dirty="0" smtClean="0">
                <a:solidFill>
                  <a:schemeClr val="tx1"/>
                </a:solidFill>
              </a:rPr>
              <a:t>	*</a:t>
            </a:r>
            <a:r>
              <a:rPr lang="fr-FR" sz="1200" dirty="0" smtClean="0">
                <a:solidFill>
                  <a:schemeClr val="tx1"/>
                </a:solidFill>
              </a:rPr>
              <a:t>Maximiser </a:t>
            </a:r>
            <a:r>
              <a:rPr lang="fr-FR" sz="1200" dirty="0">
                <a:solidFill>
                  <a:schemeClr val="tx1"/>
                </a:solidFill>
              </a:rPr>
              <a:t>la production de matière utile, la fertilité des vaches </a:t>
            </a:r>
            <a:br>
              <a:rPr lang="fr-FR" sz="1200" dirty="0">
                <a:solidFill>
                  <a:schemeClr val="tx1"/>
                </a:solidFill>
              </a:rPr>
            </a:br>
            <a:r>
              <a:rPr lang="fr-FR" sz="1200" dirty="0" smtClean="0">
                <a:solidFill>
                  <a:schemeClr val="tx1"/>
                </a:solidFill>
              </a:rPr>
              <a:t>	et </a:t>
            </a:r>
            <a:r>
              <a:rPr lang="fr-FR" sz="1200" dirty="0">
                <a:solidFill>
                  <a:schemeClr val="tx1"/>
                </a:solidFill>
              </a:rPr>
              <a:t>limiter la perte d’état corporel (NEC) </a:t>
            </a:r>
            <a:r>
              <a:rPr lang="fr-FR" sz="1050" dirty="0">
                <a:solidFill>
                  <a:schemeClr val="tx1"/>
                </a:solidFill>
              </a:rPr>
              <a:t/>
            </a:r>
            <a:br>
              <a:rPr lang="fr-FR" sz="1050" dirty="0">
                <a:solidFill>
                  <a:schemeClr val="tx1"/>
                </a:solidFill>
              </a:rPr>
            </a:br>
            <a:endParaRPr lang="fr-FR" dirty="0">
              <a:solidFill>
                <a:schemeClr val="tx1"/>
              </a:solidFill>
            </a:endParaRPr>
          </a:p>
        </p:txBody>
      </p:sp>
      <p:pic>
        <p:nvPicPr>
          <p:cNvPr id="4" name="Picture 3" descr="\\mkvx341\homeshares3$\Fergus.Bogue\My Pictures\IMG_353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25311" y="3047908"/>
            <a:ext cx="2890673" cy="19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539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997" y="770021"/>
            <a:ext cx="6887945" cy="553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259083" y="950976"/>
            <a:ext cx="5319771" cy="369332"/>
          </a:xfrm>
          <a:prstGeom prst="rect">
            <a:avLst/>
          </a:prstGeom>
          <a:solidFill>
            <a:schemeClr val="bg1"/>
          </a:solidFill>
        </p:spPr>
        <p:txBody>
          <a:bodyPr wrap="square" rtlCol="0">
            <a:spAutoFit/>
          </a:bodyPr>
          <a:lstStyle/>
          <a:p>
            <a:r>
              <a:rPr lang="fr-FR" b="1" dirty="0" smtClean="0"/>
              <a:t>Effet d’un pâturage précoce sur la qualité du couvert </a:t>
            </a:r>
            <a:endParaRPr lang="fr-FR" b="1" dirty="0"/>
          </a:p>
        </p:txBody>
      </p:sp>
      <p:sp>
        <p:nvSpPr>
          <p:cNvPr id="4" name="ZoneTexte 3"/>
          <p:cNvSpPr txBox="1"/>
          <p:nvPr/>
        </p:nvSpPr>
        <p:spPr>
          <a:xfrm>
            <a:off x="1459992" y="1311685"/>
            <a:ext cx="2142744" cy="369332"/>
          </a:xfrm>
          <a:prstGeom prst="rect">
            <a:avLst/>
          </a:prstGeom>
          <a:solidFill>
            <a:schemeClr val="bg1"/>
          </a:solidFill>
        </p:spPr>
        <p:txBody>
          <a:bodyPr wrap="square" rtlCol="0">
            <a:spAutoFit/>
          </a:bodyPr>
          <a:lstStyle/>
          <a:p>
            <a:r>
              <a:rPr lang="fr-FR" dirty="0" smtClean="0"/>
              <a:t>Pâturage précoce </a:t>
            </a:r>
            <a:endParaRPr lang="fr-FR" dirty="0"/>
          </a:p>
        </p:txBody>
      </p:sp>
      <p:sp>
        <p:nvSpPr>
          <p:cNvPr id="5" name="ZoneTexte 4"/>
          <p:cNvSpPr txBox="1"/>
          <p:nvPr/>
        </p:nvSpPr>
        <p:spPr>
          <a:xfrm>
            <a:off x="4411467" y="1279419"/>
            <a:ext cx="2142744" cy="369332"/>
          </a:xfrm>
          <a:prstGeom prst="rect">
            <a:avLst/>
          </a:prstGeom>
          <a:solidFill>
            <a:schemeClr val="bg1"/>
          </a:solidFill>
        </p:spPr>
        <p:txBody>
          <a:bodyPr wrap="square" rtlCol="0">
            <a:spAutoFit/>
          </a:bodyPr>
          <a:lstStyle/>
          <a:p>
            <a:r>
              <a:rPr lang="fr-FR" dirty="0" smtClean="0"/>
              <a:t>Pâturage tardif</a:t>
            </a:r>
            <a:endParaRPr lang="fr-FR" dirty="0"/>
          </a:p>
        </p:txBody>
      </p:sp>
    </p:spTree>
    <p:extLst>
      <p:ext uri="{BB962C8B-B14F-4D97-AF65-F5344CB8AC3E}">
        <p14:creationId xmlns:p14="http://schemas.microsoft.com/office/powerpoint/2010/main" val="35752688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007" y="627598"/>
            <a:ext cx="6960189" cy="5930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938528" y="940768"/>
            <a:ext cx="4293596" cy="369332"/>
          </a:xfrm>
          <a:prstGeom prst="rect">
            <a:avLst/>
          </a:prstGeom>
          <a:solidFill>
            <a:schemeClr val="bg1"/>
          </a:solidFill>
        </p:spPr>
        <p:txBody>
          <a:bodyPr wrap="square" rtlCol="0">
            <a:spAutoFit/>
          </a:bodyPr>
          <a:lstStyle/>
          <a:p>
            <a:r>
              <a:rPr lang="fr-FR" b="1" dirty="0" smtClean="0"/>
              <a:t>Bilan fourrager et % pâturage dans la ration</a:t>
            </a:r>
            <a:endParaRPr lang="fr-FR" b="1" dirty="0"/>
          </a:p>
        </p:txBody>
      </p:sp>
      <p:sp>
        <p:nvSpPr>
          <p:cNvPr id="3" name="ZoneTexte 2"/>
          <p:cNvSpPr txBox="1"/>
          <p:nvPr/>
        </p:nvSpPr>
        <p:spPr>
          <a:xfrm>
            <a:off x="985421" y="1509204"/>
            <a:ext cx="2929631" cy="738664"/>
          </a:xfrm>
          <a:prstGeom prst="rect">
            <a:avLst/>
          </a:prstGeom>
          <a:solidFill>
            <a:schemeClr val="bg1"/>
          </a:solidFill>
        </p:spPr>
        <p:txBody>
          <a:bodyPr wrap="square" rtlCol="0">
            <a:spAutoFit/>
          </a:bodyPr>
          <a:lstStyle/>
          <a:p>
            <a:r>
              <a:rPr lang="fr-FR" sz="1400" dirty="0" smtClean="0"/>
              <a:t>La quantité d’herbe disponible optimale au 1</a:t>
            </a:r>
            <a:r>
              <a:rPr lang="fr-FR" sz="1400" baseline="30000" dirty="0" smtClean="0"/>
              <a:t>er</a:t>
            </a:r>
            <a:r>
              <a:rPr lang="fr-FR" sz="1400" dirty="0" smtClean="0"/>
              <a:t> février est de 800 – 900 kgMS/ha</a:t>
            </a:r>
            <a:endParaRPr lang="fr-FR" sz="1400" dirty="0"/>
          </a:p>
        </p:txBody>
      </p:sp>
      <p:sp>
        <p:nvSpPr>
          <p:cNvPr id="5" name="ZoneTexte 4"/>
          <p:cNvSpPr txBox="1"/>
          <p:nvPr/>
        </p:nvSpPr>
        <p:spPr>
          <a:xfrm>
            <a:off x="985421" y="2407330"/>
            <a:ext cx="2929631" cy="523220"/>
          </a:xfrm>
          <a:prstGeom prst="rect">
            <a:avLst/>
          </a:prstGeom>
          <a:solidFill>
            <a:schemeClr val="bg1"/>
          </a:solidFill>
        </p:spPr>
        <p:txBody>
          <a:bodyPr wrap="square" rtlCol="0">
            <a:spAutoFit/>
          </a:bodyPr>
          <a:lstStyle/>
          <a:p>
            <a:r>
              <a:rPr lang="fr-FR" sz="1400" dirty="0" smtClean="0"/>
              <a:t>A partir du vêlage, ration à base d’herbe de haute qualité</a:t>
            </a:r>
            <a:endParaRPr lang="fr-FR" sz="1400" dirty="0"/>
          </a:p>
        </p:txBody>
      </p:sp>
      <p:sp>
        <p:nvSpPr>
          <p:cNvPr id="6" name="ZoneTexte 5"/>
          <p:cNvSpPr txBox="1"/>
          <p:nvPr/>
        </p:nvSpPr>
        <p:spPr>
          <a:xfrm>
            <a:off x="985420" y="3330658"/>
            <a:ext cx="2929631" cy="738664"/>
          </a:xfrm>
          <a:prstGeom prst="rect">
            <a:avLst/>
          </a:prstGeom>
          <a:solidFill>
            <a:schemeClr val="bg1"/>
          </a:solidFill>
        </p:spPr>
        <p:txBody>
          <a:bodyPr wrap="square" rtlCol="0">
            <a:spAutoFit/>
          </a:bodyPr>
          <a:lstStyle/>
          <a:p>
            <a:r>
              <a:rPr lang="fr-FR" sz="1400" dirty="0" smtClean="0"/>
              <a:t>Allonger la première rotation de pâturage du 1</a:t>
            </a:r>
            <a:r>
              <a:rPr lang="fr-FR" sz="1400" baseline="30000" dirty="0" smtClean="0"/>
              <a:t>er</a:t>
            </a:r>
            <a:r>
              <a:rPr lang="fr-FR" sz="1400" dirty="0" smtClean="0"/>
              <a:t> février à début avril en complémentant peu</a:t>
            </a:r>
            <a:endParaRPr lang="fr-FR" sz="1400" dirty="0"/>
          </a:p>
        </p:txBody>
      </p:sp>
      <p:sp>
        <p:nvSpPr>
          <p:cNvPr id="7" name="ZoneTexte 6"/>
          <p:cNvSpPr txBox="1"/>
          <p:nvPr/>
        </p:nvSpPr>
        <p:spPr>
          <a:xfrm>
            <a:off x="985419" y="4442210"/>
            <a:ext cx="2929631" cy="738664"/>
          </a:xfrm>
          <a:prstGeom prst="rect">
            <a:avLst/>
          </a:prstGeom>
          <a:solidFill>
            <a:schemeClr val="bg1"/>
          </a:solidFill>
        </p:spPr>
        <p:txBody>
          <a:bodyPr wrap="square" rtlCol="0">
            <a:spAutoFit/>
          </a:bodyPr>
          <a:lstStyle/>
          <a:p>
            <a:r>
              <a:rPr lang="fr-FR" sz="1400" dirty="0" smtClean="0"/>
              <a:t>L’herbe pâturée augmente de 0,75 kgMS/VL/semaine du vêlage jusqu’à la mise à la reproduction </a:t>
            </a:r>
            <a:endParaRPr lang="fr-FR" sz="1400" dirty="0"/>
          </a:p>
        </p:txBody>
      </p:sp>
    </p:spTree>
    <p:extLst>
      <p:ext uri="{BB962C8B-B14F-4D97-AF65-F5344CB8AC3E}">
        <p14:creationId xmlns:p14="http://schemas.microsoft.com/office/powerpoint/2010/main" val="3135642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7626" y="433173"/>
            <a:ext cx="7148826" cy="6177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500326" y="763481"/>
            <a:ext cx="4554245" cy="400110"/>
          </a:xfrm>
          <a:prstGeom prst="rect">
            <a:avLst/>
          </a:prstGeom>
          <a:solidFill>
            <a:schemeClr val="bg1"/>
          </a:solidFill>
        </p:spPr>
        <p:txBody>
          <a:bodyPr wrap="square" rtlCol="0">
            <a:spAutoFit/>
          </a:bodyPr>
          <a:lstStyle/>
          <a:p>
            <a:r>
              <a:rPr lang="fr-FR" sz="2000" b="1" dirty="0" smtClean="0"/>
              <a:t>Se servir du plan de rotation printanière</a:t>
            </a:r>
            <a:endParaRPr lang="fr-FR" sz="2000" b="1" dirty="0"/>
          </a:p>
        </p:txBody>
      </p:sp>
      <p:sp>
        <p:nvSpPr>
          <p:cNvPr id="3" name="ZoneTexte 2"/>
          <p:cNvSpPr txBox="1"/>
          <p:nvPr/>
        </p:nvSpPr>
        <p:spPr>
          <a:xfrm>
            <a:off x="301841" y="1145835"/>
            <a:ext cx="4811697" cy="338554"/>
          </a:xfrm>
          <a:prstGeom prst="rect">
            <a:avLst/>
          </a:prstGeom>
          <a:solidFill>
            <a:schemeClr val="bg1"/>
          </a:solidFill>
        </p:spPr>
        <p:txBody>
          <a:bodyPr wrap="square" rtlCol="0">
            <a:spAutoFit/>
          </a:bodyPr>
          <a:lstStyle/>
          <a:p>
            <a:r>
              <a:rPr lang="fr-FR" sz="1600" dirty="0" smtClean="0"/>
              <a:t>Exemple pour 40 ha et 100 VL</a:t>
            </a:r>
            <a:endParaRPr lang="fr-FR" sz="1600" dirty="0"/>
          </a:p>
        </p:txBody>
      </p:sp>
      <p:sp>
        <p:nvSpPr>
          <p:cNvPr id="5" name="ZoneTexte 4"/>
          <p:cNvSpPr txBox="1"/>
          <p:nvPr/>
        </p:nvSpPr>
        <p:spPr>
          <a:xfrm>
            <a:off x="319597" y="1541586"/>
            <a:ext cx="1347926" cy="307777"/>
          </a:xfrm>
          <a:prstGeom prst="rect">
            <a:avLst/>
          </a:prstGeom>
          <a:solidFill>
            <a:schemeClr val="bg1"/>
          </a:solidFill>
        </p:spPr>
        <p:txBody>
          <a:bodyPr wrap="square" rtlCol="0">
            <a:spAutoFit/>
          </a:bodyPr>
          <a:lstStyle/>
          <a:p>
            <a:r>
              <a:rPr lang="fr-FR" sz="1400" b="1" dirty="0" smtClean="0"/>
              <a:t>Semaine</a:t>
            </a:r>
            <a:endParaRPr lang="fr-FR" sz="1400" b="1" dirty="0"/>
          </a:p>
        </p:txBody>
      </p:sp>
      <p:sp>
        <p:nvSpPr>
          <p:cNvPr id="6" name="ZoneTexte 5"/>
          <p:cNvSpPr txBox="1"/>
          <p:nvPr/>
        </p:nvSpPr>
        <p:spPr>
          <a:xfrm>
            <a:off x="2469476" y="1421843"/>
            <a:ext cx="877409" cy="523220"/>
          </a:xfrm>
          <a:prstGeom prst="rect">
            <a:avLst/>
          </a:prstGeom>
          <a:solidFill>
            <a:schemeClr val="bg1"/>
          </a:solidFill>
        </p:spPr>
        <p:txBody>
          <a:bodyPr wrap="square" rtlCol="0">
            <a:spAutoFit/>
          </a:bodyPr>
          <a:lstStyle/>
          <a:p>
            <a:r>
              <a:rPr lang="fr-FR" sz="1400" b="1" dirty="0" smtClean="0"/>
              <a:t>Rotation </a:t>
            </a:r>
          </a:p>
          <a:p>
            <a:r>
              <a:rPr lang="fr-FR" sz="1400" b="1" dirty="0" smtClean="0"/>
              <a:t>(jours)</a:t>
            </a:r>
            <a:endParaRPr lang="fr-FR" sz="1400" b="1" dirty="0"/>
          </a:p>
        </p:txBody>
      </p:sp>
      <p:sp>
        <p:nvSpPr>
          <p:cNvPr id="7" name="ZoneTexte 6"/>
          <p:cNvSpPr txBox="1"/>
          <p:nvPr/>
        </p:nvSpPr>
        <p:spPr>
          <a:xfrm>
            <a:off x="3800387" y="1424176"/>
            <a:ext cx="1224373" cy="523220"/>
          </a:xfrm>
          <a:prstGeom prst="rect">
            <a:avLst/>
          </a:prstGeom>
          <a:solidFill>
            <a:schemeClr val="bg1"/>
          </a:solidFill>
        </p:spPr>
        <p:txBody>
          <a:bodyPr wrap="square" rtlCol="0">
            <a:spAutoFit/>
          </a:bodyPr>
          <a:lstStyle/>
          <a:p>
            <a:r>
              <a:rPr lang="fr-FR" sz="1400" b="1" dirty="0" smtClean="0"/>
              <a:t>Surface allouée (ha/j)</a:t>
            </a:r>
            <a:endParaRPr lang="fr-FR" sz="1400" b="1" dirty="0"/>
          </a:p>
        </p:txBody>
      </p:sp>
      <p:sp>
        <p:nvSpPr>
          <p:cNvPr id="8" name="ZoneTexte 7"/>
          <p:cNvSpPr txBox="1"/>
          <p:nvPr/>
        </p:nvSpPr>
        <p:spPr>
          <a:xfrm>
            <a:off x="5384678" y="1421843"/>
            <a:ext cx="1761846" cy="523220"/>
          </a:xfrm>
          <a:prstGeom prst="rect">
            <a:avLst/>
          </a:prstGeom>
          <a:solidFill>
            <a:schemeClr val="bg1"/>
          </a:solidFill>
        </p:spPr>
        <p:txBody>
          <a:bodyPr wrap="square" rtlCol="0">
            <a:spAutoFit/>
          </a:bodyPr>
          <a:lstStyle/>
          <a:p>
            <a:r>
              <a:rPr lang="fr-FR" sz="1400" b="1" dirty="0" smtClean="0"/>
              <a:t>Surface pâturée à la fin de semaine (%)</a:t>
            </a:r>
            <a:endParaRPr lang="fr-FR" sz="1400" b="1" dirty="0"/>
          </a:p>
        </p:txBody>
      </p:sp>
      <p:sp>
        <p:nvSpPr>
          <p:cNvPr id="9" name="ZoneTexte 8"/>
          <p:cNvSpPr txBox="1"/>
          <p:nvPr/>
        </p:nvSpPr>
        <p:spPr>
          <a:xfrm>
            <a:off x="319597" y="3855804"/>
            <a:ext cx="3639844" cy="2246769"/>
          </a:xfrm>
          <a:prstGeom prst="rect">
            <a:avLst/>
          </a:prstGeom>
          <a:solidFill>
            <a:schemeClr val="bg1"/>
          </a:solidFill>
        </p:spPr>
        <p:txBody>
          <a:bodyPr wrap="square" rtlCol="0">
            <a:spAutoFit/>
          </a:bodyPr>
          <a:lstStyle/>
          <a:p>
            <a:r>
              <a:rPr lang="fr-FR" sz="1400" b="1" dirty="0" smtClean="0"/>
              <a:t>La réussite repose sur :</a:t>
            </a:r>
          </a:p>
          <a:p>
            <a:pPr marL="285750" indent="-285750">
              <a:buFontTx/>
              <a:buChar char="-"/>
            </a:pPr>
            <a:r>
              <a:rPr lang="fr-FR" sz="1400" b="1" dirty="0" smtClean="0"/>
              <a:t>Suivre le plan à la lettre (surface allouée)</a:t>
            </a:r>
          </a:p>
          <a:p>
            <a:pPr marL="285750" indent="-285750">
              <a:buFontTx/>
              <a:buChar char="-"/>
            </a:pPr>
            <a:r>
              <a:rPr lang="fr-FR" sz="1400" b="1" dirty="0" smtClean="0"/>
              <a:t>Hauteur sortie (post-pâturage) 3,5 cm</a:t>
            </a:r>
          </a:p>
          <a:p>
            <a:pPr marL="285750" indent="-285750">
              <a:buFontTx/>
              <a:buChar char="-"/>
            </a:pPr>
            <a:r>
              <a:rPr lang="fr-FR" sz="1400" b="1" dirty="0" smtClean="0"/>
              <a:t>Déplacer la clôture temporaire toutes les 12h</a:t>
            </a:r>
          </a:p>
          <a:p>
            <a:pPr marL="285750" indent="-285750">
              <a:buFontTx/>
              <a:buChar char="-"/>
            </a:pPr>
            <a:r>
              <a:rPr lang="fr-FR" sz="1400" b="1" dirty="0" smtClean="0"/>
              <a:t>Utiliser un fil arrière</a:t>
            </a:r>
          </a:p>
          <a:p>
            <a:pPr marL="285750" indent="-285750">
              <a:buFontTx/>
              <a:buChar char="-"/>
            </a:pPr>
            <a:r>
              <a:rPr lang="fr-FR" sz="1400" b="1" dirty="0" smtClean="0"/>
              <a:t>Limiter le pâturage à quelques heures par jour pendant les périodes très humides</a:t>
            </a:r>
          </a:p>
          <a:p>
            <a:pPr marL="285750" indent="-285750">
              <a:buFontTx/>
              <a:buChar char="-"/>
            </a:pPr>
            <a:endParaRPr lang="fr-FR" sz="1400" b="1" dirty="0" smtClean="0"/>
          </a:p>
          <a:p>
            <a:pPr marL="285750" indent="-285750">
              <a:buFontTx/>
              <a:buChar char="-"/>
            </a:pPr>
            <a:endParaRPr lang="fr-FR" sz="1400" b="1" dirty="0"/>
          </a:p>
        </p:txBody>
      </p:sp>
    </p:spTree>
    <p:extLst>
      <p:ext uri="{BB962C8B-B14F-4D97-AF65-F5344CB8AC3E}">
        <p14:creationId xmlns:p14="http://schemas.microsoft.com/office/powerpoint/2010/main" val="3235998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381" y="473213"/>
            <a:ext cx="7280824" cy="61373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1660124" y="870012"/>
            <a:ext cx="5326602" cy="381739"/>
          </a:xfrm>
          <a:prstGeom prst="rect">
            <a:avLst/>
          </a:prstGeom>
          <a:solidFill>
            <a:schemeClr val="bg1"/>
          </a:solidFill>
        </p:spPr>
        <p:txBody>
          <a:bodyPr wrap="square" rtlCol="0">
            <a:spAutoFit/>
          </a:bodyPr>
          <a:lstStyle/>
          <a:p>
            <a:r>
              <a:rPr lang="fr-FR" b="1" dirty="0" smtClean="0"/>
              <a:t>Recommandations de fertilisation : Février/Mars</a:t>
            </a:r>
            <a:endParaRPr lang="fr-FR" b="1" dirty="0"/>
          </a:p>
        </p:txBody>
      </p:sp>
      <p:sp>
        <p:nvSpPr>
          <p:cNvPr id="4" name="ZoneTexte 3"/>
          <p:cNvSpPr txBox="1"/>
          <p:nvPr/>
        </p:nvSpPr>
        <p:spPr>
          <a:xfrm>
            <a:off x="1036084" y="1331896"/>
            <a:ext cx="6021664" cy="276999"/>
          </a:xfrm>
          <a:prstGeom prst="rect">
            <a:avLst/>
          </a:prstGeom>
          <a:solidFill>
            <a:schemeClr val="bg1"/>
          </a:solidFill>
        </p:spPr>
        <p:txBody>
          <a:bodyPr wrap="square" rtlCol="0">
            <a:spAutoFit/>
          </a:bodyPr>
          <a:lstStyle/>
          <a:p>
            <a:r>
              <a:rPr lang="fr-FR" sz="1200" dirty="0" smtClean="0"/>
              <a:t>La fertilisation azotée au printemps est essentielle pour stimuler la croissance de l’herbe</a:t>
            </a:r>
            <a:endParaRPr lang="fr-FR" sz="1200" dirty="0"/>
          </a:p>
        </p:txBody>
      </p:sp>
      <p:sp>
        <p:nvSpPr>
          <p:cNvPr id="5" name="ZoneTexte 4"/>
          <p:cNvSpPr txBox="1"/>
          <p:nvPr/>
        </p:nvSpPr>
        <p:spPr>
          <a:xfrm>
            <a:off x="1229738" y="1617773"/>
            <a:ext cx="5828009" cy="261610"/>
          </a:xfrm>
          <a:prstGeom prst="rect">
            <a:avLst/>
          </a:prstGeom>
          <a:solidFill>
            <a:srgbClr val="006600"/>
          </a:solidFill>
        </p:spPr>
        <p:txBody>
          <a:bodyPr wrap="square" rtlCol="0">
            <a:spAutoFit/>
          </a:bodyPr>
          <a:lstStyle/>
          <a:p>
            <a:r>
              <a:rPr lang="fr-FR" sz="1100" b="1" dirty="0" smtClean="0">
                <a:solidFill>
                  <a:schemeClr val="bg1"/>
                </a:solidFill>
              </a:rPr>
              <a:t>La réponse à l’azote au printemps est d’environ 10 kgMS d’herbe en plus pour 1 kg d’azote (N)</a:t>
            </a:r>
            <a:endParaRPr lang="fr-FR" sz="1100" b="1" dirty="0">
              <a:solidFill>
                <a:schemeClr val="bg1"/>
              </a:solidFill>
            </a:endParaRPr>
          </a:p>
        </p:txBody>
      </p:sp>
      <p:sp>
        <p:nvSpPr>
          <p:cNvPr id="6" name="ZoneTexte 5"/>
          <p:cNvSpPr txBox="1"/>
          <p:nvPr/>
        </p:nvSpPr>
        <p:spPr>
          <a:xfrm>
            <a:off x="1229738" y="1885894"/>
            <a:ext cx="4949124" cy="261610"/>
          </a:xfrm>
          <a:prstGeom prst="rect">
            <a:avLst/>
          </a:prstGeom>
          <a:solidFill>
            <a:srgbClr val="14FF80"/>
          </a:solidFill>
        </p:spPr>
        <p:txBody>
          <a:bodyPr wrap="square" rtlCol="0">
            <a:spAutoFit/>
          </a:bodyPr>
          <a:lstStyle/>
          <a:p>
            <a:r>
              <a:rPr lang="fr-FR" sz="1100" b="1" dirty="0" smtClean="0"/>
              <a:t>L’efficacité d’un apport de lisier est nettement améliorer en février/mars (x6)</a:t>
            </a:r>
            <a:endParaRPr lang="fr-FR" sz="1100" b="1" dirty="0"/>
          </a:p>
        </p:txBody>
      </p:sp>
      <p:sp>
        <p:nvSpPr>
          <p:cNvPr id="7" name="ZoneTexte 6"/>
          <p:cNvSpPr txBox="1"/>
          <p:nvPr/>
        </p:nvSpPr>
        <p:spPr>
          <a:xfrm>
            <a:off x="1231212" y="2178544"/>
            <a:ext cx="3598240" cy="261610"/>
          </a:xfrm>
          <a:prstGeom prst="rect">
            <a:avLst/>
          </a:prstGeom>
          <a:solidFill>
            <a:srgbClr val="FFBF00"/>
          </a:solidFill>
        </p:spPr>
        <p:txBody>
          <a:bodyPr wrap="square" rtlCol="0">
            <a:spAutoFit/>
          </a:bodyPr>
          <a:lstStyle/>
          <a:p>
            <a:r>
              <a:rPr lang="fr-FR" sz="1100" b="1" dirty="0" smtClean="0"/>
              <a:t>Risque élevé de lixiviation (x25) de l’azote en février/mars </a:t>
            </a:r>
            <a:endParaRPr lang="fr-FR" sz="1100" b="1" dirty="0"/>
          </a:p>
        </p:txBody>
      </p:sp>
      <p:sp>
        <p:nvSpPr>
          <p:cNvPr id="8" name="ZoneTexte 7"/>
          <p:cNvSpPr txBox="1"/>
          <p:nvPr/>
        </p:nvSpPr>
        <p:spPr>
          <a:xfrm>
            <a:off x="1036084" y="2564229"/>
            <a:ext cx="6021664" cy="307777"/>
          </a:xfrm>
          <a:prstGeom prst="rect">
            <a:avLst/>
          </a:prstGeom>
          <a:solidFill>
            <a:schemeClr val="bg1"/>
          </a:solidFill>
        </p:spPr>
        <p:txBody>
          <a:bodyPr wrap="square" rtlCol="0">
            <a:spAutoFit/>
          </a:bodyPr>
          <a:lstStyle/>
          <a:p>
            <a:r>
              <a:rPr lang="fr-FR" sz="1400" dirty="0" smtClean="0"/>
              <a:t>Dès que la législation le permet</a:t>
            </a:r>
            <a:endParaRPr lang="fr-FR" sz="1400" dirty="0"/>
          </a:p>
        </p:txBody>
      </p:sp>
      <p:sp>
        <p:nvSpPr>
          <p:cNvPr id="9" name="ZoneTexte 8"/>
          <p:cNvSpPr txBox="1"/>
          <p:nvPr/>
        </p:nvSpPr>
        <p:spPr>
          <a:xfrm>
            <a:off x="1204579" y="2986501"/>
            <a:ext cx="6021664" cy="646331"/>
          </a:xfrm>
          <a:prstGeom prst="rect">
            <a:avLst/>
          </a:prstGeom>
          <a:solidFill>
            <a:schemeClr val="bg1"/>
          </a:solidFill>
        </p:spPr>
        <p:txBody>
          <a:bodyPr wrap="square" rtlCol="0">
            <a:spAutoFit/>
          </a:bodyPr>
          <a:lstStyle/>
          <a:p>
            <a:pPr marL="171450" indent="-171450">
              <a:buFontTx/>
              <a:buChar char="-"/>
            </a:pPr>
            <a:r>
              <a:rPr lang="fr-FR" sz="1200" dirty="0" smtClean="0"/>
              <a:t>Appliquer 25 m3/ha de lisier sur 30% des parcelles (&lt;650 kgMS/ha herbe disponible)</a:t>
            </a:r>
          </a:p>
          <a:p>
            <a:pPr marL="171450" indent="-171450">
              <a:buFontTx/>
              <a:buChar char="-"/>
            </a:pPr>
            <a:r>
              <a:rPr lang="fr-FR" sz="1200" dirty="0" smtClean="0"/>
              <a:t>Appliquer 60 kg d’urée/ha aux parcelles restantes (Urée = 30% moins que d’autres formes d’azote minéral)</a:t>
            </a:r>
            <a:endParaRPr lang="fr-FR" sz="1200" dirty="0"/>
          </a:p>
        </p:txBody>
      </p:sp>
      <p:sp>
        <p:nvSpPr>
          <p:cNvPr id="10" name="ZoneTexte 9"/>
          <p:cNvSpPr txBox="1"/>
          <p:nvPr/>
        </p:nvSpPr>
        <p:spPr>
          <a:xfrm>
            <a:off x="1000574" y="3599076"/>
            <a:ext cx="6021664" cy="307777"/>
          </a:xfrm>
          <a:prstGeom prst="rect">
            <a:avLst/>
          </a:prstGeom>
          <a:solidFill>
            <a:schemeClr val="bg1"/>
          </a:solidFill>
        </p:spPr>
        <p:txBody>
          <a:bodyPr wrap="square" rtlCol="0">
            <a:spAutoFit/>
          </a:bodyPr>
          <a:lstStyle/>
          <a:p>
            <a:r>
              <a:rPr lang="fr-FR" sz="1400" dirty="0" smtClean="0"/>
              <a:t>Début mars</a:t>
            </a:r>
            <a:endParaRPr lang="fr-FR" sz="1400" dirty="0"/>
          </a:p>
        </p:txBody>
      </p:sp>
      <p:sp>
        <p:nvSpPr>
          <p:cNvPr id="11" name="ZoneTexte 10"/>
          <p:cNvSpPr txBox="1"/>
          <p:nvPr/>
        </p:nvSpPr>
        <p:spPr>
          <a:xfrm>
            <a:off x="1204579" y="4019571"/>
            <a:ext cx="6021664" cy="523220"/>
          </a:xfrm>
          <a:prstGeom prst="rect">
            <a:avLst/>
          </a:prstGeom>
          <a:solidFill>
            <a:schemeClr val="bg1"/>
          </a:solidFill>
        </p:spPr>
        <p:txBody>
          <a:bodyPr wrap="square" rtlCol="0">
            <a:spAutoFit/>
          </a:bodyPr>
          <a:lstStyle/>
          <a:p>
            <a:pPr marL="171450" indent="-171450">
              <a:buFontTx/>
              <a:buChar char="-"/>
            </a:pPr>
            <a:r>
              <a:rPr lang="fr-FR" sz="1400" dirty="0" smtClean="0"/>
              <a:t>Appliquer 25 m3/ha de lisier sur 30% des parcelles </a:t>
            </a:r>
          </a:p>
          <a:p>
            <a:pPr marL="171450" indent="-171450">
              <a:buFontTx/>
              <a:buChar char="-"/>
            </a:pPr>
            <a:r>
              <a:rPr lang="fr-FR" sz="1400" dirty="0" smtClean="0"/>
              <a:t>Appliquer 100 kg d’urée/ha </a:t>
            </a:r>
            <a:endParaRPr lang="fr-FR" sz="1400" dirty="0"/>
          </a:p>
        </p:txBody>
      </p:sp>
      <p:sp>
        <p:nvSpPr>
          <p:cNvPr id="12" name="ZoneTexte 11"/>
          <p:cNvSpPr txBox="1"/>
          <p:nvPr/>
        </p:nvSpPr>
        <p:spPr>
          <a:xfrm>
            <a:off x="1000574" y="4596258"/>
            <a:ext cx="6021664" cy="307777"/>
          </a:xfrm>
          <a:prstGeom prst="rect">
            <a:avLst/>
          </a:prstGeom>
          <a:solidFill>
            <a:schemeClr val="bg1"/>
          </a:solidFill>
        </p:spPr>
        <p:txBody>
          <a:bodyPr wrap="square" rtlCol="0">
            <a:spAutoFit/>
          </a:bodyPr>
          <a:lstStyle/>
          <a:p>
            <a:r>
              <a:rPr lang="fr-FR" sz="1400" dirty="0" smtClean="0"/>
              <a:t>Ainsi au 1</a:t>
            </a:r>
            <a:r>
              <a:rPr lang="fr-FR" sz="1400" baseline="30000" dirty="0" smtClean="0"/>
              <a:t>er</a:t>
            </a:r>
            <a:r>
              <a:rPr lang="fr-FR" sz="1400" dirty="0" smtClean="0"/>
              <a:t> avril, chaque parcelle a reçu 70 unités d’azote/ha</a:t>
            </a:r>
            <a:endParaRPr lang="fr-FR" sz="1400" dirty="0"/>
          </a:p>
        </p:txBody>
      </p:sp>
      <p:sp>
        <p:nvSpPr>
          <p:cNvPr id="13" name="ZoneTexte 12"/>
          <p:cNvSpPr txBox="1"/>
          <p:nvPr/>
        </p:nvSpPr>
        <p:spPr>
          <a:xfrm>
            <a:off x="1000573" y="5005246"/>
            <a:ext cx="6479631" cy="738664"/>
          </a:xfrm>
          <a:prstGeom prst="rect">
            <a:avLst/>
          </a:prstGeom>
          <a:solidFill>
            <a:schemeClr val="bg1"/>
          </a:solidFill>
        </p:spPr>
        <p:txBody>
          <a:bodyPr wrap="square" rtlCol="0">
            <a:spAutoFit/>
          </a:bodyPr>
          <a:lstStyle/>
          <a:p>
            <a:r>
              <a:rPr lang="fr-FR" sz="1400" dirty="0" smtClean="0"/>
              <a:t>Regarder régulièrement les bulletins météo pour éviter les grosses pluies et des situations non portantes dans les 48h autour de l’épandage afin de réduire les pertes et maximiser les bénéfices</a:t>
            </a:r>
            <a:endParaRPr lang="fr-FR" sz="1400" dirty="0"/>
          </a:p>
        </p:txBody>
      </p:sp>
    </p:spTree>
    <p:extLst>
      <p:ext uri="{BB962C8B-B14F-4D97-AF65-F5344CB8AC3E}">
        <p14:creationId xmlns:p14="http://schemas.microsoft.com/office/powerpoint/2010/main" val="36920718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1506" name="Picture 2" descr="T:\File Transfer\Fergus Bogue\IMG_386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0" y="1133363"/>
            <a:ext cx="6624736" cy="4968553"/>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p:cNvSpPr/>
          <p:nvPr/>
        </p:nvSpPr>
        <p:spPr>
          <a:xfrm>
            <a:off x="506004" y="474625"/>
            <a:ext cx="445949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Gestion du </a:t>
            </a:r>
            <a:r>
              <a:rPr kumimoji="0" lang="en-IE" sz="2400" b="1" i="0" u="none" strike="noStrike" kern="1200" cap="none" spc="0" normalizeH="0" baseline="0" noProof="0" dirty="0" err="1">
                <a:ln>
                  <a:noFill/>
                </a:ln>
                <a:solidFill>
                  <a:prstClr val="black"/>
                </a:solidFill>
                <a:effectLst/>
                <a:uLnTx/>
                <a:uFillTx/>
                <a:latin typeface="Calibri"/>
                <a:ea typeface="+mn-ea"/>
                <a:cs typeface="+mn-cs"/>
              </a:rPr>
              <a:t>pâturage</a:t>
            </a:r>
            <a:r>
              <a:rPr kumimoji="0" lang="en-IE" sz="2400" b="1" i="0" u="none" strike="noStrike" kern="1200" cap="none" spc="0" normalizeH="0" baseline="0" noProof="0" dirty="0">
                <a:ln>
                  <a:noFill/>
                </a:ln>
                <a:solidFill>
                  <a:prstClr val="black"/>
                </a:solidFill>
                <a:effectLst/>
                <a:uLnTx/>
                <a:uFillTx/>
                <a:latin typeface="Calibri"/>
                <a:ea typeface="+mn-ea"/>
                <a:cs typeface="+mn-cs"/>
              </a:rPr>
              <a:t> </a:t>
            </a:r>
            <a:r>
              <a:rPr lang="en-IE" sz="2400" b="1" dirty="0" smtClean="0">
                <a:solidFill>
                  <a:prstClr val="black"/>
                </a:solidFill>
                <a:latin typeface="Calibri"/>
              </a:rPr>
              <a:t>de</a:t>
            </a:r>
            <a:r>
              <a:rPr kumimoji="0" lang="en-IE" sz="2400" b="1" i="0" u="none" strike="noStrike" kern="1200" cap="none" spc="0" normalizeH="0" baseline="0" noProof="0" dirty="0" smtClean="0">
                <a:ln>
                  <a:noFill/>
                </a:ln>
                <a:solidFill>
                  <a:prstClr val="black"/>
                </a:solidFill>
                <a:effectLst/>
                <a:uLnTx/>
                <a:uFillTx/>
                <a:latin typeface="Calibri"/>
                <a:ea typeface="+mn-ea"/>
                <a:cs typeface="+mn-cs"/>
              </a:rPr>
              <a:t> </a:t>
            </a:r>
            <a:r>
              <a:rPr kumimoji="0" lang="en-IE" sz="2400" b="1" i="0" u="none" strike="noStrike" kern="1200" cap="none" spc="0" normalizeH="0" baseline="0" noProof="0" dirty="0">
                <a:ln>
                  <a:noFill/>
                </a:ln>
                <a:solidFill>
                  <a:prstClr val="black"/>
                </a:solidFill>
                <a:effectLst/>
                <a:uLnTx/>
                <a:uFillTx/>
                <a:latin typeface="Calibri"/>
                <a:ea typeface="+mn-ea"/>
                <a:cs typeface="+mn-cs"/>
              </a:rPr>
              <a:t>mi-saison</a:t>
            </a:r>
          </a:p>
        </p:txBody>
      </p:sp>
    </p:spTree>
    <p:extLst>
      <p:ext uri="{BB962C8B-B14F-4D97-AF65-F5344CB8AC3E}">
        <p14:creationId xmlns:p14="http://schemas.microsoft.com/office/powerpoint/2010/main" val="1666187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1"/>
            <a:ext cx="6439227" cy="377190"/>
          </a:xfrm>
        </p:spPr>
        <p:txBody>
          <a:bodyPr/>
          <a:lstStyle/>
          <a:p>
            <a:r>
              <a:rPr lang="es-ES" sz="2400" dirty="0" smtClean="0">
                <a:solidFill>
                  <a:schemeClr val="tx1"/>
                </a:solidFill>
              </a:rPr>
              <a:t>L'utilisation des </a:t>
            </a:r>
            <a:r>
              <a:rPr lang="es-ES" sz="2400" dirty="0" err="1" smtClean="0">
                <a:solidFill>
                  <a:schemeClr val="tx1"/>
                </a:solidFill>
              </a:rPr>
              <a:t>sols en Suède</a:t>
            </a:r>
            <a:endParaRPr lang="es-ES" sz="2400" dirty="0">
              <a:solidFill>
                <a:schemeClr val="tx1"/>
              </a:solidFill>
            </a:endParaRPr>
          </a:p>
        </p:txBody>
      </p:sp>
      <p:sp>
        <p:nvSpPr>
          <p:cNvPr id="5" name="textruta 4"/>
          <p:cNvSpPr txBox="1"/>
          <p:nvPr/>
        </p:nvSpPr>
        <p:spPr>
          <a:xfrm>
            <a:off x="2178014" y="4640107"/>
            <a:ext cx="323258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Ministère</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l'agriculture</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suèdois</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ruta 6"/>
          <p:cNvSpPr txBox="1"/>
          <p:nvPr/>
        </p:nvSpPr>
        <p:spPr>
          <a:xfrm>
            <a:off x="5410603" y="1536700"/>
            <a:ext cx="3575742" cy="3939540"/>
          </a:xfrm>
          <a:prstGeom prst="rect">
            <a:avLst/>
          </a:prstGeom>
          <a:solidFill>
            <a:schemeClr val="bg1">
              <a:lumMod val="95000"/>
            </a:schemeClr>
          </a:solidFill>
          <a:ln>
            <a:solidFill>
              <a:schemeClr val="accent3"/>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La Suède est un vaste pays de     forêts et de montagnes..............................................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Total Suède			45 M ha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avec :</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sz="2000"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a:t>
            </a:r>
            <a:r>
              <a:rPr kumimoji="0" 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Forêt 	- 24 M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Lande/ tourbe 	-   7 M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Montagnes/collines 	-   5 M </a:t>
            </a:r>
            <a:r>
              <a:rPr kumimoji="0" lang="sv-SE" b="0"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rPr>
              <a:t>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lang="sv-SE" dirty="0">
                <a:solidFill>
                  <a:prstClr val="black"/>
                </a:solidFill>
                <a:latin typeface="Calibri"/>
                <a:cs typeface="Times New Roman" panose="02020603050405020304" pitchFamily="18" charset="0"/>
              </a:rPr>
              <a:t> </a:t>
            </a:r>
            <a:r>
              <a:rPr lang="sv-SE" dirty="0" smtClean="0">
                <a:solidFill>
                  <a:prstClr val="black"/>
                </a:solidFill>
                <a:latin typeface="Calibri"/>
                <a:cs typeface="Times New Roman" panose="02020603050405020304" pitchFamily="18" charset="0"/>
              </a:rPr>
              <a:t> </a:t>
            </a:r>
            <a:r>
              <a:rPr kumimoji="0" 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Eau  	-   4 M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Agriculture	-   3 M ha</a:t>
            </a:r>
          </a:p>
          <a:p>
            <a:pPr marL="0" marR="0" lvl="0" indent="0" algn="l" defTabSz="457200" rtl="0" eaLnBrk="1" fontAlgn="auto" latinLnBrk="0" hangingPunct="1">
              <a:lnSpc>
                <a:spcPct val="100000"/>
              </a:lnSpc>
              <a:spcBef>
                <a:spcPts val="0"/>
              </a:spcBef>
              <a:spcAft>
                <a:spcPts val="0"/>
              </a:spcAft>
              <a:buClrTx/>
              <a:buSzTx/>
              <a:buFontTx/>
              <a:buNone/>
              <a:tabLst>
                <a:tab pos="2238375" algn="l"/>
              </a:tabLst>
              <a:defRPr/>
            </a:pPr>
            <a:r>
              <a:rPr kumimoji="0" lang="sv-SE" b="0" i="0" u="none" strike="noStrike" kern="1200" cap="none" spc="0" normalizeH="0" baseline="0" noProof="0" dirty="0" smtClean="0">
                <a:ln>
                  <a:noFill/>
                </a:ln>
                <a:solidFill>
                  <a:prstClr val="black"/>
                </a:solidFill>
                <a:effectLst/>
                <a:uLnTx/>
                <a:uFillTx/>
                <a:latin typeface="Calibri"/>
                <a:ea typeface="+mn-ea"/>
                <a:cs typeface="Times New Roman" panose="02020603050405020304" pitchFamily="18" charset="0"/>
              </a:rPr>
              <a:t>  - Artificiliasé	-   2 M ha</a:t>
            </a:r>
          </a:p>
        </p:txBody>
      </p:sp>
      <p:sp>
        <p:nvSpPr>
          <p:cNvPr id="8" name="Text Box 3"/>
          <p:cNvSpPr txBox="1">
            <a:spLocks noChangeArrowheads="1"/>
          </p:cNvSpPr>
          <p:nvPr/>
        </p:nvSpPr>
        <p:spPr bwMode="auto">
          <a:xfrm>
            <a:off x="5260994" y="5516626"/>
            <a:ext cx="368508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742950" indent="-285750">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sv-SE" altLang="sv-SE" sz="2000" b="1"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~75 %</a:t>
            </a:r>
            <a:r>
              <a:rPr kumimoji="0" lang="sv-SE" altLang="sv-SE" sz="2000" b="1" i="0" u="none" strike="noStrike" kern="1200" cap="none" spc="0" normalizeH="0" baseline="0" noProof="0" dirty="0" smtClean="0">
                <a:ln>
                  <a:noFill/>
                </a:ln>
                <a:solidFill>
                  <a:prstClr val="black"/>
                </a:solidFill>
                <a:effectLst/>
                <a:uLnTx/>
                <a:uFillTx/>
                <a:latin typeface="Calibri"/>
                <a:ea typeface="+mn-ea"/>
                <a:cs typeface="+mn-cs"/>
              </a:rPr>
              <a:t> des terres agricoles sont utilisées pour les productions animales.</a:t>
            </a:r>
            <a:endParaRPr kumimoji="0" lang="sv-SE" altLang="sv-SE" sz="20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ruta 8"/>
          <p:cNvSpPr txBox="1"/>
          <p:nvPr/>
        </p:nvSpPr>
        <p:spPr>
          <a:xfrm>
            <a:off x="281222" y="5523922"/>
            <a:ext cx="490047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dirty="0" smtClean="0">
                <a:ln>
                  <a:noFill/>
                </a:ln>
                <a:solidFill>
                  <a:prstClr val="black"/>
                </a:solidFill>
                <a:effectLst/>
                <a:uLnTx/>
                <a:uFillTx/>
                <a:latin typeface="Calibri"/>
                <a:ea typeface="+mn-ea"/>
                <a:cs typeface="+mn-cs"/>
              </a:rPr>
              <a:t>19% des terres agricoles sont en agriculture biologique</a:t>
            </a:r>
            <a:endParaRPr kumimoji="0" lang="sv-SE" sz="20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5" name="Groupe 14"/>
          <p:cNvGrpSpPr/>
          <p:nvPr/>
        </p:nvGrpSpPr>
        <p:grpSpPr>
          <a:xfrm>
            <a:off x="238125" y="1527175"/>
            <a:ext cx="4988258" cy="3055718"/>
            <a:chOff x="238125" y="1527175"/>
            <a:chExt cx="4988258" cy="3055718"/>
          </a:xfrm>
        </p:grpSpPr>
        <p:pic>
          <p:nvPicPr>
            <p:cNvPr id="3" name="Bildobjekt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8125" y="1527175"/>
              <a:ext cx="4986669" cy="3055718"/>
            </a:xfrm>
            <a:prstGeom prst="rect">
              <a:avLst/>
            </a:prstGeom>
            <a:ln>
              <a:noFill/>
            </a:ln>
            <a:effectLst>
              <a:outerShdw blurRad="292100" dist="139700" dir="2700000" algn="tl" rotWithShape="0">
                <a:srgbClr val="333333">
                  <a:alpha val="65000"/>
                </a:srgbClr>
              </a:outerShdw>
            </a:effectLst>
          </p:spPr>
        </p:pic>
        <p:sp>
          <p:nvSpPr>
            <p:cNvPr id="4" name="ZoneTexte 3"/>
            <p:cNvSpPr txBox="1"/>
            <p:nvPr/>
          </p:nvSpPr>
          <p:spPr>
            <a:xfrm>
              <a:off x="281222" y="2938509"/>
              <a:ext cx="961652" cy="369332"/>
            </a:xfrm>
            <a:prstGeom prst="rect">
              <a:avLst/>
            </a:prstGeom>
            <a:solidFill>
              <a:schemeClr val="bg1"/>
            </a:solidFill>
          </p:spPr>
          <p:txBody>
            <a:bodyPr wrap="square" rtlCol="0">
              <a:spAutoFit/>
            </a:bodyPr>
            <a:lstStyle/>
            <a:p>
              <a:r>
                <a:rPr lang="fr-FR" dirty="0" smtClean="0"/>
                <a:t>Pâtures</a:t>
              </a:r>
              <a:endParaRPr lang="fr-FR" dirty="0"/>
            </a:p>
          </p:txBody>
        </p:sp>
        <p:sp>
          <p:nvSpPr>
            <p:cNvPr id="10" name="ZoneTexte 9"/>
            <p:cNvSpPr txBox="1"/>
            <p:nvPr/>
          </p:nvSpPr>
          <p:spPr>
            <a:xfrm>
              <a:off x="1898437" y="3971735"/>
              <a:ext cx="2096513" cy="369332"/>
            </a:xfrm>
            <a:prstGeom prst="rect">
              <a:avLst/>
            </a:prstGeom>
            <a:solidFill>
              <a:schemeClr val="bg1"/>
            </a:solidFill>
          </p:spPr>
          <p:txBody>
            <a:bodyPr wrap="square" rtlCol="0">
              <a:spAutoFit/>
            </a:bodyPr>
            <a:lstStyle/>
            <a:p>
              <a:r>
                <a:rPr lang="fr-FR" dirty="0" smtClean="0"/>
                <a:t>Fourrages récoltés</a:t>
              </a:r>
              <a:endParaRPr lang="fr-FR" dirty="0"/>
            </a:p>
          </p:txBody>
        </p:sp>
        <p:sp>
          <p:nvSpPr>
            <p:cNvPr id="11" name="ZoneTexte 10"/>
            <p:cNvSpPr txBox="1"/>
            <p:nvPr/>
          </p:nvSpPr>
          <p:spPr>
            <a:xfrm>
              <a:off x="1007550" y="2534166"/>
              <a:ext cx="1087444" cy="369332"/>
            </a:xfrm>
            <a:prstGeom prst="rect">
              <a:avLst/>
            </a:prstGeom>
            <a:solidFill>
              <a:schemeClr val="bg1"/>
            </a:solidFill>
          </p:spPr>
          <p:txBody>
            <a:bodyPr wrap="square" rtlCol="0">
              <a:spAutoFit/>
            </a:bodyPr>
            <a:lstStyle/>
            <a:p>
              <a:r>
                <a:rPr lang="fr-FR" dirty="0" smtClean="0"/>
                <a:t>Jachères</a:t>
              </a:r>
              <a:endParaRPr lang="fr-FR" dirty="0"/>
            </a:p>
          </p:txBody>
        </p:sp>
        <p:sp>
          <p:nvSpPr>
            <p:cNvPr id="12" name="ZoneTexte 11"/>
            <p:cNvSpPr txBox="1"/>
            <p:nvPr/>
          </p:nvSpPr>
          <p:spPr>
            <a:xfrm>
              <a:off x="2094994" y="2297787"/>
              <a:ext cx="1087444" cy="369332"/>
            </a:xfrm>
            <a:prstGeom prst="rect">
              <a:avLst/>
            </a:prstGeom>
            <a:solidFill>
              <a:schemeClr val="bg1"/>
            </a:solidFill>
          </p:spPr>
          <p:txBody>
            <a:bodyPr wrap="square" rtlCol="0">
              <a:spAutoFit/>
            </a:bodyPr>
            <a:lstStyle/>
            <a:p>
              <a:r>
                <a:rPr lang="fr-FR" dirty="0" smtClean="0"/>
                <a:t>Autres</a:t>
              </a:r>
              <a:endParaRPr lang="fr-FR" dirty="0"/>
            </a:p>
          </p:txBody>
        </p:sp>
        <p:sp>
          <p:nvSpPr>
            <p:cNvPr id="13" name="ZoneTexte 12"/>
            <p:cNvSpPr txBox="1"/>
            <p:nvPr/>
          </p:nvSpPr>
          <p:spPr>
            <a:xfrm>
              <a:off x="3185615" y="2183980"/>
              <a:ext cx="1031577" cy="369332"/>
            </a:xfrm>
            <a:prstGeom prst="rect">
              <a:avLst/>
            </a:prstGeom>
            <a:solidFill>
              <a:schemeClr val="bg1"/>
            </a:solidFill>
          </p:spPr>
          <p:txBody>
            <a:bodyPr wrap="square" rtlCol="0">
              <a:spAutoFit/>
            </a:bodyPr>
            <a:lstStyle/>
            <a:p>
              <a:r>
                <a:rPr lang="fr-FR" dirty="0" smtClean="0"/>
                <a:t>Céréales</a:t>
              </a:r>
              <a:endParaRPr lang="fr-FR" dirty="0"/>
            </a:p>
          </p:txBody>
        </p:sp>
        <p:sp>
          <p:nvSpPr>
            <p:cNvPr id="14" name="ZoneTexte 13"/>
            <p:cNvSpPr txBox="1"/>
            <p:nvPr/>
          </p:nvSpPr>
          <p:spPr>
            <a:xfrm>
              <a:off x="4138939" y="2365189"/>
              <a:ext cx="1087444" cy="523220"/>
            </a:xfrm>
            <a:prstGeom prst="rect">
              <a:avLst/>
            </a:prstGeom>
            <a:solidFill>
              <a:schemeClr val="bg1"/>
            </a:solidFill>
          </p:spPr>
          <p:txBody>
            <a:bodyPr wrap="square" rtlCol="0">
              <a:spAutoFit/>
            </a:bodyPr>
            <a:lstStyle/>
            <a:p>
              <a:r>
                <a:rPr lang="fr-FR" sz="1400" dirty="0" smtClean="0"/>
                <a:t>Céréales fourragères</a:t>
              </a:r>
              <a:endParaRPr lang="fr-FR" sz="1400" dirty="0"/>
            </a:p>
          </p:txBody>
        </p:sp>
        <p:sp>
          <p:nvSpPr>
            <p:cNvPr id="6" name="ZoneTexte 5"/>
            <p:cNvSpPr txBox="1"/>
            <p:nvPr/>
          </p:nvSpPr>
          <p:spPr>
            <a:xfrm>
              <a:off x="238126" y="1560545"/>
              <a:ext cx="4937552" cy="369332"/>
            </a:xfrm>
            <a:prstGeom prst="rect">
              <a:avLst/>
            </a:prstGeom>
            <a:solidFill>
              <a:schemeClr val="bg1"/>
            </a:solidFill>
          </p:spPr>
          <p:txBody>
            <a:bodyPr wrap="square" rtlCol="0">
              <a:spAutoFit/>
            </a:bodyPr>
            <a:lstStyle/>
            <a:p>
              <a:pPr algn="ctr"/>
              <a:r>
                <a:rPr lang="fr-FR" dirty="0" smtClean="0"/>
                <a:t>Répartition de la SAU en Suède, 2017 </a:t>
              </a:r>
              <a:endParaRPr lang="fr-FR" dirty="0"/>
            </a:p>
          </p:txBody>
        </p:sp>
      </p:grpSp>
    </p:spTree>
    <p:extLst>
      <p:ext uri="{BB962C8B-B14F-4D97-AF65-F5344CB8AC3E}">
        <p14:creationId xmlns:p14="http://schemas.microsoft.com/office/powerpoint/2010/main" val="271429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9074" y="377587"/>
            <a:ext cx="5027067" cy="5946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descr="T:\File Transfer\Fergus Bogue\IMG_387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16149" y="3683474"/>
            <a:ext cx="3227851" cy="24208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54651" y="1340768"/>
            <a:ext cx="3206300" cy="2201147"/>
          </a:xfrm>
          <a:prstGeom prst="rect">
            <a:avLst/>
          </a:prstGeom>
        </p:spPr>
      </p:pic>
      <p:sp>
        <p:nvSpPr>
          <p:cNvPr id="3" name="ZoneTexte 2"/>
          <p:cNvSpPr txBox="1"/>
          <p:nvPr/>
        </p:nvSpPr>
        <p:spPr>
          <a:xfrm>
            <a:off x="559073" y="1340768"/>
            <a:ext cx="2414945" cy="4832092"/>
          </a:xfrm>
          <a:prstGeom prst="rect">
            <a:avLst/>
          </a:prstGeom>
          <a:solidFill>
            <a:srgbClr val="FFF8E5"/>
          </a:solidFill>
        </p:spPr>
        <p:txBody>
          <a:bodyPr wrap="square" rtlCol="0">
            <a:spAutoFit/>
          </a:bodyPr>
          <a:lstStyle/>
          <a:p>
            <a:pPr marL="285750" indent="-285750">
              <a:buFontTx/>
              <a:buChar char="-"/>
            </a:pPr>
            <a:r>
              <a:rPr lang="fr-FR" sz="1400" dirty="0" smtClean="0"/>
              <a:t>Mesurer les prairies hebdomadairement</a:t>
            </a:r>
          </a:p>
          <a:p>
            <a:pPr marL="285750" indent="-285750">
              <a:buFontTx/>
              <a:buChar char="-"/>
            </a:pPr>
            <a:r>
              <a:rPr lang="fr-FR" sz="1400" dirty="0" smtClean="0"/>
              <a:t>Observer la repousse des prairies après pâturage</a:t>
            </a:r>
          </a:p>
          <a:p>
            <a:pPr marL="285750" indent="-285750">
              <a:buFontTx/>
              <a:buChar char="-"/>
            </a:pPr>
            <a:r>
              <a:rPr lang="fr-FR" sz="1400" dirty="0" smtClean="0"/>
              <a:t>Réagir rapidement lorsque la pousse de l’herbe s’accélère</a:t>
            </a:r>
          </a:p>
          <a:p>
            <a:pPr marL="285750" indent="-285750">
              <a:buFontTx/>
              <a:buChar char="-"/>
            </a:pPr>
            <a:r>
              <a:rPr lang="fr-FR" sz="1400" dirty="0" smtClean="0"/>
              <a:t>Maintenir des quantités d’herbe à l’entrée des animaux de 1300 à 1600 kgMS/ha (8 – 10 cm)</a:t>
            </a:r>
          </a:p>
          <a:p>
            <a:pPr marL="285750" indent="-285750">
              <a:buFontTx/>
              <a:buChar char="-"/>
            </a:pPr>
            <a:r>
              <a:rPr lang="fr-FR" sz="1400" dirty="0" smtClean="0"/>
              <a:t>Hauteur de sortie des animaux 4 – 4,5 cm</a:t>
            </a:r>
          </a:p>
          <a:p>
            <a:pPr marL="285750" indent="-285750">
              <a:buFontTx/>
              <a:buChar char="-"/>
            </a:pPr>
            <a:r>
              <a:rPr lang="fr-FR" sz="1400" dirty="0" smtClean="0"/>
              <a:t>Broyer seulement quand nécessaire à 4 – 5 cm</a:t>
            </a:r>
          </a:p>
          <a:p>
            <a:pPr marL="285750" indent="-285750">
              <a:buFontTx/>
              <a:buChar char="-"/>
            </a:pPr>
            <a:r>
              <a:rPr lang="fr-FR" sz="1400" dirty="0" smtClean="0"/>
              <a:t>Conserver des rotations de pâturage de 18 – 21 jours</a:t>
            </a:r>
          </a:p>
          <a:p>
            <a:pPr marL="285750" indent="-285750">
              <a:buFontTx/>
              <a:buChar char="-"/>
            </a:pPr>
            <a:r>
              <a:rPr lang="fr-FR" sz="1400" dirty="0" smtClean="0"/>
              <a:t>Réagir </a:t>
            </a:r>
            <a:r>
              <a:rPr lang="fr-FR" sz="1400" dirty="0"/>
              <a:t>a</a:t>
            </a:r>
            <a:r>
              <a:rPr lang="fr-FR" sz="1400" dirty="0" smtClean="0"/>
              <a:t>u changement de croissance de l’herbe</a:t>
            </a:r>
          </a:p>
          <a:p>
            <a:pPr marL="285750" indent="-285750">
              <a:buFontTx/>
              <a:buChar char="-"/>
            </a:pPr>
            <a:r>
              <a:rPr lang="fr-FR" sz="1400" dirty="0" smtClean="0"/>
              <a:t>Sortir rapidement les parcelles du circuit de pâturage </a:t>
            </a:r>
            <a:endParaRPr lang="fr-FR" sz="1400" dirty="0"/>
          </a:p>
        </p:txBody>
      </p:sp>
      <p:sp>
        <p:nvSpPr>
          <p:cNvPr id="7" name="ZoneTexte 6"/>
          <p:cNvSpPr txBox="1"/>
          <p:nvPr/>
        </p:nvSpPr>
        <p:spPr>
          <a:xfrm>
            <a:off x="2974018" y="1340768"/>
            <a:ext cx="2414945" cy="3754874"/>
          </a:xfrm>
          <a:prstGeom prst="rect">
            <a:avLst/>
          </a:prstGeom>
          <a:solidFill>
            <a:srgbClr val="FFF3D1"/>
          </a:solidFill>
        </p:spPr>
        <p:txBody>
          <a:bodyPr wrap="square" rtlCol="0">
            <a:spAutoFit/>
          </a:bodyPr>
          <a:lstStyle/>
          <a:p>
            <a:pPr marL="285750" indent="-285750">
              <a:buFontTx/>
              <a:buChar char="-"/>
            </a:pPr>
            <a:r>
              <a:rPr lang="fr-FR" sz="1400" dirty="0" smtClean="0"/>
              <a:t>Mesurer les prairies tous les 15 jours ou moins</a:t>
            </a:r>
          </a:p>
          <a:p>
            <a:pPr marL="285750" indent="-285750">
              <a:buFontTx/>
              <a:buChar char="-"/>
            </a:pPr>
            <a:r>
              <a:rPr lang="fr-FR" sz="1400" dirty="0" smtClean="0"/>
              <a:t>Attendre avant d’agir lorsque la pousse d’herbe s’accélère</a:t>
            </a:r>
          </a:p>
          <a:p>
            <a:pPr marL="285750" indent="-285750">
              <a:buFontTx/>
              <a:buChar char="-"/>
            </a:pPr>
            <a:r>
              <a:rPr lang="fr-FR" sz="1400" dirty="0" smtClean="0"/>
              <a:t>Rentrer dans les parcelles avec toujours plus d’herbe</a:t>
            </a:r>
          </a:p>
          <a:p>
            <a:pPr marL="285750" indent="-285750">
              <a:buFontTx/>
              <a:buChar char="-"/>
            </a:pPr>
            <a:r>
              <a:rPr lang="fr-FR" sz="1400" dirty="0" smtClean="0"/>
              <a:t>Trop </a:t>
            </a:r>
            <a:r>
              <a:rPr lang="fr-FR" sz="1400" dirty="0"/>
              <a:t>a</a:t>
            </a:r>
            <a:r>
              <a:rPr lang="fr-FR" sz="1400" dirty="0" smtClean="0"/>
              <a:t>ugmenter le chargement sur les prairies pâturées en retirant trop de parcelles pour la fauche</a:t>
            </a:r>
          </a:p>
          <a:p>
            <a:pPr marL="285750" indent="-285750">
              <a:buFontTx/>
              <a:buChar char="-"/>
            </a:pPr>
            <a:r>
              <a:rPr lang="fr-FR" sz="1400" dirty="0" smtClean="0"/>
              <a:t>Hauteurs de sortie des animaux 5 – 5,5 cm</a:t>
            </a:r>
          </a:p>
          <a:p>
            <a:pPr marL="285750" indent="-285750">
              <a:buFontTx/>
              <a:buChar char="-"/>
            </a:pPr>
            <a:r>
              <a:rPr lang="fr-FR" sz="1400" dirty="0" smtClean="0"/>
              <a:t>Allonger la rotation de pâturage à plus de 23 jours </a:t>
            </a:r>
            <a:endParaRPr lang="fr-FR" sz="1400" dirty="0"/>
          </a:p>
        </p:txBody>
      </p:sp>
    </p:spTree>
    <p:extLst>
      <p:ext uri="{BB962C8B-B14F-4D97-AF65-F5344CB8AC3E}">
        <p14:creationId xmlns:p14="http://schemas.microsoft.com/office/powerpoint/2010/main" val="3189433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938" y="1403542"/>
            <a:ext cx="7253655" cy="52070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5150"/>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755938" y="3435658"/>
            <a:ext cx="3558610" cy="646331"/>
          </a:xfrm>
          <a:prstGeom prst="rect">
            <a:avLst/>
          </a:prstGeom>
          <a:solidFill>
            <a:schemeClr val="bg1"/>
          </a:solidFill>
        </p:spPr>
        <p:txBody>
          <a:bodyPr wrap="square" rtlCol="0">
            <a:spAutoFit/>
          </a:bodyPr>
          <a:lstStyle/>
          <a:p>
            <a:r>
              <a:rPr lang="fr-FR" sz="1200" dirty="0" smtClean="0"/>
              <a:t>Hauteur de sortie de 3,5 – 4 cm lors de la première rotation =&gt; une repousse d’excellente qualité pour les prochains pâturages</a:t>
            </a:r>
            <a:endParaRPr lang="fr-FR" sz="1200" dirty="0"/>
          </a:p>
        </p:txBody>
      </p:sp>
      <p:sp>
        <p:nvSpPr>
          <p:cNvPr id="5" name="ZoneTexte 4"/>
          <p:cNvSpPr txBox="1"/>
          <p:nvPr/>
        </p:nvSpPr>
        <p:spPr>
          <a:xfrm>
            <a:off x="4314548" y="3435658"/>
            <a:ext cx="3558610" cy="461665"/>
          </a:xfrm>
          <a:prstGeom prst="rect">
            <a:avLst/>
          </a:prstGeom>
          <a:solidFill>
            <a:schemeClr val="bg1"/>
          </a:solidFill>
        </p:spPr>
        <p:txBody>
          <a:bodyPr wrap="square" rtlCol="0">
            <a:spAutoFit/>
          </a:bodyPr>
          <a:lstStyle/>
          <a:p>
            <a:r>
              <a:rPr lang="fr-FR" sz="1200" dirty="0" smtClean="0"/>
              <a:t>1300 – 1600 kg MS/ha (8 – 10 cm) d’herbe disponible =&gt; maximiser les performances animales </a:t>
            </a:r>
            <a:endParaRPr lang="fr-FR" sz="1200" dirty="0"/>
          </a:p>
        </p:txBody>
      </p:sp>
      <p:sp>
        <p:nvSpPr>
          <p:cNvPr id="6" name="ZoneTexte 5"/>
          <p:cNvSpPr txBox="1"/>
          <p:nvPr/>
        </p:nvSpPr>
        <p:spPr>
          <a:xfrm>
            <a:off x="792924" y="5957521"/>
            <a:ext cx="3558610" cy="646331"/>
          </a:xfrm>
          <a:prstGeom prst="rect">
            <a:avLst/>
          </a:prstGeom>
          <a:solidFill>
            <a:schemeClr val="bg1"/>
          </a:solidFill>
        </p:spPr>
        <p:txBody>
          <a:bodyPr wrap="square" rtlCol="0">
            <a:spAutoFit/>
          </a:bodyPr>
          <a:lstStyle/>
          <a:p>
            <a:r>
              <a:rPr lang="fr-FR" sz="1200" dirty="0" smtClean="0"/>
              <a:t>Le sous-pâturage entraine une plus grande proportion de gaines, réduisant la qualité de l’herbe et les performances animales </a:t>
            </a:r>
            <a:endParaRPr lang="fr-FR" sz="1200" dirty="0"/>
          </a:p>
        </p:txBody>
      </p:sp>
      <p:sp>
        <p:nvSpPr>
          <p:cNvPr id="7" name="ZoneTexte 6"/>
          <p:cNvSpPr txBox="1"/>
          <p:nvPr/>
        </p:nvSpPr>
        <p:spPr>
          <a:xfrm>
            <a:off x="4367815" y="5957525"/>
            <a:ext cx="3558610" cy="646331"/>
          </a:xfrm>
          <a:prstGeom prst="rect">
            <a:avLst/>
          </a:prstGeom>
          <a:solidFill>
            <a:schemeClr val="bg1"/>
          </a:solidFill>
        </p:spPr>
        <p:txBody>
          <a:bodyPr wrap="square" rtlCol="0">
            <a:spAutoFit/>
          </a:bodyPr>
          <a:lstStyle/>
          <a:p>
            <a:r>
              <a:rPr lang="fr-FR" sz="1200" dirty="0" smtClean="0"/>
              <a:t>Eviter de mettre les animaux dans des couverts trop développés. Réagir rapidement et faucher l’excédent d’herbe. </a:t>
            </a:r>
            <a:endParaRPr lang="fr-FR" sz="1200" dirty="0"/>
          </a:p>
        </p:txBody>
      </p:sp>
    </p:spTree>
    <p:extLst>
      <p:ext uri="{BB962C8B-B14F-4D97-AF65-F5344CB8AC3E}">
        <p14:creationId xmlns:p14="http://schemas.microsoft.com/office/powerpoint/2010/main" val="3018333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556" y="453756"/>
            <a:ext cx="5716353" cy="5974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descr="T:\File Transfer\Fergus Bogue\IMG_387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01421" y="3796884"/>
            <a:ext cx="2800144" cy="2100108"/>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File Transfer\Fergus Bogue\IMG_349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1420" y="1567543"/>
            <a:ext cx="2787797" cy="2090849"/>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328474" y="577050"/>
            <a:ext cx="2885243" cy="276999"/>
          </a:xfrm>
          <a:prstGeom prst="rect">
            <a:avLst/>
          </a:prstGeom>
          <a:solidFill>
            <a:schemeClr val="bg1"/>
          </a:solidFill>
        </p:spPr>
        <p:txBody>
          <a:bodyPr wrap="square" rtlCol="0">
            <a:spAutoFit/>
          </a:bodyPr>
          <a:lstStyle/>
          <a:p>
            <a:r>
              <a:rPr lang="fr-FR" sz="1200" b="1" dirty="0" smtClean="0"/>
              <a:t>Pendant la </a:t>
            </a:r>
            <a:r>
              <a:rPr lang="fr-FR" sz="1200" b="1" dirty="0" err="1" smtClean="0"/>
              <a:t>mi-saison</a:t>
            </a:r>
            <a:endParaRPr lang="fr-FR" sz="1200" b="1" dirty="0"/>
          </a:p>
        </p:txBody>
      </p:sp>
      <p:sp>
        <p:nvSpPr>
          <p:cNvPr id="6" name="ZoneTexte 5"/>
          <p:cNvSpPr txBox="1"/>
          <p:nvPr/>
        </p:nvSpPr>
        <p:spPr>
          <a:xfrm>
            <a:off x="328474" y="2584883"/>
            <a:ext cx="5504155" cy="276999"/>
          </a:xfrm>
          <a:prstGeom prst="rect">
            <a:avLst/>
          </a:prstGeom>
          <a:solidFill>
            <a:schemeClr val="bg1"/>
          </a:solidFill>
        </p:spPr>
        <p:txBody>
          <a:bodyPr wrap="square" rtlCol="0">
            <a:spAutoFit/>
          </a:bodyPr>
          <a:lstStyle/>
          <a:p>
            <a:r>
              <a:rPr lang="fr-FR" sz="1200" b="1" dirty="0" smtClean="0"/>
              <a:t>Avantages du pâturage à 1400 kgMS/ha et désavantages de ne pas le faire</a:t>
            </a:r>
            <a:endParaRPr lang="fr-FR" sz="1200" b="1" dirty="0"/>
          </a:p>
        </p:txBody>
      </p:sp>
      <p:sp>
        <p:nvSpPr>
          <p:cNvPr id="3" name="ZoneTexte 2"/>
          <p:cNvSpPr txBox="1"/>
          <p:nvPr/>
        </p:nvSpPr>
        <p:spPr>
          <a:xfrm>
            <a:off x="2325951" y="923277"/>
            <a:ext cx="967666" cy="276999"/>
          </a:xfrm>
          <a:prstGeom prst="rect">
            <a:avLst/>
          </a:prstGeom>
          <a:solidFill>
            <a:srgbClr val="000000"/>
          </a:solidFill>
        </p:spPr>
        <p:txBody>
          <a:bodyPr wrap="square" rtlCol="0">
            <a:spAutoFit/>
          </a:bodyPr>
          <a:lstStyle/>
          <a:p>
            <a:r>
              <a:rPr lang="fr-FR" sz="1200" b="1" dirty="0" smtClean="0">
                <a:solidFill>
                  <a:schemeClr val="bg1"/>
                </a:solidFill>
              </a:rPr>
              <a:t>Trop  bas</a:t>
            </a:r>
            <a:endParaRPr lang="fr-FR" sz="1200" b="1" dirty="0">
              <a:solidFill>
                <a:schemeClr val="bg1"/>
              </a:solidFill>
            </a:endParaRPr>
          </a:p>
        </p:txBody>
      </p:sp>
      <p:sp>
        <p:nvSpPr>
          <p:cNvPr id="8" name="ZoneTexte 7"/>
          <p:cNvSpPr txBox="1"/>
          <p:nvPr/>
        </p:nvSpPr>
        <p:spPr>
          <a:xfrm>
            <a:off x="4617346" y="923276"/>
            <a:ext cx="967666" cy="276999"/>
          </a:xfrm>
          <a:prstGeom prst="rect">
            <a:avLst/>
          </a:prstGeom>
          <a:solidFill>
            <a:srgbClr val="000000"/>
          </a:solidFill>
        </p:spPr>
        <p:txBody>
          <a:bodyPr wrap="square" rtlCol="0">
            <a:spAutoFit/>
          </a:bodyPr>
          <a:lstStyle/>
          <a:p>
            <a:r>
              <a:rPr lang="fr-FR" sz="1200" b="1" dirty="0" smtClean="0">
                <a:solidFill>
                  <a:schemeClr val="bg1"/>
                </a:solidFill>
              </a:rPr>
              <a:t>Trop  haut</a:t>
            </a:r>
            <a:endParaRPr lang="fr-FR" sz="1200" b="1" dirty="0">
              <a:solidFill>
                <a:schemeClr val="bg1"/>
              </a:solidFill>
            </a:endParaRPr>
          </a:p>
        </p:txBody>
      </p:sp>
      <p:sp>
        <p:nvSpPr>
          <p:cNvPr id="9" name="ZoneTexte 8"/>
          <p:cNvSpPr txBox="1"/>
          <p:nvPr/>
        </p:nvSpPr>
        <p:spPr>
          <a:xfrm>
            <a:off x="3496948" y="923275"/>
            <a:ext cx="967666" cy="276999"/>
          </a:xfrm>
          <a:prstGeom prst="rect">
            <a:avLst/>
          </a:prstGeom>
          <a:solidFill>
            <a:srgbClr val="000000"/>
          </a:solidFill>
        </p:spPr>
        <p:txBody>
          <a:bodyPr wrap="square" rtlCol="0">
            <a:spAutoFit/>
          </a:bodyPr>
          <a:lstStyle/>
          <a:p>
            <a:r>
              <a:rPr lang="fr-FR" sz="1200" b="1" dirty="0" smtClean="0">
                <a:solidFill>
                  <a:schemeClr val="bg1"/>
                </a:solidFill>
              </a:rPr>
              <a:t>Juste bien</a:t>
            </a:r>
            <a:endParaRPr lang="fr-FR" sz="1200" b="1" dirty="0">
              <a:solidFill>
                <a:schemeClr val="bg1"/>
              </a:solidFill>
            </a:endParaRPr>
          </a:p>
        </p:txBody>
      </p:sp>
      <p:sp>
        <p:nvSpPr>
          <p:cNvPr id="4" name="ZoneTexte 3"/>
          <p:cNvSpPr txBox="1"/>
          <p:nvPr/>
        </p:nvSpPr>
        <p:spPr>
          <a:xfrm>
            <a:off x="381741" y="1200276"/>
            <a:ext cx="1926454" cy="261610"/>
          </a:xfrm>
          <a:prstGeom prst="rect">
            <a:avLst/>
          </a:prstGeom>
          <a:solidFill>
            <a:srgbClr val="FFF3D1"/>
          </a:solidFill>
        </p:spPr>
        <p:txBody>
          <a:bodyPr wrap="square" rtlCol="0">
            <a:spAutoFit/>
          </a:bodyPr>
          <a:lstStyle/>
          <a:p>
            <a:r>
              <a:rPr lang="fr-FR" sz="1100" dirty="0" smtClean="0"/>
              <a:t>Herbe disponible (kgMS/ha)</a:t>
            </a:r>
            <a:endParaRPr lang="fr-FR" sz="1100" dirty="0"/>
          </a:p>
        </p:txBody>
      </p:sp>
      <p:sp>
        <p:nvSpPr>
          <p:cNvPr id="11" name="ZoneTexte 10"/>
          <p:cNvSpPr txBox="1"/>
          <p:nvPr/>
        </p:nvSpPr>
        <p:spPr>
          <a:xfrm>
            <a:off x="390619" y="1451557"/>
            <a:ext cx="1926454" cy="261610"/>
          </a:xfrm>
          <a:prstGeom prst="rect">
            <a:avLst/>
          </a:prstGeom>
          <a:solidFill>
            <a:srgbClr val="FFF8E5"/>
          </a:solidFill>
        </p:spPr>
        <p:txBody>
          <a:bodyPr wrap="square" rtlCol="0">
            <a:spAutoFit/>
          </a:bodyPr>
          <a:lstStyle/>
          <a:p>
            <a:r>
              <a:rPr lang="fr-FR" sz="1100" dirty="0" smtClean="0"/>
              <a:t>Hauteur herbe   (cm)</a:t>
            </a:r>
            <a:endParaRPr lang="fr-FR" sz="1100" dirty="0"/>
          </a:p>
        </p:txBody>
      </p:sp>
      <p:sp>
        <p:nvSpPr>
          <p:cNvPr id="12" name="ZoneTexte 11"/>
          <p:cNvSpPr txBox="1"/>
          <p:nvPr/>
        </p:nvSpPr>
        <p:spPr>
          <a:xfrm>
            <a:off x="381741" y="1695064"/>
            <a:ext cx="1926454" cy="261610"/>
          </a:xfrm>
          <a:prstGeom prst="rect">
            <a:avLst/>
          </a:prstGeom>
          <a:solidFill>
            <a:srgbClr val="FFF3D1"/>
          </a:solidFill>
        </p:spPr>
        <p:txBody>
          <a:bodyPr wrap="square" rtlCol="0">
            <a:spAutoFit/>
          </a:bodyPr>
          <a:lstStyle/>
          <a:p>
            <a:r>
              <a:rPr lang="fr-FR" sz="1100" dirty="0" smtClean="0"/>
              <a:t>Temps de rotation (jours)</a:t>
            </a:r>
            <a:endParaRPr lang="fr-FR" sz="1100" dirty="0"/>
          </a:p>
        </p:txBody>
      </p:sp>
      <p:sp>
        <p:nvSpPr>
          <p:cNvPr id="13" name="ZoneTexte 12"/>
          <p:cNvSpPr txBox="1"/>
          <p:nvPr/>
        </p:nvSpPr>
        <p:spPr>
          <a:xfrm>
            <a:off x="403936" y="1959290"/>
            <a:ext cx="1926454" cy="261610"/>
          </a:xfrm>
          <a:prstGeom prst="rect">
            <a:avLst/>
          </a:prstGeom>
          <a:solidFill>
            <a:srgbClr val="FFF8E5"/>
          </a:solidFill>
        </p:spPr>
        <p:txBody>
          <a:bodyPr wrap="square" rtlCol="0">
            <a:spAutoFit/>
          </a:bodyPr>
          <a:lstStyle/>
          <a:p>
            <a:r>
              <a:rPr lang="fr-FR" sz="1100" dirty="0" smtClean="0"/>
              <a:t>Part de feuilles (%)</a:t>
            </a:r>
            <a:endParaRPr lang="fr-FR" sz="1100" dirty="0"/>
          </a:p>
        </p:txBody>
      </p:sp>
      <p:sp>
        <p:nvSpPr>
          <p:cNvPr id="14" name="ZoneTexte 13"/>
          <p:cNvSpPr txBox="1"/>
          <p:nvPr/>
        </p:nvSpPr>
        <p:spPr>
          <a:xfrm>
            <a:off x="403936" y="2244688"/>
            <a:ext cx="1926454" cy="261610"/>
          </a:xfrm>
          <a:prstGeom prst="rect">
            <a:avLst/>
          </a:prstGeom>
          <a:solidFill>
            <a:srgbClr val="FFF3D1"/>
          </a:solidFill>
        </p:spPr>
        <p:txBody>
          <a:bodyPr wrap="square" rtlCol="0">
            <a:spAutoFit/>
          </a:bodyPr>
          <a:lstStyle/>
          <a:p>
            <a:r>
              <a:rPr lang="fr-FR" sz="1100" dirty="0" smtClean="0"/>
              <a:t>Jours d’avance</a:t>
            </a:r>
            <a:endParaRPr lang="fr-FR" sz="1100" dirty="0"/>
          </a:p>
        </p:txBody>
      </p:sp>
      <p:sp>
        <p:nvSpPr>
          <p:cNvPr id="15" name="ZoneTexte 14"/>
          <p:cNvSpPr txBox="1"/>
          <p:nvPr/>
        </p:nvSpPr>
        <p:spPr>
          <a:xfrm>
            <a:off x="372863" y="3677898"/>
            <a:ext cx="2574523" cy="2677656"/>
          </a:xfrm>
          <a:prstGeom prst="rect">
            <a:avLst/>
          </a:prstGeom>
          <a:solidFill>
            <a:srgbClr val="FFF8E5"/>
          </a:solidFill>
        </p:spPr>
        <p:txBody>
          <a:bodyPr wrap="square" rtlCol="0">
            <a:spAutoFit/>
          </a:bodyPr>
          <a:lstStyle/>
          <a:p>
            <a:pPr marL="285750" indent="-285750">
              <a:buFontTx/>
              <a:buChar char="-"/>
            </a:pPr>
            <a:r>
              <a:rPr lang="fr-FR" sz="1400" dirty="0" smtClean="0"/>
              <a:t>Avoir 7 à 9 cm d’herbe disponible pour le pâturage</a:t>
            </a:r>
          </a:p>
          <a:p>
            <a:pPr marL="285750" indent="-285750">
              <a:buFontTx/>
              <a:buChar char="-"/>
            </a:pPr>
            <a:r>
              <a:rPr lang="fr-FR" sz="1400" dirty="0" smtClean="0"/>
              <a:t>Avoir 10 – 14 jours d’avance</a:t>
            </a:r>
          </a:p>
          <a:p>
            <a:pPr marL="285750" indent="-285750">
              <a:buFontTx/>
              <a:buChar char="-"/>
            </a:pPr>
            <a:r>
              <a:rPr lang="fr-FR" sz="1400" dirty="0" smtClean="0"/>
              <a:t>Herbe de haute qualité – très feuillue</a:t>
            </a:r>
          </a:p>
          <a:p>
            <a:pPr marL="285750" indent="-285750">
              <a:buFontTx/>
              <a:buChar char="-"/>
            </a:pPr>
            <a:r>
              <a:rPr lang="fr-FR" sz="1400" dirty="0" smtClean="0"/>
              <a:t>Offre d’herbe équilibrée</a:t>
            </a:r>
          </a:p>
          <a:p>
            <a:pPr marL="285750" indent="-285750">
              <a:buFontTx/>
              <a:buChar char="-"/>
            </a:pPr>
            <a:r>
              <a:rPr lang="fr-FR" sz="1400" dirty="0" smtClean="0"/>
              <a:t>Flexibilité pour choisir ses parcelles destinées à la fauche</a:t>
            </a:r>
          </a:p>
          <a:p>
            <a:pPr marL="285750" indent="-285750">
              <a:buFontTx/>
              <a:buChar char="-"/>
            </a:pPr>
            <a:r>
              <a:rPr lang="fr-FR" sz="1400" dirty="0" smtClean="0"/>
              <a:t>Peu de broyage nécessaire</a:t>
            </a:r>
          </a:p>
          <a:p>
            <a:pPr marL="285750" indent="-285750">
              <a:buFontTx/>
              <a:buChar char="-"/>
            </a:pPr>
            <a:r>
              <a:rPr lang="fr-FR" sz="1400" dirty="0" smtClean="0"/>
              <a:t>Des GMQ + élevés  </a:t>
            </a:r>
          </a:p>
          <a:p>
            <a:pPr marL="285750" indent="-285750">
              <a:buFontTx/>
              <a:buChar char="-"/>
            </a:pPr>
            <a:endParaRPr lang="fr-FR" sz="1400" dirty="0"/>
          </a:p>
        </p:txBody>
      </p:sp>
      <p:sp>
        <p:nvSpPr>
          <p:cNvPr id="16" name="ZoneTexte 15"/>
          <p:cNvSpPr txBox="1"/>
          <p:nvPr/>
        </p:nvSpPr>
        <p:spPr>
          <a:xfrm>
            <a:off x="3022572" y="3639402"/>
            <a:ext cx="2810057" cy="2677656"/>
          </a:xfrm>
          <a:prstGeom prst="rect">
            <a:avLst/>
          </a:prstGeom>
          <a:solidFill>
            <a:srgbClr val="FFF3D1"/>
          </a:solidFill>
        </p:spPr>
        <p:txBody>
          <a:bodyPr wrap="square" rtlCol="0">
            <a:spAutoFit/>
          </a:bodyPr>
          <a:lstStyle/>
          <a:p>
            <a:pPr marL="285750" indent="-285750">
              <a:buFontTx/>
              <a:buChar char="-"/>
            </a:pPr>
            <a:r>
              <a:rPr lang="fr-FR" sz="1400" dirty="0" smtClean="0"/>
              <a:t>Trop d’herbe sur l’</a:t>
            </a:r>
            <a:r>
              <a:rPr lang="fr-FR" sz="1400" dirty="0" err="1" smtClean="0"/>
              <a:t>exploitatoin</a:t>
            </a:r>
            <a:endParaRPr lang="fr-FR" sz="1400" dirty="0" smtClean="0"/>
          </a:p>
          <a:p>
            <a:pPr marL="285750" indent="-285750">
              <a:buFontTx/>
              <a:buChar char="-"/>
            </a:pPr>
            <a:r>
              <a:rPr lang="fr-FR" sz="1400" dirty="0" smtClean="0"/>
              <a:t>Avoir 21 à 28 jours d’avance (double de la quantité recommandée)</a:t>
            </a:r>
          </a:p>
          <a:p>
            <a:pPr marL="285750" indent="-285750">
              <a:buFontTx/>
              <a:buChar char="-"/>
            </a:pPr>
            <a:r>
              <a:rPr lang="fr-FR" sz="1400" dirty="0" smtClean="0"/>
              <a:t>Herbe de faible qualité et faible valorisation</a:t>
            </a:r>
          </a:p>
          <a:p>
            <a:pPr marL="285750" indent="-285750">
              <a:buFontTx/>
              <a:buChar char="-"/>
            </a:pPr>
            <a:r>
              <a:rPr lang="fr-FR" sz="1400" dirty="0" smtClean="0"/>
              <a:t>Hauteur sortie trop haute</a:t>
            </a:r>
          </a:p>
          <a:p>
            <a:pPr marL="285750" indent="-285750">
              <a:buFontTx/>
              <a:buChar char="-"/>
            </a:pPr>
            <a:r>
              <a:rPr lang="fr-FR" sz="1400" dirty="0" smtClean="0"/>
              <a:t>Besoin de faucher &gt; 50 % des surfaces pour équilibrer l’offre en herbe</a:t>
            </a:r>
          </a:p>
          <a:p>
            <a:pPr marL="285750" indent="-285750">
              <a:buFontTx/>
              <a:buChar char="-"/>
            </a:pPr>
            <a:r>
              <a:rPr lang="fr-FR" sz="1400" dirty="0" smtClean="0"/>
              <a:t>2 à 3 broyages successifs requis </a:t>
            </a:r>
          </a:p>
          <a:p>
            <a:pPr marL="285750" indent="-285750">
              <a:buFontTx/>
              <a:buChar char="-"/>
            </a:pPr>
            <a:r>
              <a:rPr lang="fr-FR" sz="1400" dirty="0" smtClean="0"/>
              <a:t>Faible GMQ</a:t>
            </a:r>
          </a:p>
        </p:txBody>
      </p:sp>
    </p:spTree>
    <p:extLst>
      <p:ext uri="{BB962C8B-B14F-4D97-AF65-F5344CB8AC3E}">
        <p14:creationId xmlns:p14="http://schemas.microsoft.com/office/powerpoint/2010/main" val="9053980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6" y="1054198"/>
            <a:ext cx="6336704" cy="936104"/>
          </a:xfrm>
        </p:spPr>
        <p:txBody>
          <a:bodyPr/>
          <a:lstStyle/>
          <a:p>
            <a:pPr algn="l"/>
            <a:r>
              <a:rPr lang="en-IE" sz="2400" dirty="0" smtClean="0">
                <a:solidFill>
                  <a:schemeClr val="tx1"/>
                </a:solidFill>
              </a:rPr>
              <a:t>Gestion du pâturage d'automne</a:t>
            </a:r>
            <a:endParaRPr lang="en-IE" sz="2400" dirty="0">
              <a:solidFill>
                <a:schemeClr val="tx1"/>
              </a:solidFill>
            </a:endParaRPr>
          </a:p>
        </p:txBody>
      </p:sp>
      <p:pic>
        <p:nvPicPr>
          <p:cNvPr id="6" name="irc_mi" descr="Image result for autumn grazing dairy">
            <a:hlinkClick r:id="rId2"/>
          </p:cNvPr>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4716016" y="2317710"/>
            <a:ext cx="3911603" cy="29210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480" y="2348880"/>
            <a:ext cx="4374520" cy="2889897"/>
          </a:xfrm>
          <a:prstGeom prst="rect">
            <a:avLst/>
          </a:prstGeom>
        </p:spPr>
      </p:pic>
      <p:pic>
        <p:nvPicPr>
          <p:cNvPr id="358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7579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0979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3916" y="1253390"/>
            <a:ext cx="8163194" cy="5008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817" y="174527"/>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701344" y="2712698"/>
            <a:ext cx="3692856" cy="3539430"/>
          </a:xfrm>
          <a:prstGeom prst="rect">
            <a:avLst/>
          </a:prstGeom>
          <a:solidFill>
            <a:srgbClr val="FFF8E5"/>
          </a:solidFill>
        </p:spPr>
        <p:txBody>
          <a:bodyPr wrap="square" rtlCol="0">
            <a:spAutoFit/>
          </a:bodyPr>
          <a:lstStyle/>
          <a:p>
            <a:pPr marL="285750" indent="-285750">
              <a:buFontTx/>
              <a:buChar char="-"/>
            </a:pPr>
            <a:r>
              <a:rPr lang="fr-FR" sz="1600" dirty="0" smtClean="0"/>
              <a:t>Accumuler de l’herbe à partir de mi-août</a:t>
            </a:r>
          </a:p>
          <a:p>
            <a:pPr marL="285750" indent="-285750">
              <a:buFontTx/>
              <a:buChar char="-"/>
            </a:pPr>
            <a:r>
              <a:rPr lang="fr-FR" sz="1600" dirty="0" smtClean="0"/>
              <a:t>Faucher les surplus en août</a:t>
            </a:r>
          </a:p>
          <a:p>
            <a:pPr marL="285750" indent="-285750">
              <a:buFontTx/>
              <a:buChar char="-"/>
            </a:pPr>
            <a:r>
              <a:rPr lang="fr-FR" sz="1600" dirty="0" smtClean="0"/>
              <a:t>Pâturer au fil les couverts les plus hauts</a:t>
            </a:r>
          </a:p>
          <a:p>
            <a:pPr marL="285750" indent="-285750">
              <a:buFontTx/>
              <a:buChar char="-"/>
            </a:pPr>
            <a:r>
              <a:rPr lang="fr-FR" sz="1600" dirty="0" smtClean="0"/>
              <a:t>Pâturer des couverts &lt;2 300 kgMS/ha</a:t>
            </a:r>
          </a:p>
          <a:p>
            <a:pPr marL="285750" indent="-285750">
              <a:buFontTx/>
              <a:buChar char="-"/>
            </a:pPr>
            <a:r>
              <a:rPr lang="fr-FR" sz="1600" dirty="0" smtClean="0"/>
              <a:t>Obtenir la plus grande quantité d’herbe à la mi-septembre</a:t>
            </a:r>
          </a:p>
          <a:p>
            <a:pPr marL="285750" indent="-285750">
              <a:buFontTx/>
              <a:buChar char="-"/>
            </a:pPr>
            <a:r>
              <a:rPr lang="fr-FR" sz="1600" dirty="0" smtClean="0"/>
              <a:t>Entamer la dernière rotation de pâturage début octobre</a:t>
            </a:r>
          </a:p>
          <a:p>
            <a:pPr marL="285750" indent="-285750">
              <a:buFontTx/>
              <a:buChar char="-"/>
            </a:pPr>
            <a:r>
              <a:rPr lang="fr-FR" sz="1600" dirty="0" smtClean="0"/>
              <a:t>Organiser la dernière rotation de pâturage </a:t>
            </a:r>
          </a:p>
          <a:p>
            <a:pPr marL="285750" indent="-285750">
              <a:buFontTx/>
              <a:buChar char="-"/>
            </a:pPr>
            <a:r>
              <a:rPr lang="fr-FR" sz="1600" dirty="0" smtClean="0"/>
              <a:t>Pâturer bas (4cm) </a:t>
            </a:r>
          </a:p>
          <a:p>
            <a:pPr marL="285750" indent="-285750">
              <a:buFontTx/>
              <a:buChar char="-"/>
            </a:pPr>
            <a:endParaRPr lang="fr-FR" sz="1600" dirty="0"/>
          </a:p>
        </p:txBody>
      </p:sp>
      <p:sp>
        <p:nvSpPr>
          <p:cNvPr id="5" name="ZoneTexte 4"/>
          <p:cNvSpPr txBox="1"/>
          <p:nvPr/>
        </p:nvSpPr>
        <p:spPr>
          <a:xfrm>
            <a:off x="4505513" y="2712698"/>
            <a:ext cx="3812987" cy="3539430"/>
          </a:xfrm>
          <a:prstGeom prst="rect">
            <a:avLst/>
          </a:prstGeom>
          <a:solidFill>
            <a:srgbClr val="FFF3D1"/>
          </a:solidFill>
        </p:spPr>
        <p:txBody>
          <a:bodyPr wrap="square" rtlCol="0">
            <a:spAutoFit/>
          </a:bodyPr>
          <a:lstStyle/>
          <a:p>
            <a:pPr marL="285750" indent="-285750">
              <a:buFontTx/>
              <a:buChar char="-"/>
            </a:pPr>
            <a:r>
              <a:rPr lang="fr-FR" sz="1600" dirty="0" smtClean="0"/>
              <a:t>Accumuler de l’herbe à partir de mi-juillet</a:t>
            </a:r>
          </a:p>
          <a:p>
            <a:pPr marL="285750" indent="-285750">
              <a:buFontTx/>
              <a:buChar char="-"/>
            </a:pPr>
            <a:r>
              <a:rPr lang="fr-FR" sz="1600" dirty="0" smtClean="0"/>
              <a:t>Faucher les surplus en septembre</a:t>
            </a:r>
          </a:p>
          <a:p>
            <a:pPr marL="285750" indent="-285750">
              <a:buFontTx/>
              <a:buChar char="-"/>
            </a:pPr>
            <a:r>
              <a:rPr lang="fr-FR" sz="1600" dirty="0" smtClean="0"/>
              <a:t>Retourner sur les parcelles finies pour l’année</a:t>
            </a:r>
          </a:p>
          <a:p>
            <a:pPr marL="285750" indent="-285750">
              <a:buFontTx/>
              <a:buChar char="-"/>
            </a:pPr>
            <a:r>
              <a:rPr lang="fr-FR" sz="1600" dirty="0" smtClean="0"/>
              <a:t>Pâturer des couverts &gt; 2 500 kgMS/ha</a:t>
            </a:r>
          </a:p>
          <a:p>
            <a:pPr marL="285750" indent="-285750">
              <a:buFontTx/>
              <a:buChar char="-"/>
            </a:pPr>
            <a:r>
              <a:rPr lang="fr-FR" sz="1600" dirty="0" smtClean="0"/>
              <a:t>Obtenir le maximum d’herbe à la mi-octobre</a:t>
            </a:r>
          </a:p>
          <a:p>
            <a:pPr marL="285750" indent="-285750">
              <a:buFontTx/>
              <a:buChar char="-"/>
            </a:pPr>
            <a:r>
              <a:rPr lang="fr-FR" sz="1600" dirty="0" smtClean="0"/>
              <a:t>Entamer la dernière rotation de pâturage fin octobre </a:t>
            </a:r>
          </a:p>
          <a:p>
            <a:pPr marL="285750" indent="-285750">
              <a:buFontTx/>
              <a:buChar char="-"/>
            </a:pPr>
            <a:r>
              <a:rPr lang="fr-FR" sz="1600" dirty="0" smtClean="0"/>
              <a:t>Ne pas organiser la dernière rotation de pâturage</a:t>
            </a:r>
          </a:p>
          <a:p>
            <a:pPr marL="285750" indent="-285750">
              <a:buFontTx/>
              <a:buChar char="-"/>
            </a:pPr>
            <a:r>
              <a:rPr lang="fr-FR" sz="1600" dirty="0" smtClean="0"/>
              <a:t>Pâturer haut (5 – 6cm)</a:t>
            </a:r>
          </a:p>
          <a:p>
            <a:pPr marL="285750" indent="-285750">
              <a:buFontTx/>
              <a:buChar char="-"/>
            </a:pPr>
            <a:endParaRPr lang="fr-FR" sz="1600" dirty="0" smtClean="0"/>
          </a:p>
        </p:txBody>
      </p:sp>
    </p:spTree>
    <p:extLst>
      <p:ext uri="{BB962C8B-B14F-4D97-AF65-F5344CB8AC3E}">
        <p14:creationId xmlns:p14="http://schemas.microsoft.com/office/powerpoint/2010/main" val="3428548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531" y="1340768"/>
            <a:ext cx="8456269" cy="44825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776" y="61374"/>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406400" y="2738098"/>
            <a:ext cx="3987800" cy="3385542"/>
          </a:xfrm>
          <a:prstGeom prst="rect">
            <a:avLst/>
          </a:prstGeom>
          <a:solidFill>
            <a:srgbClr val="FFF8E5"/>
          </a:solidFill>
        </p:spPr>
        <p:txBody>
          <a:bodyPr wrap="square" rtlCol="0">
            <a:spAutoFit/>
          </a:bodyPr>
          <a:lstStyle/>
          <a:p>
            <a:pPr marL="285750" indent="-285750">
              <a:buFontTx/>
              <a:buChar char="-"/>
            </a:pPr>
            <a:r>
              <a:rPr lang="fr-FR" dirty="0" smtClean="0"/>
              <a:t>Appliquer le lisier sur les parcelles où la fertilité est faible</a:t>
            </a:r>
          </a:p>
          <a:p>
            <a:pPr marL="285750" indent="-285750">
              <a:buFontTx/>
              <a:buChar char="-"/>
            </a:pPr>
            <a:r>
              <a:rPr lang="fr-FR" dirty="0" smtClean="0"/>
              <a:t>Il est possible d’utiliser de l’urée pour la fertilisation azotée d’automne</a:t>
            </a:r>
          </a:p>
          <a:p>
            <a:pPr marL="285750" indent="-285750">
              <a:buFontTx/>
              <a:buChar char="-"/>
            </a:pPr>
            <a:r>
              <a:rPr lang="fr-FR" dirty="0" smtClean="0"/>
              <a:t>Appliquer des doses d’azote faible plutôt que de faire une impasse sur une parcelle</a:t>
            </a:r>
          </a:p>
          <a:p>
            <a:pPr marL="285750" indent="-285750">
              <a:buFontTx/>
              <a:buChar char="-"/>
            </a:pPr>
            <a:r>
              <a:rPr lang="fr-FR" dirty="0" smtClean="0"/>
              <a:t>Si possible épandre de faibles volumes de lisier</a:t>
            </a:r>
          </a:p>
          <a:p>
            <a:pPr marL="285750" indent="-285750">
              <a:buFontTx/>
              <a:buChar char="-"/>
            </a:pPr>
            <a:r>
              <a:rPr lang="fr-FR" dirty="0" smtClean="0"/>
              <a:t>Apporter une dose d’azote si besoin avant le 15 septembre</a:t>
            </a:r>
          </a:p>
          <a:p>
            <a:pPr marL="285750" indent="-285750">
              <a:buFontTx/>
              <a:buChar char="-"/>
            </a:pPr>
            <a:endParaRPr lang="fr-FR" sz="1600" dirty="0"/>
          </a:p>
        </p:txBody>
      </p:sp>
      <p:sp>
        <p:nvSpPr>
          <p:cNvPr id="5" name="ZoneTexte 4"/>
          <p:cNvSpPr txBox="1"/>
          <p:nvPr/>
        </p:nvSpPr>
        <p:spPr>
          <a:xfrm>
            <a:off x="4505513" y="2712698"/>
            <a:ext cx="3812987" cy="2031325"/>
          </a:xfrm>
          <a:prstGeom prst="rect">
            <a:avLst/>
          </a:prstGeom>
          <a:solidFill>
            <a:srgbClr val="FFF3D1"/>
          </a:solidFill>
        </p:spPr>
        <p:txBody>
          <a:bodyPr wrap="square" rtlCol="0">
            <a:spAutoFit/>
          </a:bodyPr>
          <a:lstStyle/>
          <a:p>
            <a:pPr marL="285750" indent="-285750">
              <a:buFontTx/>
              <a:buChar char="-"/>
            </a:pPr>
            <a:r>
              <a:rPr lang="fr-FR" dirty="0" smtClean="0"/>
              <a:t>Utiliser de l’urée pendant les périodes sèches</a:t>
            </a:r>
          </a:p>
          <a:p>
            <a:pPr marL="285750" indent="-285750">
              <a:buFontTx/>
              <a:buChar char="-"/>
            </a:pPr>
            <a:r>
              <a:rPr lang="fr-FR" dirty="0" smtClean="0"/>
              <a:t>Epandre de l’azote sur des prairies riches en trèfle</a:t>
            </a:r>
          </a:p>
          <a:p>
            <a:pPr marL="285750" indent="-285750">
              <a:buFontTx/>
              <a:buChar char="-"/>
            </a:pPr>
            <a:r>
              <a:rPr lang="fr-FR" dirty="0" smtClean="0"/>
              <a:t>Faire une impasse en azote sur les parcelles</a:t>
            </a:r>
          </a:p>
          <a:p>
            <a:pPr marL="285750" indent="-285750">
              <a:buFontTx/>
              <a:buChar char="-"/>
            </a:pPr>
            <a:endParaRPr lang="fr-FR" dirty="0" smtClean="0"/>
          </a:p>
        </p:txBody>
      </p:sp>
      <p:sp>
        <p:nvSpPr>
          <p:cNvPr id="2" name="ZoneTexte 1"/>
          <p:cNvSpPr txBox="1"/>
          <p:nvPr/>
        </p:nvSpPr>
        <p:spPr>
          <a:xfrm>
            <a:off x="406400" y="1473200"/>
            <a:ext cx="5041900" cy="400110"/>
          </a:xfrm>
          <a:prstGeom prst="rect">
            <a:avLst/>
          </a:prstGeom>
          <a:solidFill>
            <a:schemeClr val="bg1"/>
          </a:solidFill>
        </p:spPr>
        <p:txBody>
          <a:bodyPr wrap="square" rtlCol="0">
            <a:spAutoFit/>
          </a:bodyPr>
          <a:lstStyle/>
          <a:p>
            <a:r>
              <a:rPr lang="fr-FR" sz="2000" b="1" dirty="0" smtClean="0"/>
              <a:t>Epandage de lisier et fertilisation à l’automne</a:t>
            </a:r>
            <a:endParaRPr lang="fr-FR" sz="2000" b="1" dirty="0"/>
          </a:p>
        </p:txBody>
      </p:sp>
    </p:spTree>
    <p:extLst>
      <p:ext uri="{BB962C8B-B14F-4D97-AF65-F5344CB8AC3E}">
        <p14:creationId xmlns:p14="http://schemas.microsoft.com/office/powerpoint/2010/main" val="39028036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1560" y="188640"/>
            <a:ext cx="4146146" cy="6146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3"/>
          <a:stretch>
            <a:fillRect/>
          </a:stretch>
        </p:blipFill>
        <p:spPr>
          <a:xfrm>
            <a:off x="4870164" y="1530041"/>
            <a:ext cx="4085566" cy="2304256"/>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8680" y="5816803"/>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802060" y="774700"/>
            <a:ext cx="684000" cy="288000"/>
          </a:xfrm>
          <a:prstGeom prst="rect">
            <a:avLst/>
          </a:prstGeom>
          <a:solidFill>
            <a:srgbClr val="C17414"/>
          </a:solidFill>
        </p:spPr>
        <p:txBody>
          <a:bodyPr wrap="square" rtlCol="0">
            <a:spAutoFit/>
          </a:bodyPr>
          <a:lstStyle/>
          <a:p>
            <a:r>
              <a:rPr lang="fr-FR" sz="1400" b="1" dirty="0" smtClean="0"/>
              <a:t>étapes</a:t>
            </a:r>
            <a:endParaRPr lang="fr-FR" sz="1400" b="1" dirty="0"/>
          </a:p>
        </p:txBody>
      </p:sp>
      <p:sp>
        <p:nvSpPr>
          <p:cNvPr id="3" name="ZoneTexte 2"/>
          <p:cNvSpPr txBox="1"/>
          <p:nvPr/>
        </p:nvSpPr>
        <p:spPr>
          <a:xfrm>
            <a:off x="1574800" y="279400"/>
            <a:ext cx="2988000" cy="400110"/>
          </a:xfrm>
          <a:prstGeom prst="rect">
            <a:avLst/>
          </a:prstGeom>
          <a:solidFill>
            <a:srgbClr val="F1D9C0"/>
          </a:solidFill>
        </p:spPr>
        <p:txBody>
          <a:bodyPr wrap="square" rtlCol="0">
            <a:spAutoFit/>
          </a:bodyPr>
          <a:lstStyle/>
          <a:p>
            <a:r>
              <a:rPr lang="fr-FR" sz="2000" b="1" dirty="0" smtClean="0"/>
              <a:t>Gérer un automne humide</a:t>
            </a:r>
            <a:endParaRPr lang="fr-FR" sz="2000" b="1" dirty="0"/>
          </a:p>
        </p:txBody>
      </p:sp>
      <p:sp>
        <p:nvSpPr>
          <p:cNvPr id="4" name="ZoneTexte 3"/>
          <p:cNvSpPr txBox="1"/>
          <p:nvPr/>
        </p:nvSpPr>
        <p:spPr>
          <a:xfrm>
            <a:off x="713160" y="1317486"/>
            <a:ext cx="3955646" cy="5078313"/>
          </a:xfrm>
          <a:prstGeom prst="rect">
            <a:avLst/>
          </a:prstGeom>
          <a:solidFill>
            <a:srgbClr val="F1D9C0"/>
          </a:solidFill>
        </p:spPr>
        <p:txBody>
          <a:bodyPr wrap="square" rtlCol="0">
            <a:spAutoFit/>
          </a:bodyPr>
          <a:lstStyle/>
          <a:p>
            <a:r>
              <a:rPr lang="fr-FR" sz="1600" b="1" dirty="0" smtClean="0"/>
              <a:t>3-</a:t>
            </a:r>
            <a:r>
              <a:rPr lang="fr-FR" sz="1400" dirty="0" smtClean="0"/>
              <a:t> Utiliser un fil avant pour minimiser la zone de tassement, une nouvelle portion chaque jour pour bien valoriser l’herbe</a:t>
            </a:r>
          </a:p>
          <a:p>
            <a:r>
              <a:rPr lang="fr-FR" sz="1600" b="1" dirty="0" smtClean="0"/>
              <a:t>4-</a:t>
            </a:r>
            <a:r>
              <a:rPr lang="fr-FR" sz="1400" dirty="0" smtClean="0"/>
              <a:t> Si possible utiliser un fil arrière pour protéger la repousse </a:t>
            </a:r>
          </a:p>
          <a:p>
            <a:r>
              <a:rPr lang="fr-FR" sz="1600" b="1" dirty="0" smtClean="0"/>
              <a:t>5-</a:t>
            </a:r>
            <a:r>
              <a:rPr lang="fr-FR" sz="1400" dirty="0" smtClean="0"/>
              <a:t> Pratiquer un pâturage court (quelques heures par jour) pour réduire la pression sur le sol et garder les animaux plus longtemps à l’herbe</a:t>
            </a:r>
          </a:p>
          <a:p>
            <a:r>
              <a:rPr lang="fr-FR" sz="1600" b="1" dirty="0" smtClean="0"/>
              <a:t>6-</a:t>
            </a:r>
            <a:r>
              <a:rPr lang="fr-FR" sz="1400" dirty="0" smtClean="0"/>
              <a:t> Multiplier les portes d’accès aux parcelles pour limiter les passages répétés au même endroit. Sinon, créer un chemin temporaire (1,5m de large) le long de la clôture pour amener les animaux au fond de la parcelle.</a:t>
            </a:r>
          </a:p>
          <a:p>
            <a:r>
              <a:rPr lang="fr-FR" sz="1600" b="1" dirty="0" smtClean="0"/>
              <a:t>7-</a:t>
            </a:r>
            <a:r>
              <a:rPr lang="fr-FR" sz="1400" dirty="0" smtClean="0"/>
              <a:t> Placer stratégiquement les abreuvoirs pour qu’ils servent à plusieurs parcelles, surtout avec l’utilisation d’un fil avant</a:t>
            </a:r>
          </a:p>
          <a:p>
            <a:r>
              <a:rPr lang="fr-FR" sz="1600" b="1" dirty="0" smtClean="0"/>
              <a:t>8-</a:t>
            </a:r>
            <a:r>
              <a:rPr lang="fr-FR" sz="1400" dirty="0" smtClean="0"/>
              <a:t> Pâturer les parcelles avec beaucoup d’herbe en partant du fond </a:t>
            </a:r>
          </a:p>
          <a:p>
            <a:r>
              <a:rPr lang="fr-FR" sz="1600" b="1" dirty="0" smtClean="0"/>
              <a:t>9- </a:t>
            </a:r>
            <a:r>
              <a:rPr lang="fr-FR" sz="1400" dirty="0" smtClean="0"/>
              <a:t>Changer les animaux de place tous les jours ou tous les deux jours</a:t>
            </a:r>
          </a:p>
          <a:p>
            <a:r>
              <a:rPr lang="fr-FR" sz="1600" b="1" dirty="0" smtClean="0"/>
              <a:t>10-</a:t>
            </a:r>
            <a:r>
              <a:rPr lang="fr-FR" sz="1400" dirty="0" smtClean="0"/>
              <a:t> Changer les animaux à la même heure pour leur donner une routine. </a:t>
            </a:r>
          </a:p>
        </p:txBody>
      </p:sp>
      <p:sp>
        <p:nvSpPr>
          <p:cNvPr id="5" name="ZoneTexte 4"/>
          <p:cNvSpPr txBox="1"/>
          <p:nvPr/>
        </p:nvSpPr>
        <p:spPr>
          <a:xfrm>
            <a:off x="1536700" y="647700"/>
            <a:ext cx="3096000" cy="800219"/>
          </a:xfrm>
          <a:prstGeom prst="rect">
            <a:avLst/>
          </a:prstGeom>
          <a:solidFill>
            <a:srgbClr val="F1D9C0"/>
          </a:solidFill>
        </p:spPr>
        <p:txBody>
          <a:bodyPr wrap="square" rtlCol="0">
            <a:spAutoFit/>
          </a:bodyPr>
          <a:lstStyle/>
          <a:p>
            <a:r>
              <a:rPr lang="fr-FR" sz="1600" b="1" dirty="0"/>
              <a:t>1-</a:t>
            </a:r>
            <a:r>
              <a:rPr lang="fr-FR" sz="1400" dirty="0"/>
              <a:t> Etre flexible – éviter les tassements</a:t>
            </a:r>
          </a:p>
          <a:p>
            <a:r>
              <a:rPr lang="fr-FR" sz="1600" b="1" dirty="0"/>
              <a:t>2-</a:t>
            </a:r>
            <a:r>
              <a:rPr lang="fr-FR" sz="1600" dirty="0"/>
              <a:t> </a:t>
            </a:r>
            <a:r>
              <a:rPr lang="fr-FR" sz="1400" dirty="0"/>
              <a:t>Utiliser les parcelles les plus abrités et les plus portants en période </a:t>
            </a:r>
            <a:r>
              <a:rPr lang="fr-FR" sz="1400" dirty="0" smtClean="0"/>
              <a:t>humide</a:t>
            </a:r>
            <a:endParaRPr lang="fr-FR" sz="1400" dirty="0"/>
          </a:p>
        </p:txBody>
      </p:sp>
    </p:spTree>
    <p:extLst>
      <p:ext uri="{BB962C8B-B14F-4D97-AF65-F5344CB8AC3E}">
        <p14:creationId xmlns:p14="http://schemas.microsoft.com/office/powerpoint/2010/main" val="37089830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76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0298" y="1155133"/>
            <a:ext cx="8806384" cy="48901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8745" y="197808"/>
            <a:ext cx="30670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60298" y="200581"/>
            <a:ext cx="2796086"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a:ln>
                  <a:noFill/>
                </a:ln>
                <a:solidFill>
                  <a:prstClr val="black"/>
                </a:solidFill>
                <a:effectLst/>
                <a:uLnTx/>
                <a:uFillTx/>
                <a:latin typeface="Calibri"/>
                <a:ea typeface="+mn-ea"/>
                <a:cs typeface="+mn-cs"/>
              </a:rPr>
              <a:t>Système de gestion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0" i="0" u="none" strike="noStrike" kern="1200" cap="none" spc="0" normalizeH="0" baseline="0" noProof="0" dirty="0" err="1">
                <a:ln>
                  <a:noFill/>
                </a:ln>
                <a:solidFill>
                  <a:prstClr val="black"/>
                </a:solidFill>
                <a:effectLst/>
                <a:uLnTx/>
                <a:uFillTx/>
                <a:latin typeface="Calibri"/>
                <a:ea typeface="+mn-ea"/>
                <a:cs typeface="+mn-cs"/>
              </a:rPr>
              <a:t>PastureBase</a:t>
            </a:r>
            <a:r>
              <a:rPr kumimoji="0" lang="en-IE" sz="2400" b="0" i="0" u="none" strike="noStrike" kern="1200" cap="none" spc="0" normalizeH="0" baseline="0" noProof="0" dirty="0">
                <a:ln>
                  <a:noFill/>
                </a:ln>
                <a:solidFill>
                  <a:prstClr val="black"/>
                </a:solidFill>
                <a:effectLst/>
                <a:uLnTx/>
                <a:uFillTx/>
                <a:latin typeface="Calibri"/>
                <a:ea typeface="+mn-ea"/>
                <a:cs typeface="+mn-cs"/>
              </a:rPr>
              <a:t> Irlande</a:t>
            </a:r>
          </a:p>
        </p:txBody>
      </p:sp>
    </p:spTree>
    <p:extLst>
      <p:ext uri="{BB962C8B-B14F-4D97-AF65-F5344CB8AC3E}">
        <p14:creationId xmlns:p14="http://schemas.microsoft.com/office/powerpoint/2010/main" val="822492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2656"/>
            <a:ext cx="6998184" cy="571504"/>
          </a:xfrm>
        </p:spPr>
        <p:txBody>
          <a:bodyPr/>
          <a:lstStyle/>
          <a:p>
            <a:pPr algn="ctr"/>
            <a:r>
              <a:rPr lang="en-IE" sz="2400" dirty="0">
                <a:solidFill>
                  <a:schemeClr val="tx1"/>
                </a:solidFill>
              </a:rPr>
              <a:t>Qu'est-ce que PastureBase Ireland et qui </a:t>
            </a:r>
            <a:r>
              <a:rPr lang="en-IE" sz="2400" dirty="0" err="1">
                <a:solidFill>
                  <a:schemeClr val="tx1"/>
                </a:solidFill>
              </a:rPr>
              <a:t>devrait</a:t>
            </a:r>
            <a:r>
              <a:rPr lang="en-IE" sz="2400" dirty="0">
                <a:solidFill>
                  <a:schemeClr val="tx1"/>
                </a:solidFill>
              </a:rPr>
              <a:t> utiliser </a:t>
            </a:r>
            <a:r>
              <a:rPr lang="en-IE" sz="2400" dirty="0" err="1">
                <a:solidFill>
                  <a:schemeClr val="tx1"/>
                </a:solidFill>
              </a:rPr>
              <a:t>ce</a:t>
            </a:r>
            <a:r>
              <a:rPr lang="en-IE" sz="2400" dirty="0">
                <a:solidFill>
                  <a:schemeClr val="tx1"/>
                </a:solidFill>
              </a:rPr>
              <a:t> </a:t>
            </a:r>
            <a:r>
              <a:rPr lang="en-IE" sz="2400" dirty="0" err="1">
                <a:solidFill>
                  <a:schemeClr val="tx1"/>
                </a:solidFill>
              </a:rPr>
              <a:t>logiciel</a:t>
            </a:r>
            <a:r>
              <a:rPr lang="en-IE" sz="2400" dirty="0">
                <a:solidFill>
                  <a:schemeClr val="tx1"/>
                </a:solidFill>
              </a:rPr>
              <a:t> ?</a:t>
            </a:r>
          </a:p>
        </p:txBody>
      </p:sp>
      <p:sp>
        <p:nvSpPr>
          <p:cNvPr id="3" name="Text Placeholder 2"/>
          <p:cNvSpPr>
            <a:spLocks noGrp="1"/>
          </p:cNvSpPr>
          <p:nvPr>
            <p:ph idx="1"/>
          </p:nvPr>
        </p:nvSpPr>
        <p:spPr>
          <a:xfrm>
            <a:off x="304799" y="1099693"/>
            <a:ext cx="8686801" cy="5262979"/>
          </a:xfrm>
        </p:spPr>
        <p:txBody>
          <a:bodyPr/>
          <a:lstStyle/>
          <a:p>
            <a:pPr marL="514350" indent="-514350">
              <a:buFont typeface="+mj-lt"/>
              <a:buAutoNum type="arabicPeriod"/>
            </a:pPr>
            <a:r>
              <a:rPr lang="en-IE" sz="2400" dirty="0"/>
              <a:t>Un </a:t>
            </a:r>
            <a:r>
              <a:rPr lang="en-IE" sz="2400" dirty="0" err="1"/>
              <a:t>logiciel</a:t>
            </a:r>
            <a:r>
              <a:rPr lang="en-IE" sz="2400" dirty="0"/>
              <a:t> d'aide à la gestion des prairies</a:t>
            </a:r>
          </a:p>
          <a:p>
            <a:pPr marL="514350" indent="-514350">
              <a:buFont typeface="+mj-lt"/>
              <a:buAutoNum type="arabicPeriod"/>
            </a:pPr>
            <a:endParaRPr lang="en-IE" sz="2400" dirty="0"/>
          </a:p>
          <a:p>
            <a:pPr marL="514350" indent="-514350">
              <a:buFont typeface="+mj-lt"/>
              <a:buAutoNum type="arabicPeriod"/>
            </a:pPr>
            <a:r>
              <a:rPr lang="en-IE" sz="2400" dirty="0"/>
              <a:t>Aide les agriculteurs à quantifier la quantité </a:t>
            </a:r>
            <a:r>
              <a:rPr lang="en-IE" sz="2400" dirty="0" err="1"/>
              <a:t>d'herbe</a:t>
            </a:r>
            <a:r>
              <a:rPr lang="en-IE" sz="2400" dirty="0"/>
              <a:t> </a:t>
            </a:r>
            <a:r>
              <a:rPr lang="en-IE" sz="2400" dirty="0" err="1"/>
              <a:t>produite</a:t>
            </a:r>
            <a:r>
              <a:rPr lang="en-IE" sz="2400" dirty="0"/>
              <a:t> sur leur ferme </a:t>
            </a:r>
          </a:p>
          <a:p>
            <a:pPr marL="514350" indent="-514350">
              <a:buFont typeface="+mj-lt"/>
              <a:buAutoNum type="arabicPeriod"/>
            </a:pPr>
            <a:endParaRPr lang="en-IE" sz="2400" dirty="0"/>
          </a:p>
          <a:p>
            <a:pPr marL="514350" indent="-514350">
              <a:buFont typeface="+mj-lt"/>
              <a:buAutoNum type="arabicPeriod"/>
            </a:pPr>
            <a:r>
              <a:rPr lang="en-IE" sz="2400" dirty="0"/>
              <a:t>Pour tout agriculteur désireux d'accroître la rentabilité de son exploitation agricole </a:t>
            </a:r>
          </a:p>
          <a:p>
            <a:pPr marL="514350" indent="-514350">
              <a:buFont typeface="+mj-lt"/>
              <a:buAutoNum type="arabicPeriod"/>
            </a:pPr>
            <a:endParaRPr lang="en-IE" sz="2400" dirty="0"/>
          </a:p>
          <a:p>
            <a:pPr marL="514350" indent="-514350">
              <a:buFont typeface="+mj-lt"/>
              <a:buAutoNum type="arabicPeriod"/>
            </a:pPr>
            <a:r>
              <a:rPr lang="en-IE" sz="2400" dirty="0"/>
              <a:t>Actuellement, plus de 5 000 agriculteurs utilisent le système. </a:t>
            </a:r>
          </a:p>
          <a:p>
            <a:pPr marL="342900" indent="-342900">
              <a:buFont typeface="+mj-lt"/>
              <a:buAutoNum type="arabicPeriod"/>
            </a:pPr>
            <a:endParaRPr lang="en-IE" dirty="0"/>
          </a:p>
          <a:p>
            <a:endParaRPr lang="en-IE" dirty="0"/>
          </a:p>
          <a:p>
            <a:endParaRPr lang="en-IE" dirty="0"/>
          </a:p>
        </p:txBody>
      </p:sp>
    </p:spTree>
    <p:custDataLst>
      <p:tags r:id="rId1"/>
    </p:custDataLst>
    <p:extLst>
      <p:ext uri="{BB962C8B-B14F-4D97-AF65-F5344CB8AC3E}">
        <p14:creationId xmlns:p14="http://schemas.microsoft.com/office/powerpoint/2010/main" val="3828940649"/>
      </p:ext>
    </p:extLst>
  </p:cSld>
  <p:clrMapOvr>
    <a:masterClrMapping/>
  </p:clrMapOvr>
  <mc:AlternateContent xmlns:mc="http://schemas.openxmlformats.org/markup-compatibility/2006" xmlns:p14="http://schemas.microsoft.com/office/powerpoint/2010/main">
    <mc:Choice Requires="p14">
      <p:transition spd="slow" p14:dur="2000" advTm="16717"/>
    </mc:Choice>
    <mc:Fallback xmlns="">
      <p:transition spd="slow" advTm="16717"/>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865188"/>
            <a:ext cx="91440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a:ln>
                  <a:noFill/>
                </a:ln>
                <a:solidFill>
                  <a:srgbClr val="000000"/>
                </a:solidFill>
                <a:effectLst/>
                <a:uLnTx/>
                <a:uFillTx/>
                <a:latin typeface="Calibri"/>
                <a:ea typeface="+mn-ea"/>
                <a:cs typeface="+mn-cs"/>
              </a:rPr>
              <a:t>Outil Web d'aide à la décision pour la gestion des prairies </a:t>
            </a: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a:ln>
                  <a:noFill/>
                </a:ln>
                <a:solidFill>
                  <a:srgbClr val="000000"/>
                </a:solidFill>
                <a:effectLst/>
                <a:uLnTx/>
                <a:uFillTx/>
                <a:latin typeface="Calibri"/>
                <a:ea typeface="+mn-ea"/>
                <a:cs typeface="+mn-cs"/>
              </a:rPr>
              <a:t>Base de données nationale sur les prairies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en</a:t>
            </a:r>
            <a:r>
              <a:rPr kumimoji="0" lang="en-IE" sz="2400" b="0" i="0" u="none" strike="noStrike" kern="1200" cap="none" spc="0" normalizeH="0" baseline="0" noProof="0" dirty="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Irelande</a:t>
            </a:r>
            <a:r>
              <a:rPr kumimoji="0" lang="en-IE" sz="2400" b="0" i="0" u="none" strike="noStrike" kern="1200" cap="none" spc="0" normalizeH="0" baseline="0" noProof="0" dirty="0">
                <a:ln>
                  <a:noFill/>
                </a:ln>
                <a:solidFill>
                  <a:srgbClr val="000000"/>
                </a:solidFill>
                <a:effectLst/>
                <a:uLnTx/>
                <a:uFillTx/>
                <a:latin typeface="Calibri"/>
                <a:ea typeface="+mn-ea"/>
                <a:cs typeface="+mn-cs"/>
              </a:rPr>
              <a:t> </a:t>
            </a:r>
          </a:p>
          <a:p>
            <a:pPr marL="528637" marR="0" lvl="1" indent="-342900" algn="l" defTabSz="914400" rtl="0" eaLnBrk="0" fontAlgn="base" latinLnBrk="0" hangingPunct="0">
              <a:lnSpc>
                <a:spcPct val="150000"/>
              </a:lnSpc>
              <a:spcBef>
                <a:spcPct val="20000"/>
              </a:spcBef>
              <a:spcAft>
                <a:spcPct val="0"/>
              </a:spcAft>
              <a:buClrTx/>
              <a:buSzTx/>
              <a:buFont typeface="Arial" pitchFamily="34" charset="0"/>
              <a:buChar char="•"/>
              <a:tabLst/>
              <a:defRPr/>
            </a:pPr>
            <a:r>
              <a:rPr kumimoji="0" lang="en-IE" sz="2400" b="0" i="0" u="none" strike="noStrike" kern="1200" cap="none" spc="0" normalizeH="0" baseline="0" noProof="0" dirty="0">
                <a:ln>
                  <a:noFill/>
                </a:ln>
                <a:solidFill>
                  <a:srgbClr val="000000"/>
                </a:solidFill>
                <a:effectLst/>
                <a:uLnTx/>
                <a:uFillTx/>
                <a:latin typeface="Calibri"/>
                <a:ea typeface="+mn-ea"/>
                <a:cs typeface="+mn-cs"/>
              </a:rPr>
              <a:t>L'agriculteur saisit les données</a:t>
            </a:r>
          </a:p>
          <a:p>
            <a:pPr marL="542925" marR="0" lvl="1" indent="-357188" algn="l" defTabSz="914400" rtl="0" eaLnBrk="0" fontAlgn="base" latinLnBrk="0" hangingPunct="0">
              <a:lnSpc>
                <a:spcPct val="150000"/>
              </a:lnSpc>
              <a:spcBef>
                <a:spcPct val="20000"/>
              </a:spcBef>
              <a:spcAft>
                <a:spcPct val="0"/>
              </a:spcAft>
              <a:buClrTx/>
              <a:buSzTx/>
              <a:buFont typeface="Times" pitchFamily="18" charset="0"/>
              <a:buChar char="•"/>
              <a:tabLst/>
              <a:defRPr/>
            </a:pPr>
            <a:r>
              <a:rPr kumimoji="0" lang="en-IE" sz="2400" b="0" i="0" u="none" strike="noStrike" kern="1200" cap="none" spc="0" normalizeH="0" baseline="0" noProof="0" dirty="0">
                <a:ln>
                  <a:noFill/>
                </a:ln>
                <a:solidFill>
                  <a:srgbClr val="000000"/>
                </a:solidFill>
                <a:effectLst/>
                <a:uLnTx/>
                <a:uFillTx/>
                <a:latin typeface="Calibri"/>
                <a:ea typeface="+mn-ea"/>
                <a:cs typeface="+mn-cs"/>
              </a:rPr>
              <a:t>Le focus des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mesures</a:t>
            </a:r>
            <a:r>
              <a:rPr kumimoji="0" lang="en-IE" sz="2400" b="0" i="0" u="none" strike="noStrike" kern="1200" cap="none" spc="0" normalizeH="0" baseline="0" noProof="0" dirty="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vise</a:t>
            </a:r>
            <a:r>
              <a:rPr kumimoji="0" lang="en-IE" sz="2400" b="0" i="0" u="none" strike="noStrike" kern="1200" cap="none" spc="0" normalizeH="0" baseline="0" noProof="0" dirty="0">
                <a:ln>
                  <a:noFill/>
                </a:ln>
                <a:solidFill>
                  <a:srgbClr val="000000"/>
                </a:solidFill>
                <a:effectLst/>
                <a:uLnTx/>
                <a:uFillTx/>
                <a:latin typeface="Calibri"/>
                <a:ea typeface="+mn-ea"/>
                <a:cs typeface="+mn-cs"/>
              </a:rPr>
              <a:t> la couverture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d’herbe</a:t>
            </a:r>
            <a:r>
              <a:rPr kumimoji="0" lang="en-IE" sz="2400" b="0" i="0" u="none" strike="noStrike" kern="1200" cap="none" spc="0" normalizeH="0" baseline="0" noProof="0" dirty="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avant</a:t>
            </a:r>
            <a:r>
              <a:rPr kumimoji="0" lang="en-IE" sz="2400" b="0" i="0" u="none" strike="noStrike" kern="1200" cap="none" spc="0" normalizeH="0" baseline="0" noProof="0" dirty="0">
                <a:ln>
                  <a:noFill/>
                </a:ln>
                <a:solidFill>
                  <a:srgbClr val="000000"/>
                </a:solidFill>
                <a:effectLst/>
                <a:uLnTx/>
                <a:uFillTx/>
                <a:latin typeface="Calibri"/>
                <a:ea typeface="+mn-ea"/>
                <a:cs typeface="+mn-cs"/>
              </a:rPr>
              <a:t> </a:t>
            </a:r>
            <a:r>
              <a:rPr kumimoji="0" lang="en-IE" sz="2400" b="0" i="0" u="none" strike="noStrike" kern="1200" cap="none" spc="0" normalizeH="0" baseline="0" noProof="0" dirty="0" err="1">
                <a:ln>
                  <a:noFill/>
                </a:ln>
                <a:solidFill>
                  <a:srgbClr val="000000"/>
                </a:solidFill>
                <a:effectLst/>
                <a:uLnTx/>
                <a:uFillTx/>
                <a:latin typeface="Calibri"/>
                <a:ea typeface="+mn-ea"/>
                <a:cs typeface="+mn-cs"/>
              </a:rPr>
              <a:t>pâturage</a:t>
            </a:r>
            <a:r>
              <a:rPr kumimoji="0" lang="en-IE" sz="2400" b="0" i="0" u="none" strike="noStrike" kern="1200" cap="none" spc="0" normalizeH="0" baseline="0" noProof="0" dirty="0">
                <a:ln>
                  <a:noFill/>
                </a:ln>
                <a:solidFill>
                  <a:srgbClr val="000000"/>
                </a:solidFill>
                <a:effectLst/>
                <a:uLnTx/>
                <a:uFillTx/>
                <a:latin typeface="Calibri"/>
                <a:ea typeface="+mn-ea"/>
                <a:cs typeface="+mn-cs"/>
              </a:rPr>
              <a:t> par parcelle.</a:t>
            </a:r>
          </a:p>
        </p:txBody>
      </p:sp>
      <p:sp>
        <p:nvSpPr>
          <p:cNvPr id="59395" name="Rectangle 5"/>
          <p:cNvSpPr>
            <a:spLocks noChangeArrowheads="1"/>
          </p:cNvSpPr>
          <p:nvPr/>
        </p:nvSpPr>
        <p:spPr bwMode="auto">
          <a:xfrm>
            <a:off x="0" y="0"/>
            <a:ext cx="9144000" cy="954088"/>
          </a:xfrm>
          <a:prstGeom prst="rect">
            <a:avLst/>
          </a:prstGeom>
          <a:noFill/>
          <a:ln>
            <a:noFill/>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800" b="0" i="0" u="none" strike="noStrike" kern="1200" cap="none" spc="0" normalizeH="0" baseline="0" noProof="0" dirty="0">
              <a:ln>
                <a:noFill/>
              </a:ln>
              <a:solidFill>
                <a:srgbClr val="D0D628"/>
              </a:solidFill>
              <a:effectLst/>
              <a:uLnTx/>
              <a:uFillTx/>
              <a:latin typeface="Calibri"/>
              <a:ea typeface="+mn-ea"/>
              <a:cs typeface="+mn-cs"/>
            </a:endParaRPr>
          </a:p>
        </p:txBody>
      </p:sp>
      <p:pic>
        <p:nvPicPr>
          <p:cNvPr id="59396" name="Picture 5" descr="P52301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914775"/>
            <a:ext cx="32766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36105" y="3914775"/>
            <a:ext cx="310789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descr="C:\Users\micheal.oleary\Desktop\GH PHOTOS\teagasc15mp 0038.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24645" y="3914774"/>
            <a:ext cx="29083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07704" y="116632"/>
            <a:ext cx="5328593" cy="762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38100" cmpd="dbl"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95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9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3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39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3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3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64308" y="710630"/>
            <a:ext cx="6736617" cy="471783"/>
          </a:xfrm>
        </p:spPr>
        <p:txBody>
          <a:bodyPr/>
          <a:lstStyle/>
          <a:p>
            <a:r>
              <a:rPr lang="es-ES" sz="2400" dirty="0" err="1" smtClean="0">
                <a:solidFill>
                  <a:prstClr val="black"/>
                </a:solidFill>
              </a:rPr>
              <a:t>Nombre d</a:t>
            </a:r>
            <a:r>
              <a:rPr lang="es-ES" sz="2400" dirty="0" smtClean="0">
                <a:solidFill>
                  <a:prstClr val="black"/>
                </a:solidFill>
              </a:rPr>
              <a:t>'</a:t>
            </a:r>
            <a:r>
              <a:rPr lang="es-ES" sz="2400" dirty="0" err="1" smtClean="0">
                <a:solidFill>
                  <a:prstClr val="black"/>
                </a:solidFill>
              </a:rPr>
              <a:t>exploitations laitières</a:t>
            </a:r>
            <a:r>
              <a:rPr lang="es-ES" sz="2400" dirty="0" smtClean="0">
                <a:solidFill>
                  <a:prstClr val="black"/>
                </a:solidFill>
              </a:rPr>
              <a:t> en </a:t>
            </a:r>
            <a:r>
              <a:rPr lang="es-ES" sz="2400" dirty="0" err="1" smtClean="0">
                <a:solidFill>
                  <a:prstClr val="black"/>
                </a:solidFill>
              </a:rPr>
              <a:t>Suède</a:t>
            </a:r>
            <a:r>
              <a:rPr lang="es-ES" sz="2400" dirty="0" smtClean="0">
                <a:solidFill>
                  <a:prstClr val="black"/>
                </a:solidFill>
              </a:rPr>
              <a:t>, 1990-2017</a:t>
            </a:r>
            <a:endParaRPr lang="es-ES" dirty="0"/>
          </a:p>
        </p:txBody>
      </p:sp>
      <p:sp>
        <p:nvSpPr>
          <p:cNvPr id="4" name="CuadroTexto 9"/>
          <p:cNvSpPr txBox="1">
            <a:spLocks noChangeArrowheads="1"/>
          </p:cNvSpPr>
          <p:nvPr/>
        </p:nvSpPr>
        <p:spPr bwMode="auto">
          <a:xfrm>
            <a:off x="757062" y="1421884"/>
            <a:ext cx="189377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cs typeface="ＭＳ Ｐゴシック" charset="0"/>
              </a:defRPr>
            </a:lvl2pPr>
            <a:lvl3pPr marL="1143000" indent="-228600" eaLnBrk="0" hangingPunct="0">
              <a:defRPr sz="2400">
                <a:solidFill>
                  <a:schemeClr val="tx1"/>
                </a:solidFill>
                <a:latin typeface="Calibri" charset="0"/>
                <a:ea typeface="ＭＳ Ｐゴシック" charset="0"/>
                <a:cs typeface="ＭＳ Ｐゴシック" charset="0"/>
              </a:defRPr>
            </a:lvl3pPr>
            <a:lvl4pPr marL="1600200" indent="-228600" eaLnBrk="0" hangingPunct="0">
              <a:defRPr sz="2400">
                <a:solidFill>
                  <a:schemeClr val="tx1"/>
                </a:solidFill>
                <a:latin typeface="Calibri" charset="0"/>
                <a:ea typeface="ＭＳ Ｐゴシック" charset="0"/>
                <a:cs typeface="ＭＳ Ｐゴシック" charset="0"/>
              </a:defRPr>
            </a:lvl4pPr>
            <a:lvl5pPr marL="2057400" indent="-228600" eaLnBrk="0" hangingPunct="0">
              <a:defRPr sz="2400">
                <a:solidFill>
                  <a:schemeClr val="tx1"/>
                </a:solidFill>
                <a:latin typeface="Calibri"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cs typeface="ＭＳ Ｐゴシック" charset="0"/>
              </a:defRPr>
            </a:lvl9p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s-ES" sz="1800" b="1" i="0" u="none" strike="noStrike" kern="1200" cap="none" spc="0" normalizeH="0" baseline="0" noProof="0">
                <a:ln>
                  <a:noFill/>
                </a:ln>
                <a:solidFill>
                  <a:prstClr val="black"/>
                </a:solidFill>
                <a:effectLst/>
                <a:uLnTx/>
                <a:uFillTx/>
                <a:latin typeface="Arial"/>
                <a:ea typeface="ＭＳ Ｐゴシック" charset="0"/>
                <a:cs typeface="Arial"/>
              </a:rPr>
              <a:t>Table des matières</a:t>
            </a:r>
          </a:p>
        </p:txBody>
      </p:sp>
      <p:grpSp>
        <p:nvGrpSpPr>
          <p:cNvPr id="5" name="Grupp 4"/>
          <p:cNvGrpSpPr/>
          <p:nvPr/>
        </p:nvGrpSpPr>
        <p:grpSpPr>
          <a:xfrm>
            <a:off x="477054" y="1421884"/>
            <a:ext cx="6819117" cy="4744662"/>
            <a:chOff x="0" y="1421884"/>
            <a:chExt cx="7868211" cy="473094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21886"/>
              <a:ext cx="7868211" cy="473093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FFFFFF"/>
                  </a:solidFill>
                  <a:miter lim="800000"/>
                  <a:headEnd/>
                  <a:tailEnd/>
                </a14:hiddenLine>
              </a:ext>
            </a:extLst>
          </p:spPr>
        </p:pic>
        <p:sp>
          <p:nvSpPr>
            <p:cNvPr id="3" name="textruta 2"/>
            <p:cNvSpPr txBox="1"/>
            <p:nvPr/>
          </p:nvSpPr>
          <p:spPr>
            <a:xfrm>
              <a:off x="599825" y="1421884"/>
              <a:ext cx="6728261" cy="64633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ruta 6"/>
          <p:cNvSpPr txBox="1"/>
          <p:nvPr/>
        </p:nvSpPr>
        <p:spPr>
          <a:xfrm>
            <a:off x="1998067" y="1696555"/>
            <a:ext cx="37770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91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vaches</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par </a:t>
            </a:r>
            <a:r>
              <a:rPr kumimoji="0" lang="sv-SE" sz="1800" b="0" i="0" u="none" strike="noStrike" kern="1200" cap="none" spc="0" normalizeH="0" baseline="0" noProof="0" dirty="0" err="1" smtClean="0">
                <a:ln>
                  <a:noFill/>
                </a:ln>
                <a:solidFill>
                  <a:prstClr val="black"/>
                </a:solidFill>
                <a:effectLst/>
                <a:uLnTx/>
                <a:uFillTx/>
                <a:latin typeface="Calibri"/>
                <a:ea typeface="+mn-ea"/>
                <a:cs typeface="+mn-cs"/>
              </a:rPr>
              <a:t>troupeau</a:t>
            </a:r>
            <a:r>
              <a:rPr kumimoji="0" lang="sv-SE" sz="1800" b="0" i="0" u="none" strike="noStrike" kern="1200" cap="none" spc="0" normalizeH="0" baseline="0" noProof="0" dirty="0" smtClean="0">
                <a:ln>
                  <a:noFill/>
                </a:ln>
                <a:solidFill>
                  <a:prstClr val="black"/>
                </a:solidFill>
                <a:effectLst/>
                <a:uLnTx/>
                <a:uFillTx/>
                <a:latin typeface="Calibri"/>
                <a:ea typeface="+mn-ea"/>
                <a:cs typeface="+mn-cs"/>
              </a:rPr>
              <a:t> en 2018 (85 en 2016)</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ZoneTexte 7"/>
          <p:cNvSpPr txBox="1"/>
          <p:nvPr/>
        </p:nvSpPr>
        <p:spPr>
          <a:xfrm>
            <a:off x="3886612" y="5672829"/>
            <a:ext cx="1003176" cy="369332"/>
          </a:xfrm>
          <a:prstGeom prst="rect">
            <a:avLst/>
          </a:prstGeom>
          <a:solidFill>
            <a:schemeClr val="bg1"/>
          </a:solidFill>
        </p:spPr>
        <p:txBody>
          <a:bodyPr wrap="square" rtlCol="0">
            <a:spAutoFit/>
          </a:bodyPr>
          <a:lstStyle/>
          <a:p>
            <a:r>
              <a:rPr lang="fr-FR" dirty="0" smtClean="0"/>
              <a:t>Année</a:t>
            </a:r>
            <a:endParaRPr lang="fr-FR" dirty="0"/>
          </a:p>
        </p:txBody>
      </p:sp>
      <p:sp>
        <p:nvSpPr>
          <p:cNvPr id="10" name="textruta 4"/>
          <p:cNvSpPr txBox="1"/>
          <p:nvPr/>
        </p:nvSpPr>
        <p:spPr>
          <a:xfrm>
            <a:off x="5455666" y="6411609"/>
            <a:ext cx="368833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Ministère</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de </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l'agriculture</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600" b="0" i="0" u="none" strike="noStrike" kern="1200" cap="none" spc="0" normalizeH="0" baseline="0" noProof="0" dirty="0" err="1" smtClean="0">
                <a:ln>
                  <a:noFill/>
                </a:ln>
                <a:solidFill>
                  <a:prstClr val="black"/>
                </a:solidFill>
                <a:effectLst/>
                <a:uLnTx/>
                <a:uFillTx/>
                <a:latin typeface="Calibri"/>
                <a:ea typeface="+mn-ea"/>
                <a:cs typeface="+mn-cs"/>
              </a:rPr>
              <a:t>suèdois</a:t>
            </a:r>
            <a:r>
              <a:rPr kumimoji="0" lang="en-GB" sz="1600" b="0" i="0" u="none" strike="noStrike" kern="1200" cap="none" spc="0" normalizeH="0" baseline="0" noProof="0" dirty="0" smtClean="0">
                <a:ln>
                  <a:noFill/>
                </a:ln>
                <a:solidFill>
                  <a:prstClr val="black"/>
                </a:solidFill>
                <a:effectLst/>
                <a:uLnTx/>
                <a:uFillTx/>
                <a:latin typeface="Calibri"/>
                <a:ea typeface="+mn-ea"/>
                <a:cs typeface="+mn-cs"/>
              </a:rPr>
              <a:t>, 2018)</a:t>
            </a:r>
            <a:endParaRPr kumimoji="0" lang="sv-SE" sz="16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45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1247"/>
            <a:ext cx="7049930" cy="523220"/>
          </a:xfrm>
        </p:spPr>
        <p:txBody>
          <a:bodyPr/>
          <a:lstStyle/>
          <a:p>
            <a:pPr algn="ctr"/>
            <a:r>
              <a:rPr lang="en-IE" sz="2400" dirty="0">
                <a:solidFill>
                  <a:schemeClr val="tx1"/>
                </a:solidFill>
              </a:rPr>
              <a:t>Quels sont les outils inclus dans l'application ? </a:t>
            </a:r>
          </a:p>
        </p:txBody>
      </p:sp>
      <p:sp>
        <p:nvSpPr>
          <p:cNvPr id="3" name="Text Placeholder 2"/>
          <p:cNvSpPr>
            <a:spLocks noGrp="1"/>
          </p:cNvSpPr>
          <p:nvPr>
            <p:ph idx="1"/>
          </p:nvPr>
        </p:nvSpPr>
        <p:spPr>
          <a:xfrm>
            <a:off x="533400" y="1099693"/>
            <a:ext cx="8381999" cy="4431983"/>
          </a:xfrm>
        </p:spPr>
        <p:txBody>
          <a:bodyPr/>
          <a:lstStyle/>
          <a:p>
            <a:pPr marL="490538" indent="-490538">
              <a:buFont typeface="+mj-lt"/>
              <a:buAutoNum type="arabicPeriod"/>
            </a:pPr>
            <a:r>
              <a:rPr lang="en-IE" sz="2400" dirty="0" err="1"/>
              <a:t>Etalonnage</a:t>
            </a:r>
            <a:r>
              <a:rPr lang="en-IE" sz="2400" dirty="0"/>
              <a:t> sur </a:t>
            </a:r>
            <a:r>
              <a:rPr lang="en-IE" sz="2400" dirty="0" err="1"/>
              <a:t>l'été</a:t>
            </a:r>
            <a:r>
              <a:rPr lang="en-IE" sz="2400" dirty="0"/>
              <a:t> </a:t>
            </a:r>
          </a:p>
          <a:p>
            <a:pPr marL="742950" indent="-742950">
              <a:buFont typeface="+mj-lt"/>
              <a:buAutoNum type="arabicPeriod"/>
            </a:pPr>
            <a:endParaRPr lang="en-IE" sz="2400" dirty="0"/>
          </a:p>
          <a:p>
            <a:pPr marL="490538" indent="-490538">
              <a:buFont typeface="+mj-lt"/>
              <a:buAutoNum type="arabicPeriod"/>
            </a:pPr>
            <a:r>
              <a:rPr lang="en-IE" sz="2400" dirty="0"/>
              <a:t>Planificateurs de la rotation de printemps et </a:t>
            </a:r>
            <a:r>
              <a:rPr lang="en-IE" sz="2400" dirty="0" err="1"/>
              <a:t>d'automne</a:t>
            </a:r>
            <a:endParaRPr lang="en-IE" sz="2400" dirty="0"/>
          </a:p>
          <a:p>
            <a:pPr marL="490538" indent="-490538">
              <a:buFont typeface="+mj-lt"/>
              <a:buAutoNum type="arabicPeriod"/>
            </a:pPr>
            <a:endParaRPr lang="en-IE" sz="2400" dirty="0"/>
          </a:p>
          <a:p>
            <a:pPr marL="490538" indent="-490538">
              <a:buFont typeface="+mj-lt"/>
              <a:buAutoNum type="arabicPeriod"/>
            </a:pPr>
            <a:r>
              <a:rPr lang="en-IE" sz="2400" dirty="0"/>
              <a:t>Budget de l'alimentation </a:t>
            </a:r>
          </a:p>
          <a:p>
            <a:pPr marL="490538" indent="-490538">
              <a:buFont typeface="+mj-lt"/>
              <a:buAutoNum type="arabicPeriod"/>
            </a:pPr>
            <a:endParaRPr lang="en-IE" sz="2400" dirty="0"/>
          </a:p>
          <a:p>
            <a:pPr marL="490538" indent="-490538">
              <a:buFont typeface="+mj-lt"/>
              <a:buAutoNum type="arabicPeriod"/>
            </a:pPr>
            <a:r>
              <a:rPr lang="en-IE" sz="2400" dirty="0"/>
              <a:t>Application d'engrais et de </a:t>
            </a:r>
            <a:r>
              <a:rPr lang="en-IE" sz="2400" dirty="0" err="1"/>
              <a:t>lisier</a:t>
            </a:r>
            <a:endParaRPr lang="en-IE" sz="2400" dirty="0"/>
          </a:p>
        </p:txBody>
      </p:sp>
      <p:pic>
        <p:nvPicPr>
          <p:cNvPr id="307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2988" y="2366534"/>
            <a:ext cx="3876959" cy="1563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88259" y="4491466"/>
            <a:ext cx="3798541" cy="2060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40898" y="4510616"/>
            <a:ext cx="3742964" cy="2041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497697124"/>
      </p:ext>
    </p:extLst>
  </p:cSld>
  <p:clrMapOvr>
    <a:masterClrMapping/>
  </p:clrMapOvr>
  <mc:AlternateContent xmlns:mc="http://schemas.openxmlformats.org/markup-compatibility/2006" xmlns:p14="http://schemas.microsoft.com/office/powerpoint/2010/main">
    <mc:Choice Requires="p14">
      <p:transition spd="slow" p14:dur="2000" advTm="19987"/>
    </mc:Choice>
    <mc:Fallback xmlns="">
      <p:transition spd="slow" advTm="19987"/>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50" y="1196752"/>
            <a:ext cx="8820150" cy="4536504"/>
          </a:xfrm>
        </p:spPr>
        <p:txBody>
          <a:bodyPr/>
          <a:lstStyle/>
          <a:p>
            <a:pPr>
              <a:lnSpc>
                <a:spcPct val="150000"/>
              </a:lnSpc>
              <a:spcAft>
                <a:spcPts val="1000"/>
              </a:spcAft>
              <a:buFont typeface="Symbol"/>
              <a:buChar char=""/>
              <a:defRPr/>
            </a:pPr>
            <a:r>
              <a:rPr lang="en-IE" sz="2000" dirty="0">
                <a:solidFill>
                  <a:schemeClr val="tx1"/>
                </a:solidFill>
                <a:latin typeface="+mj-lt"/>
                <a:ea typeface="Calibri"/>
                <a:cs typeface="Times New Roman"/>
              </a:rPr>
              <a:t>Plus de 3000 fermes        </a:t>
            </a:r>
          </a:p>
          <a:p>
            <a:pPr>
              <a:lnSpc>
                <a:spcPct val="150000"/>
              </a:lnSpc>
              <a:spcAft>
                <a:spcPts val="1000"/>
              </a:spcAft>
              <a:buFont typeface="Symbol"/>
              <a:buChar char=""/>
              <a:defRPr/>
            </a:pPr>
            <a:r>
              <a:rPr lang="en-IE" sz="2000" dirty="0">
                <a:solidFill>
                  <a:schemeClr val="tx1"/>
                </a:solidFill>
                <a:latin typeface="+mj-lt"/>
                <a:ea typeface="Calibri"/>
                <a:cs typeface="Times New Roman"/>
              </a:rPr>
              <a:t>Plus de 2500 exploitations laitières</a:t>
            </a:r>
          </a:p>
          <a:p>
            <a:pPr>
              <a:lnSpc>
                <a:spcPct val="150000"/>
              </a:lnSpc>
              <a:spcAft>
                <a:spcPts val="1000"/>
              </a:spcAft>
              <a:buFont typeface="Symbol"/>
              <a:buChar char=""/>
              <a:defRPr/>
            </a:pPr>
            <a:r>
              <a:rPr lang="en-IE" sz="2000" dirty="0">
                <a:solidFill>
                  <a:schemeClr val="tx1"/>
                </a:solidFill>
                <a:latin typeface="+mj-lt"/>
                <a:ea typeface="Calibri"/>
                <a:cs typeface="Times New Roman"/>
              </a:rPr>
              <a:t>Plus de 500 fermes de production </a:t>
            </a:r>
            <a:r>
              <a:rPr lang="en-IE" sz="2000" dirty="0" err="1">
                <a:solidFill>
                  <a:schemeClr val="tx1"/>
                </a:solidFill>
                <a:latin typeface="+mj-lt"/>
                <a:ea typeface="Calibri"/>
                <a:cs typeface="Times New Roman"/>
              </a:rPr>
              <a:t>viandeuse</a:t>
            </a:r>
            <a:endParaRPr lang="en-IE" sz="2000" dirty="0">
              <a:solidFill>
                <a:schemeClr val="tx1"/>
              </a:solidFill>
              <a:latin typeface="+mj-lt"/>
              <a:ea typeface="Calibri"/>
              <a:cs typeface="Times New Roman"/>
            </a:endParaRPr>
          </a:p>
          <a:p>
            <a:pPr>
              <a:lnSpc>
                <a:spcPct val="150000"/>
              </a:lnSpc>
              <a:spcAft>
                <a:spcPts val="1000"/>
              </a:spcAft>
              <a:buFont typeface="Symbol"/>
              <a:buChar char=""/>
              <a:defRPr/>
            </a:pPr>
            <a:r>
              <a:rPr lang="en-IE" sz="2000" dirty="0">
                <a:solidFill>
                  <a:schemeClr val="tx1"/>
                </a:solidFill>
                <a:latin typeface="+mj-lt"/>
                <a:ea typeface="Calibri"/>
                <a:cs typeface="Times New Roman"/>
              </a:rPr>
              <a:t>270  </a:t>
            </a:r>
            <a:r>
              <a:rPr lang="en-IE" sz="2000" dirty="0" err="1">
                <a:solidFill>
                  <a:schemeClr val="tx1"/>
                </a:solidFill>
                <a:latin typeface="+mj-lt"/>
                <a:ea typeface="Calibri"/>
                <a:cs typeface="Times New Roman"/>
              </a:rPr>
              <a:t>conseillers</a:t>
            </a:r>
            <a:r>
              <a:rPr lang="en-IE" sz="2000" dirty="0">
                <a:solidFill>
                  <a:schemeClr val="tx1"/>
                </a:solidFill>
                <a:latin typeface="+mj-lt"/>
                <a:ea typeface="Calibri"/>
                <a:cs typeface="Times New Roman"/>
              </a:rPr>
              <a:t> en </a:t>
            </a:r>
            <a:r>
              <a:rPr lang="en-IE" sz="2000" dirty="0" err="1">
                <a:solidFill>
                  <a:schemeClr val="tx1"/>
                </a:solidFill>
                <a:latin typeface="+mj-lt"/>
                <a:ea typeface="Calibri"/>
                <a:cs typeface="Times New Roman"/>
              </a:rPr>
              <a:t>produits</a:t>
            </a:r>
            <a:r>
              <a:rPr lang="en-IE" sz="2000" dirty="0">
                <a:solidFill>
                  <a:schemeClr val="tx1"/>
                </a:solidFill>
                <a:latin typeface="+mj-lt"/>
                <a:ea typeface="Calibri"/>
                <a:cs typeface="Times New Roman"/>
              </a:rPr>
              <a:t> </a:t>
            </a:r>
            <a:r>
              <a:rPr lang="en-IE" sz="2000" dirty="0" err="1">
                <a:solidFill>
                  <a:schemeClr val="tx1"/>
                </a:solidFill>
                <a:latin typeface="+mj-lt"/>
                <a:ea typeface="Calibri"/>
                <a:cs typeface="Times New Roman"/>
              </a:rPr>
              <a:t>laitiers</a:t>
            </a:r>
            <a:r>
              <a:rPr lang="en-IE" sz="2000" dirty="0">
                <a:solidFill>
                  <a:schemeClr val="tx1"/>
                </a:solidFill>
                <a:latin typeface="+mj-lt"/>
                <a:ea typeface="Calibri"/>
                <a:cs typeface="Times New Roman"/>
              </a:rPr>
              <a:t> </a:t>
            </a:r>
            <a:r>
              <a:rPr lang="en-IE" sz="2000" dirty="0" err="1">
                <a:solidFill>
                  <a:schemeClr val="tx1"/>
                </a:solidFill>
                <a:latin typeface="+mj-lt"/>
                <a:ea typeface="Calibri"/>
                <a:cs typeface="Times New Roman"/>
              </a:rPr>
              <a:t>ou</a:t>
            </a:r>
            <a:r>
              <a:rPr lang="en-IE" sz="2000" dirty="0">
                <a:solidFill>
                  <a:schemeClr val="tx1"/>
                </a:solidFill>
                <a:latin typeface="+mj-lt"/>
                <a:ea typeface="Calibri"/>
                <a:cs typeface="Times New Roman"/>
              </a:rPr>
              <a:t> </a:t>
            </a:r>
            <a:r>
              <a:rPr lang="en-IE" sz="2000" dirty="0" err="1">
                <a:solidFill>
                  <a:schemeClr val="tx1"/>
                </a:solidFill>
                <a:latin typeface="+mj-lt"/>
                <a:ea typeface="Calibri"/>
                <a:cs typeface="Times New Roman"/>
              </a:rPr>
              <a:t>viandeux</a:t>
            </a:r>
            <a:r>
              <a:rPr lang="en-IE" sz="2000" dirty="0">
                <a:solidFill>
                  <a:schemeClr val="tx1"/>
                </a:solidFill>
                <a:latin typeface="+mj-lt"/>
                <a:ea typeface="Calibri"/>
                <a:cs typeface="Times New Roman"/>
              </a:rPr>
              <a:t> et personnel de l'industrie</a:t>
            </a:r>
          </a:p>
          <a:p>
            <a:pPr>
              <a:lnSpc>
                <a:spcPct val="150000"/>
              </a:lnSpc>
              <a:spcAft>
                <a:spcPts val="1000"/>
              </a:spcAft>
              <a:buFont typeface="Symbol"/>
              <a:buChar char=""/>
              <a:defRPr/>
            </a:pPr>
            <a:r>
              <a:rPr lang="en-IE" sz="2000" dirty="0">
                <a:solidFill>
                  <a:schemeClr val="tx1"/>
                </a:solidFill>
                <a:latin typeface="+mj-lt"/>
                <a:ea typeface="Calibri"/>
                <a:cs typeface="Times New Roman"/>
              </a:rPr>
              <a:t>8 fermes de recherche de </a:t>
            </a:r>
            <a:r>
              <a:rPr lang="en-IE" sz="2000" dirty="0" err="1">
                <a:solidFill>
                  <a:schemeClr val="tx1"/>
                </a:solidFill>
                <a:latin typeface="+mj-lt"/>
                <a:ea typeface="Calibri"/>
                <a:cs typeface="Times New Roman"/>
              </a:rPr>
              <a:t>Teagasc</a:t>
            </a:r>
            <a:endParaRPr lang="en-IE" sz="2000" dirty="0">
              <a:solidFill>
                <a:schemeClr val="tx1"/>
              </a:solidFill>
              <a:latin typeface="+mj-lt"/>
              <a:ea typeface="Calibri"/>
              <a:cs typeface="Times New Roman"/>
            </a:endParaRPr>
          </a:p>
          <a:p>
            <a:pPr>
              <a:lnSpc>
                <a:spcPct val="150000"/>
              </a:lnSpc>
              <a:spcAft>
                <a:spcPts val="1000"/>
              </a:spcAft>
              <a:buFont typeface="Symbol"/>
              <a:buChar char=""/>
              <a:defRPr/>
            </a:pPr>
            <a:r>
              <a:rPr lang="en-IE" sz="2000" dirty="0">
                <a:solidFill>
                  <a:schemeClr val="tx1"/>
                </a:solidFill>
                <a:latin typeface="+mj-lt"/>
                <a:ea typeface="Calibri"/>
                <a:cs typeface="Times New Roman"/>
              </a:rPr>
              <a:t>6 </a:t>
            </a:r>
            <a:r>
              <a:rPr lang="en-IE" sz="2000" dirty="0" err="1">
                <a:solidFill>
                  <a:schemeClr val="tx1"/>
                </a:solidFill>
                <a:latin typeface="+mj-lt"/>
                <a:ea typeface="Calibri"/>
                <a:cs typeface="Times New Roman"/>
              </a:rPr>
              <a:t>collèges</a:t>
            </a:r>
            <a:r>
              <a:rPr lang="en-IE" sz="2000" dirty="0">
                <a:solidFill>
                  <a:schemeClr val="tx1"/>
                </a:solidFill>
                <a:latin typeface="+mj-lt"/>
                <a:ea typeface="Calibri"/>
                <a:cs typeface="Times New Roman"/>
              </a:rPr>
              <a:t> agricoles</a:t>
            </a:r>
          </a:p>
          <a:p>
            <a:pPr>
              <a:lnSpc>
                <a:spcPct val="150000"/>
              </a:lnSpc>
              <a:spcAft>
                <a:spcPts val="1000"/>
              </a:spcAft>
              <a:buFont typeface="Symbol"/>
              <a:buChar char=""/>
              <a:defRPr/>
            </a:pPr>
            <a:r>
              <a:rPr lang="en-IE" sz="2000" kern="1200" dirty="0">
                <a:solidFill>
                  <a:schemeClr val="tx1"/>
                </a:solidFill>
                <a:latin typeface="+mj-lt"/>
                <a:cs typeface="Times New Roman"/>
              </a:rPr>
              <a:t>L'objectif est d'augmenter l'utilisation à 4.000 </a:t>
            </a:r>
            <a:r>
              <a:rPr lang="en-IE" sz="2000" kern="1200" dirty="0" err="1">
                <a:solidFill>
                  <a:schemeClr val="tx1"/>
                </a:solidFill>
                <a:latin typeface="+mj-lt"/>
                <a:cs typeface="Times New Roman"/>
              </a:rPr>
              <a:t>agriculteurs</a:t>
            </a:r>
            <a:r>
              <a:rPr lang="en-IE" sz="2000" kern="1200" dirty="0">
                <a:solidFill>
                  <a:schemeClr val="tx1"/>
                </a:solidFill>
                <a:latin typeface="+mj-lt"/>
                <a:cs typeface="Times New Roman"/>
              </a:rPr>
              <a:t> </a:t>
            </a:r>
            <a:r>
              <a:rPr lang="en-IE" sz="2000" kern="1200" dirty="0" err="1">
                <a:solidFill>
                  <a:schemeClr val="tx1"/>
                </a:solidFill>
                <a:latin typeface="+mj-lt"/>
                <a:cs typeface="Times New Roman"/>
              </a:rPr>
              <a:t>utilisateurs</a:t>
            </a:r>
            <a:r>
              <a:rPr lang="en-IE" sz="2000" kern="1200" dirty="0">
                <a:solidFill>
                  <a:schemeClr val="tx1"/>
                </a:solidFill>
                <a:latin typeface="+mj-lt"/>
                <a:cs typeface="Times New Roman"/>
              </a:rPr>
              <a:t> </a:t>
            </a:r>
            <a:r>
              <a:rPr lang="en-IE" sz="2000" u="sng" kern="1200" dirty="0" err="1">
                <a:solidFill>
                  <a:srgbClr val="FF0000"/>
                </a:solidFill>
                <a:latin typeface="+mj-lt"/>
                <a:cs typeface="Times New Roman"/>
              </a:rPr>
              <a:t>actifs</a:t>
            </a:r>
            <a:r>
              <a:rPr lang="en-IE" sz="2000" kern="1200" dirty="0">
                <a:solidFill>
                  <a:schemeClr val="tx1"/>
                </a:solidFill>
                <a:latin typeface="+mj-lt"/>
                <a:cs typeface="Times New Roman"/>
              </a:rPr>
              <a:t> </a:t>
            </a:r>
            <a:r>
              <a:rPr lang="en-IE" sz="2000" kern="1200" dirty="0" err="1">
                <a:solidFill>
                  <a:schemeClr val="tx1"/>
                </a:solidFill>
                <a:latin typeface="+mj-lt"/>
                <a:cs typeface="Times New Roman"/>
              </a:rPr>
              <a:t>en</a:t>
            </a:r>
            <a:r>
              <a:rPr lang="en-IE" sz="2000" kern="1200" dirty="0">
                <a:solidFill>
                  <a:schemeClr val="tx1"/>
                </a:solidFill>
                <a:latin typeface="+mj-lt"/>
                <a:cs typeface="Times New Roman"/>
              </a:rPr>
              <a:t> 2018</a:t>
            </a:r>
            <a:endParaRPr lang="en-IE" sz="3600" kern="1200" dirty="0">
              <a:solidFill>
                <a:schemeClr val="tx1"/>
              </a:solidFill>
              <a:latin typeface="+mj-lt"/>
            </a:endParaRPr>
          </a:p>
        </p:txBody>
      </p:sp>
      <p:sp>
        <p:nvSpPr>
          <p:cNvPr id="84996" name="Rectangle 5"/>
          <p:cNvSpPr>
            <a:spLocks noChangeArrowheads="1"/>
          </p:cNvSpPr>
          <p:nvPr/>
        </p:nvSpPr>
        <p:spPr bwMode="auto">
          <a:xfrm>
            <a:off x="19278" y="116632"/>
            <a:ext cx="9144000" cy="1125538"/>
          </a:xfrm>
          <a:prstGeom prst="rect">
            <a:avLst/>
          </a:prstGeom>
          <a:noFill/>
          <a:ln>
            <a:no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Qui utilise PastureBase Ireland ?</a:t>
            </a:r>
          </a:p>
        </p:txBody>
      </p:sp>
    </p:spTree>
    <p:extLst>
      <p:ext uri="{BB962C8B-B14F-4D97-AF65-F5344CB8AC3E}">
        <p14:creationId xmlns:p14="http://schemas.microsoft.com/office/powerpoint/2010/main" val="19539323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0" y="115888"/>
            <a:ext cx="7024744" cy="576262"/>
          </a:xfrm>
          <a:prstGeom prst="rect">
            <a:avLst/>
          </a:prstGeom>
        </p:spPr>
        <p:txBody>
          <a:bodyPr/>
          <a:lstStyle/>
          <a:p>
            <a:pPr algn="l"/>
            <a:r>
              <a:rPr lang="en-IE" sz="2400" dirty="0">
                <a:solidFill>
                  <a:schemeClr val="tx1"/>
                </a:solidFill>
              </a:rPr>
              <a:t>Planificateur de rotation au </a:t>
            </a:r>
            <a:r>
              <a:rPr lang="en-IE" sz="2400" dirty="0" err="1">
                <a:solidFill>
                  <a:schemeClr val="tx1"/>
                </a:solidFill>
              </a:rPr>
              <a:t>printemps</a:t>
            </a:r>
            <a:r>
              <a:rPr lang="en-IE" sz="2400" dirty="0">
                <a:solidFill>
                  <a:schemeClr val="tx1"/>
                </a:solidFill>
              </a:rPr>
              <a:t> : </a:t>
            </a:r>
            <a:r>
              <a:rPr lang="en-IE" sz="2400" dirty="0" err="1">
                <a:solidFill>
                  <a:schemeClr val="tx1"/>
                </a:solidFill>
              </a:rPr>
              <a:t>ferme</a:t>
            </a:r>
            <a:r>
              <a:rPr lang="en-IE" sz="2400" dirty="0">
                <a:solidFill>
                  <a:schemeClr val="tx1"/>
                </a:solidFill>
              </a:rPr>
              <a:t> de 40 ha</a:t>
            </a:r>
          </a:p>
        </p:txBody>
      </p:sp>
      <p:pic>
        <p:nvPicPr>
          <p:cNvPr id="51203" name="Picture 2"/>
          <p:cNvPicPr>
            <a:picLocks noGrp="1" noChangeAspect="1" noChangeArrowheads="1"/>
          </p:cNvPicPr>
          <p:nvPr>
            <p:ph idx="4294967295"/>
          </p:nvPr>
        </p:nvPicPr>
        <p:blipFill>
          <a:blip r:embed="rId2" cstate="screen">
            <a:extLst>
              <a:ext uri="{28A0092B-C50C-407E-A947-70E740481C1C}">
                <a14:useLocalDpi xmlns:a14="http://schemas.microsoft.com/office/drawing/2010/main"/>
              </a:ext>
            </a:extLst>
          </a:blip>
          <a:srcRect/>
          <a:stretch>
            <a:fillRect/>
          </a:stretch>
        </p:blipFill>
        <p:spPr>
          <a:xfrm>
            <a:off x="179388" y="765175"/>
            <a:ext cx="8964612" cy="5018088"/>
          </a:xfrm>
          <a:prstGeom prst="rect">
            <a:avLst/>
          </a:prstGeom>
          <a:noFill/>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419475" y="3170238"/>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3419475" y="3968750"/>
            <a:ext cx="647700" cy="612775"/>
          </a:xfrm>
          <a:prstGeom prst="ellipse">
            <a:avLst/>
          </a:prstGeom>
          <a:noFill/>
          <a:ln w="38100" cap="flat" cmpd="sng" algn="ctr">
            <a:solidFill>
              <a:srgbClr val="FF0000"/>
            </a:solidFill>
            <a:prstDash val="soli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0" cap="none" spc="0" normalizeH="0" baseline="0" noProof="0">
              <a:ln>
                <a:noFill/>
              </a:ln>
              <a:solidFill>
                <a:prstClr val="white"/>
              </a:solidFill>
              <a:effectLst/>
              <a:uLnTx/>
              <a:uFillTx/>
              <a:latin typeface="Calibri"/>
              <a:ea typeface="+mn-ea"/>
              <a:cs typeface="+mn-cs"/>
            </a:endParaRPr>
          </a:p>
        </p:txBody>
      </p:sp>
      <p:pic>
        <p:nvPicPr>
          <p:cNvPr id="3789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913" y="5013325"/>
            <a:ext cx="3455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846263"/>
            <a:ext cx="6826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48488" y="2492375"/>
            <a:ext cx="194468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Straight Arrow Connector 15"/>
          <p:cNvCxnSpPr/>
          <p:nvPr/>
        </p:nvCxnSpPr>
        <p:spPr>
          <a:xfrm flipV="1">
            <a:off x="4140200" y="2816225"/>
            <a:ext cx="2808288" cy="56991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D8748E3-B583-C744-A054-467F0B32B1B5}"/>
              </a:ext>
            </a:extLst>
          </p:cNvPr>
          <p:cNvSpPr/>
          <p:nvPr/>
        </p:nvSpPr>
        <p:spPr>
          <a:xfrm>
            <a:off x="2831652" y="838835"/>
            <a:ext cx="1969396" cy="1157287"/>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 de surf. pâturée totale à la fin de la semaine</a:t>
            </a:r>
          </a:p>
        </p:txBody>
      </p:sp>
      <p:sp>
        <p:nvSpPr>
          <p:cNvPr id="11" name="Rectangle 10">
            <a:extLst>
              <a:ext uri="{FF2B5EF4-FFF2-40B4-BE49-F238E27FC236}">
                <a16:creationId xmlns:a16="http://schemas.microsoft.com/office/drawing/2014/main" id="{3692D62F-D56E-6B43-8FDA-CA11D5C307BE}"/>
              </a:ext>
            </a:extLst>
          </p:cNvPr>
          <p:cNvSpPr/>
          <p:nvPr/>
        </p:nvSpPr>
        <p:spPr>
          <a:xfrm>
            <a:off x="4801049" y="875984"/>
            <a:ext cx="1969396" cy="1146492"/>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Surf. pâturée cumulée (ha) à la fin de la semaine</a:t>
            </a:r>
          </a:p>
        </p:txBody>
      </p:sp>
      <p:sp>
        <p:nvSpPr>
          <p:cNvPr id="12" name="Rectangle 11">
            <a:extLst>
              <a:ext uri="{FF2B5EF4-FFF2-40B4-BE49-F238E27FC236}">
                <a16:creationId xmlns:a16="http://schemas.microsoft.com/office/drawing/2014/main" id="{E5890274-0B15-7C4A-805A-B670EE30980B}"/>
              </a:ext>
            </a:extLst>
          </p:cNvPr>
          <p:cNvSpPr/>
          <p:nvPr/>
        </p:nvSpPr>
        <p:spPr>
          <a:xfrm>
            <a:off x="6937402" y="865188"/>
            <a:ext cx="2205010" cy="1157287"/>
          </a:xfrm>
          <a:prstGeom prst="rect">
            <a:avLst/>
          </a:prstGeom>
          <a:solidFill>
            <a:srgbClr val="92D05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a:ea typeface="+mn-ea"/>
                <a:cs typeface="+mn-cs"/>
              </a:rPr>
              <a:t>Masse d’herbe avant pâturage au 5 avril (kg MS/ha)</a:t>
            </a:r>
          </a:p>
        </p:txBody>
      </p:sp>
    </p:spTree>
    <p:extLst>
      <p:ext uri="{BB962C8B-B14F-4D97-AF65-F5344CB8AC3E}">
        <p14:creationId xmlns:p14="http://schemas.microsoft.com/office/powerpoint/2010/main" val="1234671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78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789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9064" y="1620396"/>
            <a:ext cx="7196286" cy="43457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39793" y="81905"/>
            <a:ext cx="3960440" cy="898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52739" y="840224"/>
            <a:ext cx="5057154"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Planificateur de rotation au printemps</a:t>
            </a:r>
          </a:p>
        </p:txBody>
      </p:sp>
    </p:spTree>
    <p:extLst>
      <p:ext uri="{BB962C8B-B14F-4D97-AF65-F5344CB8AC3E}">
        <p14:creationId xmlns:p14="http://schemas.microsoft.com/office/powerpoint/2010/main" val="3248335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57788" y="2028181"/>
            <a:ext cx="8471212" cy="4324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76068" y="1038966"/>
            <a:ext cx="1571612" cy="356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194869" y="207969"/>
            <a:ext cx="6001536"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err="1">
                <a:ln>
                  <a:noFill/>
                </a:ln>
                <a:solidFill>
                  <a:prstClr val="black"/>
                </a:solidFill>
                <a:effectLst/>
                <a:uLnTx/>
                <a:uFillTx/>
                <a:latin typeface="Calibri"/>
                <a:ea typeface="+mn-ea"/>
                <a:cs typeface="+mn-cs"/>
              </a:rPr>
              <a:t>Etalonnage</a:t>
            </a:r>
            <a:r>
              <a:rPr kumimoji="0" lang="en-IE" sz="2400" b="1" i="0" u="none" strike="noStrike" kern="1200" cap="none" spc="0" normalizeH="0" baseline="0" noProof="0" dirty="0">
                <a:ln>
                  <a:noFill/>
                </a:ln>
                <a:solidFill>
                  <a:prstClr val="black"/>
                </a:solidFill>
                <a:effectLst/>
                <a:uLnTx/>
                <a:uFillTx/>
                <a:latin typeface="Calibri"/>
                <a:ea typeface="+mn-ea"/>
                <a:cs typeface="+mn-cs"/>
              </a:rPr>
              <a:t> d'herbe - Identification d'un surplus ou d'un déficit d'herbe à la ferme</a:t>
            </a:r>
          </a:p>
        </p:txBody>
      </p:sp>
    </p:spTree>
    <p:extLst>
      <p:ext uri="{BB962C8B-B14F-4D97-AF65-F5344CB8AC3E}">
        <p14:creationId xmlns:p14="http://schemas.microsoft.com/office/powerpoint/2010/main" val="37927273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51519" y="2420066"/>
            <a:ext cx="8920967" cy="2350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49616" y="1004481"/>
            <a:ext cx="1694384" cy="38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4022" y="450592"/>
            <a:ext cx="642428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err="1">
                <a:ln>
                  <a:noFill/>
                </a:ln>
                <a:solidFill>
                  <a:prstClr val="black"/>
                </a:solidFill>
                <a:effectLst/>
                <a:uLnTx/>
                <a:uFillTx/>
                <a:latin typeface="Calibri"/>
                <a:ea typeface="+mn-ea"/>
                <a:cs typeface="+mn-cs"/>
              </a:rPr>
              <a:t>Etalonnage</a:t>
            </a:r>
            <a:r>
              <a:rPr kumimoji="0" lang="en-IE" sz="2400" b="1" i="0" u="none" strike="noStrike" kern="1200" cap="none" spc="0" normalizeH="0" baseline="0" noProof="0" dirty="0">
                <a:ln>
                  <a:noFill/>
                </a:ln>
                <a:solidFill>
                  <a:prstClr val="black"/>
                </a:solidFill>
                <a:effectLst/>
                <a:uLnTx/>
                <a:uFillTx/>
                <a:latin typeface="Calibri"/>
                <a:ea typeface="+mn-ea"/>
                <a:cs typeface="+mn-cs"/>
              </a:rPr>
              <a:t> de </a:t>
            </a:r>
            <a:r>
              <a:rPr kumimoji="0" lang="en-IE" sz="2400" b="1" i="0" u="none" strike="noStrike" kern="1200" cap="none" spc="0" normalizeH="0" baseline="0" noProof="0" dirty="0" err="1">
                <a:ln>
                  <a:noFill/>
                </a:ln>
                <a:solidFill>
                  <a:prstClr val="black"/>
                </a:solidFill>
                <a:effectLst/>
                <a:uLnTx/>
                <a:uFillTx/>
                <a:latin typeface="Calibri"/>
                <a:ea typeface="+mn-ea"/>
                <a:cs typeface="+mn-cs"/>
              </a:rPr>
              <a:t>l’herbe</a:t>
            </a:r>
            <a:r>
              <a:rPr kumimoji="0" lang="en-IE" sz="2400" b="1" i="0" u="none" strike="noStrike" kern="1200" cap="none" spc="0" normalizeH="0" baseline="0" noProof="0" dirty="0">
                <a:ln>
                  <a:noFill/>
                </a:ln>
                <a:solidFill>
                  <a:prstClr val="black"/>
                </a:solidFill>
                <a:effectLst/>
                <a:uLnTx/>
                <a:uFillTx/>
                <a:latin typeface="Calibri"/>
                <a:ea typeface="+mn-ea"/>
                <a:cs typeface="+mn-cs"/>
              </a:rPr>
              <a:t> - Données générées pour prendre des décisions</a:t>
            </a:r>
          </a:p>
        </p:txBody>
      </p:sp>
    </p:spTree>
    <p:extLst>
      <p:ext uri="{BB962C8B-B14F-4D97-AF65-F5344CB8AC3E}">
        <p14:creationId xmlns:p14="http://schemas.microsoft.com/office/powerpoint/2010/main" val="42732070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043608" y="1443789"/>
            <a:ext cx="7442997" cy="4563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0" y="969401"/>
            <a:ext cx="1403532" cy="3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hthoek 2"/>
          <p:cNvSpPr/>
          <p:nvPr/>
        </p:nvSpPr>
        <p:spPr>
          <a:xfrm>
            <a:off x="337024" y="453975"/>
            <a:ext cx="3446713"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IE" sz="2400" b="1" i="0" u="none" strike="noStrike" kern="1200" cap="none" spc="0" normalizeH="0" baseline="0" noProof="0" dirty="0">
                <a:ln>
                  <a:noFill/>
                </a:ln>
                <a:solidFill>
                  <a:prstClr val="black"/>
                </a:solidFill>
                <a:effectLst/>
                <a:uLnTx/>
                <a:uFillTx/>
                <a:latin typeface="Calibri"/>
                <a:ea typeface="+mn-ea"/>
                <a:cs typeface="+mn-cs"/>
              </a:rPr>
              <a:t>Planificateur de rotation d'automne</a:t>
            </a:r>
          </a:p>
        </p:txBody>
      </p:sp>
    </p:spTree>
    <p:extLst>
      <p:ext uri="{BB962C8B-B14F-4D97-AF65-F5344CB8AC3E}">
        <p14:creationId xmlns:p14="http://schemas.microsoft.com/office/powerpoint/2010/main" val="37800261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88640"/>
            <a:ext cx="6336704" cy="936104"/>
          </a:xfrm>
        </p:spPr>
        <p:txBody>
          <a:bodyPr/>
          <a:lstStyle/>
          <a:p>
            <a:pPr algn="l"/>
            <a:r>
              <a:rPr lang="en-IE" sz="2400" dirty="0">
                <a:solidFill>
                  <a:schemeClr val="tx1"/>
                </a:solidFill>
                <a:latin typeface="Trebuchet MS" pitchFamily="34" charset="0"/>
              </a:rPr>
              <a:t>Exigences pour l'herbe idéale</a:t>
            </a:r>
            <a:endParaRPr lang="en-IE" sz="2400" dirty="0">
              <a:solidFill>
                <a:schemeClr val="tx1"/>
              </a:solidFill>
            </a:endParaRPr>
          </a:p>
        </p:txBody>
      </p:sp>
      <p:sp>
        <p:nvSpPr>
          <p:cNvPr id="3" name="Content Placeholder 2"/>
          <p:cNvSpPr>
            <a:spLocks noGrp="1"/>
          </p:cNvSpPr>
          <p:nvPr>
            <p:ph idx="1"/>
          </p:nvPr>
        </p:nvSpPr>
        <p:spPr/>
        <p:txBody>
          <a:bodyPr/>
          <a:lstStyle/>
          <a:p>
            <a:pPr marL="0" indent="0">
              <a:buNone/>
            </a:pPr>
            <a:r>
              <a:rPr lang="en-IE" dirty="0"/>
              <a:t> </a:t>
            </a:r>
          </a:p>
        </p:txBody>
      </p:sp>
      <p:sp>
        <p:nvSpPr>
          <p:cNvPr id="4" name="Rechthoek 3"/>
          <p:cNvSpPr/>
          <p:nvPr/>
        </p:nvSpPr>
        <p:spPr>
          <a:xfrm>
            <a:off x="663144" y="1100708"/>
            <a:ext cx="7683334" cy="3116174"/>
          </a:xfrm>
          <a:prstGeom prst="rect">
            <a:avLst/>
          </a:prstGeom>
        </p:spPr>
        <p:txBody>
          <a:bodyPr wrap="square">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Production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d'herbe</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en</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matière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sèche</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(t MS/ha)				17-18</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Niveau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d'énergie</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(VEM) 									&gt; 1</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Digestibilité de la matière organique (%)        				82-86</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Protéines</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brutes (CP) (g/kg MS) 							170-200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GB" altLang="nl-NL" sz="1800" b="1" i="0" u="none" strike="noStrike" kern="1200" cap="none" spc="0" normalizeH="0" baseline="0" noProof="0" dirty="0">
                <a:ln>
                  <a:noFill/>
                </a:ln>
                <a:solidFill>
                  <a:prstClr val="black"/>
                </a:solidFill>
                <a:effectLst/>
                <a:uLnTx/>
                <a:uFillTx/>
                <a:latin typeface="Calibri"/>
                <a:ea typeface="+mn-ea"/>
                <a:cs typeface="+mn-cs"/>
              </a:rPr>
              <a:t>Fibres </a:t>
            </a:r>
            <a:r>
              <a:rPr kumimoji="0" lang="en-GB" altLang="nl-NL" sz="1800" b="1" i="0" u="none" strike="noStrike" kern="1200" cap="none" spc="0" normalizeH="0" baseline="0" noProof="0" dirty="0" err="1">
                <a:ln>
                  <a:noFill/>
                </a:ln>
                <a:solidFill>
                  <a:prstClr val="black"/>
                </a:solidFill>
                <a:effectLst/>
                <a:uLnTx/>
                <a:uFillTx/>
                <a:latin typeface="Calibri"/>
                <a:ea typeface="+mn-ea"/>
                <a:cs typeface="+mn-cs"/>
              </a:rPr>
              <a:t>insolubles</a:t>
            </a:r>
            <a:r>
              <a:rPr kumimoji="0" lang="en-GB" altLang="nl-NL" sz="1800" b="1" i="0" u="none" strike="noStrike" kern="1200" cap="none" spc="0" normalizeH="0" baseline="0" noProof="0" dirty="0">
                <a:ln>
                  <a:noFill/>
                </a:ln>
                <a:solidFill>
                  <a:prstClr val="black"/>
                </a:solidFill>
                <a:effectLst/>
                <a:uLnTx/>
                <a:uFillTx/>
                <a:latin typeface="Calibri"/>
                <a:ea typeface="+mn-ea"/>
                <a:cs typeface="+mn-cs"/>
              </a:rPr>
              <a:t> dans les </a:t>
            </a:r>
            <a:r>
              <a:rPr kumimoji="0" lang="en-GB" altLang="nl-NL" sz="1800" b="1" i="0" u="none" strike="noStrike" kern="1200" cap="none" spc="0" normalizeH="0" baseline="0" noProof="0" dirty="0" err="1">
                <a:ln>
                  <a:noFill/>
                </a:ln>
                <a:solidFill>
                  <a:prstClr val="black"/>
                </a:solidFill>
                <a:effectLst/>
                <a:uLnTx/>
                <a:uFillTx/>
                <a:latin typeface="Calibri"/>
                <a:ea typeface="+mn-ea"/>
                <a:cs typeface="+mn-cs"/>
              </a:rPr>
              <a:t>détergents</a:t>
            </a:r>
            <a:r>
              <a:rPr kumimoji="0" lang="en-GB" altLang="nl-NL" sz="1800" b="1" i="0" u="none" strike="noStrike" kern="1200" cap="none" spc="0" normalizeH="0" baseline="0" noProof="0" dirty="0">
                <a:ln>
                  <a:noFill/>
                </a:ln>
                <a:solidFill>
                  <a:prstClr val="black"/>
                </a:solidFill>
                <a:effectLst/>
                <a:uLnTx/>
                <a:uFillTx/>
                <a:latin typeface="Calibri"/>
                <a:ea typeface="+mn-ea"/>
                <a:cs typeface="+mn-cs"/>
              </a:rPr>
              <a:t> </a:t>
            </a:r>
            <a:r>
              <a:rPr kumimoji="0" lang="en-GB" altLang="nl-NL" sz="1800" b="1" i="0" u="none" strike="noStrike" kern="1200" cap="none" spc="0" normalizeH="0" baseline="0" noProof="0" dirty="0" err="1">
                <a:ln>
                  <a:noFill/>
                </a:ln>
                <a:solidFill>
                  <a:prstClr val="black"/>
                </a:solidFill>
                <a:effectLst/>
                <a:uLnTx/>
                <a:uFillTx/>
                <a:latin typeface="Calibri"/>
                <a:ea typeface="+mn-ea"/>
                <a:cs typeface="+mn-cs"/>
              </a:rPr>
              <a:t>neutres</a:t>
            </a:r>
            <a:r>
              <a:rPr kumimoji="0" lang="en-GB" altLang="nl-NL" sz="1800" b="1" i="0" u="none" strike="noStrike" kern="1200" cap="none" spc="0" normalizeH="0" baseline="0" noProof="0" dirty="0">
                <a:ln>
                  <a:noFill/>
                </a:ln>
                <a:solidFill>
                  <a:prstClr val="black"/>
                </a:solidFill>
                <a:effectLst/>
                <a:uLnTx/>
                <a:uFillTx/>
                <a:latin typeface="Calibri"/>
                <a:ea typeface="+mn-ea"/>
                <a:cs typeface="+mn-cs"/>
              </a:rPr>
              <a:t> </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NDF (g/kg MS) 		350-450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Matière sèche (g/ kg)										150-210       </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Masse des feuilles vertes (%) 								&gt; 80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Pas </a:t>
            </a: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d’échauffement</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haute efficacité nutritive</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err="1">
                <a:ln>
                  <a:noFill/>
                </a:ln>
                <a:solidFill>
                  <a:prstClr val="black"/>
                </a:solidFill>
                <a:effectLst/>
                <a:uLnTx/>
                <a:uFillTx/>
                <a:latin typeface="Trebuchet MS" pitchFamily="34" charset="0"/>
                <a:ea typeface="+mn-ea"/>
                <a:cs typeface="+mn-cs"/>
              </a:rPr>
              <a:t>Apport</a:t>
            </a: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 d'herbe en mi-saison (kg MS/vache)     				18-20</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Trebuchet MS" pitchFamily="34" charset="0"/>
                <a:ea typeface="+mn-ea"/>
                <a:cs typeface="+mn-cs"/>
              </a:rPr>
              <a:t>Persistance de l'espérance de vie des prairies (années)  	7 - 10</a:t>
            </a:r>
          </a:p>
        </p:txBody>
      </p:sp>
    </p:spTree>
    <p:extLst>
      <p:ext uri="{BB962C8B-B14F-4D97-AF65-F5344CB8AC3E}">
        <p14:creationId xmlns:p14="http://schemas.microsoft.com/office/powerpoint/2010/main" val="37996709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Content Placeholder 2"/>
          <p:cNvSpPr>
            <a:spLocks noGrp="1"/>
          </p:cNvSpPr>
          <p:nvPr>
            <p:ph idx="1"/>
          </p:nvPr>
        </p:nvSpPr>
        <p:spPr>
          <a:xfrm>
            <a:off x="609600" y="1066800"/>
            <a:ext cx="8077200" cy="2590800"/>
          </a:xfrm>
        </p:spPr>
        <p:txBody>
          <a:bodyPr/>
          <a:lstStyle/>
          <a:p>
            <a:pPr>
              <a:buFontTx/>
              <a:buChar char="•"/>
            </a:pPr>
            <a:r>
              <a:rPr lang="en-IE" sz="2400" dirty="0"/>
              <a:t>Fertilité élevée du sol - Indice 3, pH &gt;6,0</a:t>
            </a:r>
          </a:p>
          <a:p>
            <a:pPr>
              <a:buFontTx/>
              <a:buChar char="•"/>
            </a:pPr>
            <a:r>
              <a:rPr lang="en-IE" sz="2400" dirty="0"/>
              <a:t>Mesure hebdomadaire et gestion proactive</a:t>
            </a:r>
          </a:p>
          <a:p>
            <a:pPr>
              <a:buFontTx/>
              <a:buChar char="•"/>
            </a:pPr>
            <a:r>
              <a:rPr lang="en-IE" sz="2400" dirty="0"/>
              <a:t>Faible variation entre les parcelles les plus élevées et les plus basses</a:t>
            </a:r>
          </a:p>
          <a:p>
            <a:pPr>
              <a:buFontTx/>
              <a:buChar char="•"/>
            </a:pPr>
            <a:r>
              <a:rPr lang="en-IE" sz="2400" dirty="0"/>
              <a:t>Pâturage printanier </a:t>
            </a:r>
          </a:p>
          <a:p>
            <a:pPr>
              <a:buFontTx/>
              <a:buChar char="•"/>
            </a:pPr>
            <a:r>
              <a:rPr lang="en-IE" sz="2400" dirty="0"/>
              <a:t>Plus de pâturages par ferme </a:t>
            </a:r>
          </a:p>
          <a:p>
            <a:pPr>
              <a:buFontTx/>
              <a:buChar char="•"/>
            </a:pPr>
            <a:r>
              <a:rPr lang="en-IE" sz="2400" dirty="0"/>
              <a:t>Réensemencement d'une partie de </a:t>
            </a:r>
            <a:r>
              <a:rPr lang="en-IE" sz="2400" dirty="0" err="1"/>
              <a:t>l’exploitation</a:t>
            </a:r>
            <a:endParaRPr lang="en-IE" sz="2400" dirty="0"/>
          </a:p>
          <a:p>
            <a:pPr>
              <a:buFontTx/>
              <a:buChar char="•"/>
            </a:pPr>
            <a:endParaRPr lang="en-IE" dirty="0"/>
          </a:p>
        </p:txBody>
      </p:sp>
      <p:sp>
        <p:nvSpPr>
          <p:cNvPr id="7" name="Rectangle 2"/>
          <p:cNvSpPr txBox="1">
            <a:spLocks noChangeArrowheads="1"/>
          </p:cNvSpPr>
          <p:nvPr/>
        </p:nvSpPr>
        <p:spPr bwMode="auto">
          <a:xfrm>
            <a:off x="251520" y="0"/>
            <a:ext cx="7847856" cy="838200"/>
          </a:xfrm>
          <a:prstGeom prst="rect">
            <a:avLst/>
          </a:prstGeom>
          <a:noFill/>
          <a:ln>
            <a:noFill/>
          </a:ln>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a:ln>
                  <a:noFill/>
                </a:ln>
                <a:solidFill>
                  <a:prstClr val="black"/>
                </a:solidFill>
                <a:effectLst/>
                <a:uLnTx/>
                <a:uFillTx/>
                <a:latin typeface="Calibri"/>
                <a:ea typeface="+mj-ea"/>
                <a:cs typeface="+mj-cs"/>
              </a:rPr>
              <a:t>Que font les fermes à forte production ?</a:t>
            </a:r>
            <a:endParaRPr kumimoji="0" lang="en-GB" sz="2400" b="1" i="0" u="none" strike="noStrike" kern="0" cap="none" spc="0" normalizeH="0" baseline="0" noProof="0" dirty="0">
              <a:ln>
                <a:noFill/>
              </a:ln>
              <a:solidFill>
                <a:prstClr val="black"/>
              </a:solidFill>
              <a:effectLst/>
              <a:uLnTx/>
              <a:uFillTx/>
              <a:latin typeface="Calibri"/>
              <a:ea typeface="+mj-ea"/>
              <a:cs typeface="+mj-cs"/>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4166156"/>
            <a:ext cx="3962400" cy="26416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59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754" name="Chart 1"/>
          <p:cNvGraphicFramePr>
            <a:graphicFrameLocks/>
          </p:cNvGraphicFramePr>
          <p:nvPr/>
        </p:nvGraphicFramePr>
        <p:xfrm>
          <a:off x="152400" y="1219200"/>
          <a:ext cx="8661400" cy="4445000"/>
        </p:xfrm>
        <a:graphic>
          <a:graphicData uri="http://schemas.openxmlformats.org/presentationml/2006/ole">
            <mc:AlternateContent xmlns:mc="http://schemas.openxmlformats.org/markup-compatibility/2006">
              <mc:Choice xmlns:v="urn:schemas-microsoft-com:vml" Requires="v">
                <p:oleObj spid="_x0000_s24582" name="Chart" r:id="rId4" imgW="8486727" imgH="4457584" progId="Excel.Chart.8">
                  <p:embed/>
                </p:oleObj>
              </mc:Choice>
              <mc:Fallback>
                <p:oleObj name="Chart" r:id="rId4" imgW="8486727" imgH="4457584" progId="Excel.Chart.8">
                  <p:embed/>
                  <p:pic>
                    <p:nvPicPr>
                      <p:cNvPr id="74754" name="Chart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219200"/>
                        <a:ext cx="8661400" cy="4445000"/>
                      </a:xfrm>
                      <a:prstGeom prst="rect">
                        <a:avLst/>
                      </a:prstGeom>
                      <a:noFill/>
                      <a:ln w="28575">
                        <a:solidFill>
                          <a:schemeClr val="accent3"/>
                        </a:solidFill>
                      </a:ln>
                    </p:spPr>
                  </p:pic>
                </p:oleObj>
              </mc:Fallback>
            </mc:AlternateContent>
          </a:graphicData>
        </a:graphic>
      </p:graphicFrame>
      <p:sp>
        <p:nvSpPr>
          <p:cNvPr id="5" name="Rectangle 2"/>
          <p:cNvSpPr txBox="1">
            <a:spLocks noChangeArrowheads="1"/>
          </p:cNvSpPr>
          <p:nvPr/>
        </p:nvSpPr>
        <p:spPr bwMode="auto">
          <a:xfrm>
            <a:off x="0" y="0"/>
            <a:ext cx="7301450" cy="1036638"/>
          </a:xfrm>
          <a:prstGeom prst="rect">
            <a:avLst/>
          </a:prstGeom>
          <a:noFill/>
          <a:ln>
            <a:noFill/>
          </a:ln>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a:ln>
                  <a:noFill/>
                </a:ln>
                <a:solidFill>
                  <a:prstClr val="black"/>
                </a:solidFill>
                <a:effectLst/>
                <a:uLnTx/>
                <a:uFillTx/>
                <a:latin typeface="Calibri"/>
                <a:ea typeface="+mj-ea"/>
                <a:cs typeface="+mj-cs"/>
              </a:rPr>
              <a:t>Nombre de </a:t>
            </a:r>
            <a:r>
              <a:rPr kumimoji="0" lang="en-IE" sz="2400" b="1" i="0" u="none" strike="noStrike" kern="0" cap="none" spc="0" normalizeH="0" baseline="0" noProof="0" dirty="0" err="1">
                <a:ln>
                  <a:noFill/>
                </a:ln>
                <a:solidFill>
                  <a:prstClr val="black"/>
                </a:solidFill>
                <a:effectLst/>
                <a:uLnTx/>
                <a:uFillTx/>
                <a:latin typeface="Calibri"/>
                <a:ea typeface="+mj-ea"/>
                <a:cs typeface="+mj-cs"/>
              </a:rPr>
              <a:t>pâturages</a:t>
            </a:r>
            <a:r>
              <a:rPr kumimoji="0" lang="en-IE" sz="2400" b="1" i="0" u="none" strike="noStrike" kern="0" cap="none" spc="0" normalizeH="0" baseline="0" noProof="0" dirty="0">
                <a:ln>
                  <a:noFill/>
                </a:ln>
                <a:solidFill>
                  <a:prstClr val="black"/>
                </a:solidFill>
                <a:effectLst/>
                <a:uLnTx/>
                <a:uFillTx/>
                <a:latin typeface="Calibri"/>
                <a:ea typeface="+mj-ea"/>
                <a:cs typeface="+mj-cs"/>
              </a:rPr>
              <a:t> </a:t>
            </a:r>
            <a:r>
              <a:rPr kumimoji="0" lang="en-IE" sz="2400" b="1" i="0" u="none" strike="noStrike" kern="0" cap="none" spc="0" normalizeH="0" baseline="0" noProof="0" dirty="0" err="1">
                <a:ln>
                  <a:noFill/>
                </a:ln>
                <a:solidFill>
                  <a:prstClr val="black"/>
                </a:solidFill>
                <a:effectLst/>
                <a:uLnTx/>
                <a:uFillTx/>
                <a:latin typeface="Calibri"/>
                <a:ea typeface="+mj-ea"/>
                <a:cs typeface="+mj-cs"/>
              </a:rPr>
              <a:t>achevés</a:t>
            </a:r>
            <a:r>
              <a:rPr kumimoji="0" lang="en-IE" sz="2400" b="1" i="0" u="none" strike="noStrike" kern="0" cap="none" spc="0" normalizeH="0" baseline="0" noProof="0" dirty="0">
                <a:ln>
                  <a:noFill/>
                </a:ln>
                <a:solidFill>
                  <a:prstClr val="black"/>
                </a:solidFill>
                <a:effectLst/>
                <a:uLnTx/>
                <a:uFillTx/>
                <a:latin typeface="Calibri"/>
                <a:ea typeface="+mj-ea"/>
                <a:cs typeface="+mj-cs"/>
              </a:rPr>
              <a:t> et </a:t>
            </a:r>
            <a:r>
              <a:rPr kumimoji="0" lang="en-IE" sz="2400" b="1" i="0" u="none" strike="noStrike" kern="0" cap="none" spc="0" normalizeH="0" baseline="0" noProof="0" dirty="0" err="1">
                <a:ln>
                  <a:noFill/>
                </a:ln>
                <a:solidFill>
                  <a:prstClr val="black"/>
                </a:solidFill>
                <a:effectLst/>
                <a:uLnTx/>
                <a:uFillTx/>
                <a:latin typeface="Calibri"/>
                <a:ea typeface="+mj-ea"/>
                <a:cs typeface="+mj-cs"/>
              </a:rPr>
              <a:t>sa</a:t>
            </a:r>
            <a:r>
              <a:rPr kumimoji="0" lang="en-IE" sz="2400" b="1" i="0" u="none" strike="noStrike" kern="0" cap="none" spc="0" normalizeH="0" baseline="0" noProof="0" dirty="0">
                <a:ln>
                  <a:noFill/>
                </a:ln>
                <a:solidFill>
                  <a:prstClr val="black"/>
                </a:solidFill>
                <a:effectLst/>
                <a:uLnTx/>
                <a:uFillTx/>
                <a:latin typeface="Calibri"/>
                <a:ea typeface="+mj-ea"/>
                <a:cs typeface="+mj-cs"/>
              </a:rPr>
              <a:t> relation avec la production </a:t>
            </a:r>
            <a:r>
              <a:rPr kumimoji="0" lang="en-IE" sz="2400" b="1" i="0" u="none" strike="noStrike" kern="0" cap="none" spc="0" normalizeH="0" baseline="0" noProof="0" dirty="0" err="1">
                <a:ln>
                  <a:noFill/>
                </a:ln>
                <a:solidFill>
                  <a:prstClr val="black"/>
                </a:solidFill>
                <a:effectLst/>
                <a:uLnTx/>
                <a:uFillTx/>
                <a:latin typeface="Calibri"/>
                <a:ea typeface="+mj-ea"/>
                <a:cs typeface="+mj-cs"/>
              </a:rPr>
              <a:t>totale</a:t>
            </a:r>
            <a:r>
              <a:rPr kumimoji="0" lang="en-IE" sz="2400" b="1" i="0" u="none" strike="noStrike" kern="0" cap="none" spc="0" normalizeH="0" baseline="0" noProof="0" dirty="0">
                <a:ln>
                  <a:noFill/>
                </a:ln>
                <a:solidFill>
                  <a:prstClr val="black"/>
                </a:solidFill>
                <a:effectLst/>
                <a:uLnTx/>
                <a:uFillTx/>
                <a:latin typeface="Calibri"/>
                <a:ea typeface="+mj-ea"/>
                <a:cs typeface="+mj-cs"/>
              </a:rPr>
              <a:t> de MS </a:t>
            </a:r>
            <a:r>
              <a:rPr kumimoji="0" lang="en-IE" sz="2400" b="1" i="0" u="none" strike="noStrike" kern="0" cap="none" spc="0" normalizeH="0" baseline="0" noProof="0" dirty="0" err="1">
                <a:ln>
                  <a:noFill/>
                </a:ln>
                <a:solidFill>
                  <a:prstClr val="black"/>
                </a:solidFill>
                <a:effectLst/>
                <a:uLnTx/>
                <a:uFillTx/>
                <a:latin typeface="Calibri"/>
                <a:ea typeface="+mj-ea"/>
                <a:cs typeface="+mj-cs"/>
              </a:rPr>
              <a:t>pâturée</a:t>
            </a:r>
            <a:endParaRPr kumimoji="0" lang="en-GB" sz="2400" b="1" i="0" u="none" strike="noStrike" kern="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342728061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369343" y="364805"/>
            <a:ext cx="6509129" cy="617514"/>
          </a:xfrm>
          <a:prstGeom prst="rect">
            <a:avLst/>
          </a:prstGeom>
        </p:spPr>
        <p:txBody>
          <a:bodyPr lIns="0" tIns="0" rIns="0" bIns="0"/>
          <a:lstStyle>
            <a:lvl1pPr algn="l" defTabSz="457200" rtl="0" eaLnBrk="1" latinLnBrk="0" hangingPunct="1">
              <a:spcBef>
                <a:spcPct val="0"/>
              </a:spcBef>
              <a:buNone/>
              <a:defRPr sz="1100" b="1" kern="1200" baseline="0">
                <a:solidFill>
                  <a:schemeClr val="tx1">
                    <a:lumMod val="50000"/>
                    <a:lumOff val="50000"/>
                  </a:schemeClr>
                </a:solidFill>
                <a:latin typeface="Arial"/>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sv-SE" sz="2400" b="1" i="0" u="none" strike="noStrike" kern="1200" cap="none" spc="0" normalizeH="0" baseline="0" noProof="0" dirty="0" smtClean="0">
                <a:ln>
                  <a:noFill/>
                </a:ln>
                <a:solidFill>
                  <a:prstClr val="black"/>
                </a:solidFill>
                <a:effectLst/>
                <a:uLnTx/>
                <a:uFillTx/>
                <a:latin typeface="Calibri"/>
                <a:ea typeface="+mj-ea"/>
                <a:cs typeface="Times New Roman" panose="02020603050405020304" pitchFamily="18" charset="0"/>
              </a:rPr>
              <a:t>La ration typique de la vache laitière à haut rendement</a:t>
            </a:r>
            <a:endParaRPr kumimoji="0" lang="en-US" altLang="sv-SE" sz="2400" b="0" i="0" u="none" strike="noStrike" kern="1200" cap="none" spc="0" normalizeH="0" baseline="0" noProof="0" dirty="0">
              <a:ln>
                <a:noFill/>
              </a:ln>
              <a:solidFill>
                <a:prstClr val="black"/>
              </a:solidFill>
              <a:effectLst/>
              <a:uLnTx/>
              <a:uFillTx/>
              <a:latin typeface="Calibri"/>
              <a:ea typeface="+mj-ea"/>
              <a:cs typeface="Times New Roman" panose="02020603050405020304" pitchFamily="18" charset="0"/>
            </a:endParaRPr>
          </a:p>
        </p:txBody>
      </p:sp>
      <p:sp>
        <p:nvSpPr>
          <p:cNvPr id="7" name="Platshållare för innehåll 2"/>
          <p:cNvSpPr txBox="1">
            <a:spLocks/>
          </p:cNvSpPr>
          <p:nvPr/>
        </p:nvSpPr>
        <p:spPr>
          <a:xfrm>
            <a:off x="478525" y="1181561"/>
            <a:ext cx="7886700" cy="22710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11-13 kg MS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d'ensilage</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Gram/</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lég</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pré-fanné</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7-9 kg de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céréales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applaties</a:t>
            </a:r>
            <a:r>
              <a:rPr kumimoji="0" lang="en-GB" altLang="sv-SE" sz="2000" b="0" i="0" u="none" strike="noStrike" kern="1200" cap="none" spc="0" normalizeH="0" noProof="0" dirty="0" smtClean="0">
                <a:ln>
                  <a:noFill/>
                </a:ln>
                <a:solidFill>
                  <a:prstClr val="black"/>
                </a:solidFill>
                <a:effectLst/>
                <a:uLnTx/>
                <a:uFillTx/>
                <a:latin typeface="Calibri"/>
                <a:ea typeface="+mn-ea"/>
                <a:cs typeface="+mn-cs"/>
              </a:rPr>
              <a:t> : </a:t>
            </a:r>
            <a:r>
              <a:rPr kumimoji="0" lang="en-GB" altLang="sv-SE" sz="2000" b="0" i="0" u="none" strike="noStrike" kern="1200" cap="none" spc="0" normalizeH="0" noProof="0" dirty="0" err="1" smtClean="0">
                <a:ln>
                  <a:noFill/>
                </a:ln>
                <a:solidFill>
                  <a:prstClr val="black"/>
                </a:solidFill>
                <a:effectLst/>
                <a:uLnTx/>
                <a:uFillTx/>
                <a:latin typeface="Calibri"/>
                <a:ea typeface="+mn-ea"/>
                <a:cs typeface="+mn-cs"/>
              </a:rPr>
              <a:t>o</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rge</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avoine, blé</a:t>
            </a: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5-7 kg de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concentrés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protéiques</a:t>
            </a:r>
            <a:endPar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Tx/>
              <a:buSzPct val="130000"/>
              <a:buFont typeface="Arial"/>
              <a:buChar char="•"/>
              <a:tabLst/>
              <a:defRPr/>
            </a:pP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Le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tourteau</a:t>
            </a:r>
            <a:r>
              <a:rPr kumimoji="0" lang="en-GB" altLang="sv-SE" sz="2000" b="0" i="0" u="none" strike="noStrike" kern="1200" cap="none" spc="0" normalizeH="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de colza est l'aliment protéique le plus courant, suivie du tourteau de soja. Le tourteau de palme et la pulpe de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betterave</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tiennent</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aussi</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une</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part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importante</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altLang="sv-SE" sz="2000" b="0" i="0" u="none" strike="noStrike" kern="1200" cap="none" spc="0" normalizeH="0" baseline="0" noProof="0" dirty="0" err="1" smtClean="0">
                <a:ln>
                  <a:noFill/>
                </a:ln>
                <a:solidFill>
                  <a:prstClr val="black"/>
                </a:solidFill>
                <a:effectLst/>
                <a:uLnTx/>
                <a:uFillTx/>
                <a:latin typeface="Calibri"/>
                <a:ea typeface="+mn-ea"/>
                <a:cs typeface="+mn-cs"/>
              </a:rPr>
              <a:t>dans</a:t>
            </a:r>
            <a:r>
              <a:rPr kumimoji="0" lang="en-GB" altLang="sv-SE" sz="2000" b="0" i="0" u="none" strike="noStrike" kern="1200" cap="none" spc="0" normalizeH="0" baseline="0" noProof="0" dirty="0" smtClean="0">
                <a:ln>
                  <a:noFill/>
                </a:ln>
                <a:solidFill>
                  <a:prstClr val="black"/>
                </a:solidFill>
                <a:effectLst/>
                <a:uLnTx/>
                <a:uFillTx/>
                <a:latin typeface="Calibri"/>
                <a:ea typeface="+mn-ea"/>
                <a:cs typeface="+mn-cs"/>
              </a:rPr>
              <a:t> la formulation du concentré.</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sv-SE"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ktangel 4"/>
          <p:cNvSpPr/>
          <p:nvPr/>
        </p:nvSpPr>
        <p:spPr>
          <a:xfrm>
            <a:off x="70770" y="6488668"/>
            <a:ext cx="4488793"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céréales</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pulpe</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1800" b="0" i="0" u="none" strike="noStrike" kern="1200" cap="none" spc="0" normalizeH="0" baseline="0" noProof="0" dirty="0">
                <a:ln>
                  <a:noFill/>
                </a:ln>
                <a:solidFill>
                  <a:prstClr val="black"/>
                </a:solidFill>
                <a:effectLst/>
                <a:uLnTx/>
                <a:uFillTx/>
                <a:latin typeface="Calibri"/>
                <a:ea typeface="+mn-ea"/>
                <a:cs typeface="+mn-cs"/>
              </a:rPr>
              <a:t>de </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betterave</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smtClean="0">
                <a:ln>
                  <a:noFill/>
                </a:ln>
                <a:solidFill>
                  <a:prstClr val="black"/>
                </a:solidFill>
                <a:effectLst/>
                <a:uLnTx/>
                <a:uFillTx/>
                <a:latin typeface="Calibri"/>
                <a:ea typeface="+mn-ea"/>
                <a:cs typeface="+mn-cs"/>
              </a:rPr>
              <a:t>tourteau</a:t>
            </a: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Tabell 1"/>
          <p:cNvGraphicFramePr>
            <a:graphicFrameLocks noGrp="1"/>
          </p:cNvGraphicFramePr>
          <p:nvPr>
            <p:extLst>
              <p:ext uri="{D42A27DB-BD31-4B8C-83A1-F6EECF244321}">
                <p14:modId xmlns:p14="http://schemas.microsoft.com/office/powerpoint/2010/main" val="2620416595"/>
              </p:ext>
            </p:extLst>
          </p:nvPr>
        </p:nvGraphicFramePr>
        <p:xfrm>
          <a:off x="127919" y="3305175"/>
          <a:ext cx="8518931" cy="3055255"/>
        </p:xfrm>
        <a:graphic>
          <a:graphicData uri="http://schemas.openxmlformats.org/drawingml/2006/table">
            <a:tbl>
              <a:tblPr firstRow="1" firstCol="1" bandRow="1">
                <a:tableStyleId>{F5AB1C69-6EDB-4FF4-983F-18BD219EF322}</a:tableStyleId>
              </a:tblPr>
              <a:tblGrid>
                <a:gridCol w="1234780">
                  <a:extLst>
                    <a:ext uri="{9D8B030D-6E8A-4147-A177-3AD203B41FA5}">
                      <a16:colId xmlns:a16="http://schemas.microsoft.com/office/drawing/2014/main" val="20000"/>
                    </a:ext>
                  </a:extLst>
                </a:gridCol>
                <a:gridCol w="7284151">
                  <a:extLst>
                    <a:ext uri="{9D8B030D-6E8A-4147-A177-3AD203B41FA5}">
                      <a16:colId xmlns:a16="http://schemas.microsoft.com/office/drawing/2014/main" val="20001"/>
                    </a:ext>
                  </a:extLst>
                </a:gridCol>
              </a:tblGrid>
              <a:tr h="436465">
                <a:tc>
                  <a:txBody>
                    <a:bodyPr/>
                    <a:lstStyle/>
                    <a:p>
                      <a:pPr algn="just">
                        <a:spcAft>
                          <a:spcPts val="0"/>
                        </a:spcAft>
                      </a:pPr>
                      <a:r>
                        <a:rPr lang="en-GB" sz="1800" dirty="0" smtClean="0">
                          <a:effectLst/>
                        </a:rPr>
                        <a:t>Année</a:t>
                      </a:r>
                      <a:endParaRPr lang="sv-SE" sz="1800" dirty="0">
                        <a:effectLst/>
                        <a:latin typeface="+mn-lt"/>
                        <a:ea typeface="Calibri"/>
                      </a:endParaRPr>
                    </a:p>
                  </a:txBody>
                  <a:tcPr marL="68580" marR="68580" marT="0" marB="0"/>
                </a:tc>
                <a:tc>
                  <a:txBody>
                    <a:bodyPr/>
                    <a:lstStyle/>
                    <a:p>
                      <a:pPr algn="just">
                        <a:spcAft>
                          <a:spcPts val="0"/>
                        </a:spcAft>
                      </a:pPr>
                      <a:r>
                        <a:rPr lang="en-GB" sz="1800" dirty="0">
                          <a:effectLst/>
                        </a:rPr>
                        <a:t>Ration</a:t>
                      </a:r>
                      <a:r>
                        <a:rPr lang="en-GB" sz="1800" dirty="0" smtClean="0">
                          <a:effectLst/>
                        </a:rPr>
                        <a:t> alimentaire</a:t>
                      </a:r>
                      <a:endParaRPr lang="sv-SE" sz="1800" dirty="0">
                        <a:effectLst/>
                        <a:latin typeface="+mn-lt"/>
                        <a:ea typeface="Calibri"/>
                      </a:endParaRPr>
                    </a:p>
                  </a:txBody>
                  <a:tcPr marL="68580" marR="68580" marT="0" marB="0"/>
                </a:tc>
                <a:extLst>
                  <a:ext uri="{0D108BD9-81ED-4DB2-BD59-A6C34878D82A}">
                    <a16:rowId xmlns:a16="http://schemas.microsoft.com/office/drawing/2014/main" val="10000"/>
                  </a:ext>
                </a:extLst>
              </a:tr>
              <a:tr h="436465">
                <a:tc>
                  <a:txBody>
                    <a:bodyPr/>
                    <a:lstStyle/>
                    <a:p>
                      <a:pPr algn="just">
                        <a:spcAft>
                          <a:spcPts val="0"/>
                        </a:spcAft>
                      </a:pPr>
                      <a:r>
                        <a:rPr lang="en-GB" sz="1800" dirty="0">
                          <a:effectLst/>
                        </a:rPr>
                        <a:t>1975</a:t>
                      </a:r>
                      <a:endParaRPr lang="sv-SE" sz="1800" dirty="0">
                        <a:effectLst/>
                        <a:latin typeface="+mn-lt"/>
                        <a:ea typeface="Calibri"/>
                      </a:endParaRPr>
                    </a:p>
                  </a:txBody>
                  <a:tcPr marL="68580" marR="68580" marT="0" marB="0"/>
                </a:tc>
                <a:tc>
                  <a:txBody>
                    <a:bodyPr/>
                    <a:lstStyle/>
                    <a:p>
                      <a:pPr algn="l">
                        <a:spcAft>
                          <a:spcPts val="0"/>
                        </a:spcAft>
                      </a:pPr>
                      <a:r>
                        <a:rPr lang="en-GB" sz="1800" dirty="0">
                          <a:effectLst/>
                        </a:rPr>
                        <a:t>7 kg de foin + 10 kg de concentré* (passage </a:t>
                      </a:r>
                      <a:r>
                        <a:rPr lang="en-GB" sz="1800" dirty="0" smtClean="0">
                          <a:effectLst/>
                        </a:rPr>
                        <a:t>du foin </a:t>
                      </a:r>
                      <a:r>
                        <a:rPr lang="en-GB" sz="1800" dirty="0">
                          <a:effectLst/>
                        </a:rPr>
                        <a:t>à l'ensilage)</a:t>
                      </a:r>
                      <a:endParaRPr lang="sv-SE" sz="1800" dirty="0">
                        <a:effectLst/>
                        <a:latin typeface="+mn-lt"/>
                        <a:ea typeface="Calibri"/>
                      </a:endParaRPr>
                    </a:p>
                  </a:txBody>
                  <a:tcPr marL="68580" marR="68580" marT="0" marB="0"/>
                </a:tc>
                <a:extLst>
                  <a:ext uri="{0D108BD9-81ED-4DB2-BD59-A6C34878D82A}">
                    <a16:rowId xmlns:a16="http://schemas.microsoft.com/office/drawing/2014/main" val="10001"/>
                  </a:ext>
                </a:extLst>
              </a:tr>
              <a:tr h="436465">
                <a:tc>
                  <a:txBody>
                    <a:bodyPr/>
                    <a:lstStyle/>
                    <a:p>
                      <a:pPr algn="just">
                        <a:spcAft>
                          <a:spcPts val="0"/>
                        </a:spcAft>
                      </a:pPr>
                      <a:r>
                        <a:rPr lang="en-GB" sz="1800">
                          <a:effectLst/>
                        </a:rPr>
                        <a:t>1982</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11 kg </a:t>
                      </a:r>
                      <a:r>
                        <a:rPr lang="en-GB" sz="1800" dirty="0" smtClean="0">
                          <a:effectLst/>
                        </a:rPr>
                        <a:t>MS </a:t>
                      </a:r>
                      <a:r>
                        <a:rPr lang="en-GB" sz="1800" dirty="0" err="1" smtClean="0">
                          <a:effectLst/>
                        </a:rPr>
                        <a:t>d'ensilage</a:t>
                      </a:r>
                      <a:r>
                        <a:rPr lang="en-GB" sz="1800" dirty="0" smtClean="0">
                          <a:effectLst/>
                        </a:rPr>
                        <a:t> + </a:t>
                      </a:r>
                      <a:r>
                        <a:rPr lang="en-GB" sz="1800" dirty="0">
                          <a:effectLst/>
                        </a:rPr>
                        <a:t>10 kg de concentré (75/10/15)*.</a:t>
                      </a:r>
                      <a:endParaRPr lang="sv-SE" sz="1800" dirty="0">
                        <a:effectLst/>
                        <a:latin typeface="+mn-lt"/>
                        <a:ea typeface="Calibri"/>
                      </a:endParaRPr>
                    </a:p>
                  </a:txBody>
                  <a:tcPr marL="68580" marR="68580" marT="0" marB="0"/>
                </a:tc>
                <a:extLst>
                  <a:ext uri="{0D108BD9-81ED-4DB2-BD59-A6C34878D82A}">
                    <a16:rowId xmlns:a16="http://schemas.microsoft.com/office/drawing/2014/main" val="10002"/>
                  </a:ext>
                </a:extLst>
              </a:tr>
              <a:tr h="436465">
                <a:tc>
                  <a:txBody>
                    <a:bodyPr/>
                    <a:lstStyle/>
                    <a:p>
                      <a:pPr algn="just">
                        <a:spcAft>
                          <a:spcPts val="0"/>
                        </a:spcAft>
                      </a:pPr>
                      <a:r>
                        <a:rPr lang="en-GB" sz="1800">
                          <a:effectLst/>
                        </a:rPr>
                        <a:t>1986</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a:t>
                      </a:r>
                      <a:r>
                        <a:rPr lang="en-GB" sz="1800" dirty="0" smtClean="0">
                          <a:effectLst/>
                        </a:rPr>
                        <a:t>kg MS </a:t>
                      </a:r>
                      <a:r>
                        <a:rPr lang="en-GB" sz="1800" dirty="0" err="1">
                          <a:effectLst/>
                        </a:rPr>
                        <a:t>d'ensilage</a:t>
                      </a:r>
                      <a:r>
                        <a:rPr lang="en-GB" sz="1800" dirty="0">
                          <a:effectLst/>
                        </a:rPr>
                        <a:t> </a:t>
                      </a:r>
                      <a:r>
                        <a:rPr lang="en-GB" sz="1800" dirty="0" smtClean="0">
                          <a:effectLst/>
                        </a:rPr>
                        <a:t>+ </a:t>
                      </a:r>
                      <a:r>
                        <a:rPr lang="en-GB" sz="1800" dirty="0">
                          <a:effectLst/>
                        </a:rPr>
                        <a:t>13 kg de concentré (</a:t>
                      </a:r>
                      <a:r>
                        <a:rPr lang="en-GB" sz="1800" dirty="0" smtClean="0">
                          <a:effectLst/>
                        </a:rPr>
                        <a:t>60/20/20</a:t>
                      </a:r>
                      <a:r>
                        <a:rPr lang="en-GB" sz="1800" dirty="0">
                          <a:effectLst/>
                        </a:rPr>
                        <a:t>)*.</a:t>
                      </a:r>
                      <a:endParaRPr lang="sv-SE" sz="1800" dirty="0">
                        <a:effectLst/>
                        <a:latin typeface="+mn-lt"/>
                        <a:ea typeface="Calibri"/>
                      </a:endParaRPr>
                    </a:p>
                  </a:txBody>
                  <a:tcPr marL="68580" marR="68580" marT="0" marB="0"/>
                </a:tc>
                <a:extLst>
                  <a:ext uri="{0D108BD9-81ED-4DB2-BD59-A6C34878D82A}">
                    <a16:rowId xmlns:a16="http://schemas.microsoft.com/office/drawing/2014/main" val="10003"/>
                  </a:ext>
                </a:extLst>
              </a:tr>
              <a:tr h="436465">
                <a:tc>
                  <a:txBody>
                    <a:bodyPr/>
                    <a:lstStyle/>
                    <a:p>
                      <a:pPr algn="just">
                        <a:spcAft>
                          <a:spcPts val="0"/>
                        </a:spcAft>
                      </a:pPr>
                      <a:r>
                        <a:rPr lang="en-GB" sz="1800">
                          <a:effectLst/>
                        </a:rPr>
                        <a:t>1994</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7 kg </a:t>
                      </a:r>
                      <a:r>
                        <a:rPr lang="en-GB" sz="1800" dirty="0" smtClean="0">
                          <a:effectLst/>
                        </a:rPr>
                        <a:t>MS </a:t>
                      </a:r>
                      <a:r>
                        <a:rPr lang="en-GB" sz="1800" dirty="0" err="1" smtClean="0">
                          <a:effectLst/>
                        </a:rPr>
                        <a:t>d'ensilage</a:t>
                      </a:r>
                      <a:r>
                        <a:rPr lang="en-GB" sz="1800" dirty="0" smtClean="0">
                          <a:effectLst/>
                        </a:rPr>
                        <a:t> + </a:t>
                      </a:r>
                      <a:r>
                        <a:rPr lang="en-GB" sz="1800" dirty="0">
                          <a:effectLst/>
                        </a:rPr>
                        <a:t>16 kg de concentré (50/30/20)*.</a:t>
                      </a:r>
                      <a:endParaRPr lang="sv-SE" sz="1800" dirty="0">
                        <a:effectLst/>
                        <a:latin typeface="+mn-lt"/>
                        <a:ea typeface="Calibri"/>
                      </a:endParaRPr>
                    </a:p>
                  </a:txBody>
                  <a:tcPr marL="68580" marR="68580" marT="0" marB="0"/>
                </a:tc>
                <a:extLst>
                  <a:ext uri="{0D108BD9-81ED-4DB2-BD59-A6C34878D82A}">
                    <a16:rowId xmlns:a16="http://schemas.microsoft.com/office/drawing/2014/main" val="10004"/>
                  </a:ext>
                </a:extLst>
              </a:tr>
              <a:tr h="436465">
                <a:tc>
                  <a:txBody>
                    <a:bodyPr/>
                    <a:lstStyle/>
                    <a:p>
                      <a:pPr algn="just">
                        <a:spcAft>
                          <a:spcPts val="0"/>
                        </a:spcAft>
                      </a:pPr>
                      <a:r>
                        <a:rPr lang="en-GB" sz="1800">
                          <a:effectLst/>
                        </a:rPr>
                        <a:t>2005</a:t>
                      </a:r>
                      <a:endParaRPr lang="sv-SE" sz="1800">
                        <a:effectLst/>
                        <a:latin typeface="+mn-lt"/>
                        <a:ea typeface="Calibri"/>
                      </a:endParaRPr>
                    </a:p>
                  </a:txBody>
                  <a:tcPr marL="68580" marR="68580" marT="0" marB="0"/>
                </a:tc>
                <a:tc>
                  <a:txBody>
                    <a:bodyPr/>
                    <a:lstStyle/>
                    <a:p>
                      <a:pPr algn="just">
                        <a:spcAft>
                          <a:spcPts val="0"/>
                        </a:spcAft>
                      </a:pPr>
                      <a:r>
                        <a:rPr lang="en-GB" sz="1800" dirty="0">
                          <a:effectLst/>
                        </a:rPr>
                        <a:t>9 kg </a:t>
                      </a:r>
                      <a:r>
                        <a:rPr lang="en-GB" sz="1800" dirty="0" smtClean="0">
                          <a:effectLst/>
                        </a:rPr>
                        <a:t>MS </a:t>
                      </a:r>
                      <a:r>
                        <a:rPr lang="en-GB" sz="1800" dirty="0" err="1" smtClean="0">
                          <a:effectLst/>
                        </a:rPr>
                        <a:t>d'ensilage</a:t>
                      </a:r>
                      <a:r>
                        <a:rPr lang="en-GB" sz="1800" dirty="0" smtClean="0">
                          <a:effectLst/>
                        </a:rPr>
                        <a:t> + </a:t>
                      </a:r>
                      <a:r>
                        <a:rPr lang="en-GB" sz="1800" dirty="0">
                          <a:effectLst/>
                        </a:rPr>
                        <a:t>16 kg de </a:t>
                      </a:r>
                      <a:r>
                        <a:rPr lang="en-GB" sz="1800" dirty="0" err="1">
                          <a:effectLst/>
                        </a:rPr>
                        <a:t>concentré</a:t>
                      </a:r>
                      <a:r>
                        <a:rPr lang="en-GB" sz="1800" dirty="0">
                          <a:effectLst/>
                        </a:rPr>
                        <a:t> (50/30/20)*.</a:t>
                      </a:r>
                      <a:endParaRPr lang="sv-SE" sz="1800" dirty="0">
                        <a:effectLst/>
                        <a:latin typeface="+mn-lt"/>
                        <a:ea typeface="Calibri"/>
                      </a:endParaRPr>
                    </a:p>
                  </a:txBody>
                  <a:tcPr marL="68580" marR="68580" marT="0" marB="0"/>
                </a:tc>
                <a:extLst>
                  <a:ext uri="{0D108BD9-81ED-4DB2-BD59-A6C34878D82A}">
                    <a16:rowId xmlns:a16="http://schemas.microsoft.com/office/drawing/2014/main" val="10005"/>
                  </a:ext>
                </a:extLst>
              </a:tr>
              <a:tr h="436465">
                <a:tc>
                  <a:txBody>
                    <a:bodyPr/>
                    <a:lstStyle/>
                    <a:p>
                      <a:pPr algn="just">
                        <a:spcAft>
                          <a:spcPts val="0"/>
                        </a:spcAft>
                      </a:pPr>
                      <a:r>
                        <a:rPr lang="en-GB" sz="1800">
                          <a:effectLst/>
                        </a:rPr>
                        <a:t>2015</a:t>
                      </a:r>
                      <a:endParaRPr lang="sv-SE" sz="1800">
                        <a:effectLst/>
                        <a:latin typeface="+mn-lt"/>
                        <a:ea typeface="Calibri"/>
                      </a:endParaRPr>
                    </a:p>
                  </a:txBody>
                  <a:tcPr marL="68580" marR="68580" marT="0" marB="0"/>
                </a:tc>
                <a:tc>
                  <a:txBody>
                    <a:bodyPr/>
                    <a:lstStyle/>
                    <a:p>
                      <a:pPr algn="just">
                        <a:spcAft>
                          <a:spcPts val="0"/>
                        </a:spcAft>
                      </a:pPr>
                      <a:r>
                        <a:rPr lang="en-GB" sz="1800" dirty="0" smtClean="0">
                          <a:effectLst/>
                        </a:rPr>
                        <a:t>12 kg MS </a:t>
                      </a:r>
                      <a:r>
                        <a:rPr lang="en-GB" sz="1800" dirty="0" err="1" smtClean="0">
                          <a:effectLst/>
                        </a:rPr>
                        <a:t>d'ensilage</a:t>
                      </a:r>
                      <a:r>
                        <a:rPr lang="en-GB" sz="1800" dirty="0" smtClean="0">
                          <a:effectLst/>
                        </a:rPr>
                        <a:t> + 15 kg de concentré (50/30/20)*.</a:t>
                      </a:r>
                      <a:endParaRPr lang="sv-SE" sz="1800" dirty="0">
                        <a:effectLst/>
                        <a:latin typeface="+mn-lt"/>
                        <a:ea typeface="Calibri"/>
                      </a:endParaRPr>
                    </a:p>
                  </a:txBody>
                  <a:tcPr marL="68580" marR="68580"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253189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0" y="0"/>
            <a:ext cx="9144000" cy="1036638"/>
          </a:xfrm>
          <a:prstGeom prst="rect">
            <a:avLst/>
          </a:prstGeom>
          <a:noFill/>
          <a:ln>
            <a:noFill/>
          </a:ln>
        </p:spPr>
        <p:txBody>
          <a:bodyPr anchor="ctr"/>
          <a:lstStyle>
            <a:lvl1pPr algn="l" rtl="0" eaLnBrk="0" fontAlgn="base" hangingPunct="0">
              <a:spcBef>
                <a:spcPct val="0"/>
              </a:spcBef>
              <a:spcAft>
                <a:spcPct val="0"/>
              </a:spcAft>
              <a:defRPr sz="2800" b="1">
                <a:solidFill>
                  <a:srgbClr val="008000"/>
                </a:solidFill>
                <a:latin typeface="+mj-lt"/>
                <a:ea typeface="+mj-ea"/>
                <a:cs typeface="+mj-cs"/>
              </a:defRPr>
            </a:lvl1pPr>
            <a:lvl2pPr algn="l" rtl="0" eaLnBrk="0" fontAlgn="base" hangingPunct="0">
              <a:spcBef>
                <a:spcPct val="0"/>
              </a:spcBef>
              <a:spcAft>
                <a:spcPct val="0"/>
              </a:spcAft>
              <a:defRPr sz="2800" b="1">
                <a:solidFill>
                  <a:srgbClr val="008000"/>
                </a:solidFill>
                <a:latin typeface="Arial" charset="0"/>
                <a:ea typeface="ヒラギノ角ゴ Pro W3" pitchFamily="96" charset="-128"/>
              </a:defRPr>
            </a:lvl2pPr>
            <a:lvl3pPr algn="l" rtl="0" eaLnBrk="0" fontAlgn="base" hangingPunct="0">
              <a:spcBef>
                <a:spcPct val="0"/>
              </a:spcBef>
              <a:spcAft>
                <a:spcPct val="0"/>
              </a:spcAft>
              <a:defRPr sz="2800" b="1">
                <a:solidFill>
                  <a:srgbClr val="008000"/>
                </a:solidFill>
                <a:latin typeface="Arial" charset="0"/>
                <a:ea typeface="ヒラギノ角ゴ Pro W3" pitchFamily="96" charset="-128"/>
              </a:defRPr>
            </a:lvl3pPr>
            <a:lvl4pPr algn="l" rtl="0" eaLnBrk="0" fontAlgn="base" hangingPunct="0">
              <a:spcBef>
                <a:spcPct val="0"/>
              </a:spcBef>
              <a:spcAft>
                <a:spcPct val="0"/>
              </a:spcAft>
              <a:defRPr sz="2800" b="1">
                <a:solidFill>
                  <a:srgbClr val="008000"/>
                </a:solidFill>
                <a:latin typeface="Arial" charset="0"/>
                <a:ea typeface="ヒラギノ角ゴ Pro W3" pitchFamily="96" charset="-128"/>
              </a:defRPr>
            </a:lvl4pPr>
            <a:lvl5pPr algn="l" rtl="0" eaLnBrk="0" fontAlgn="base" hangingPunct="0">
              <a:spcBef>
                <a:spcPct val="0"/>
              </a:spcBef>
              <a:spcAft>
                <a:spcPct val="0"/>
              </a:spcAft>
              <a:defRPr sz="2800" b="1">
                <a:solidFill>
                  <a:srgbClr val="008000"/>
                </a:solidFill>
                <a:latin typeface="Arial" charset="0"/>
                <a:ea typeface="ヒラギノ角ゴ Pro W3" pitchFamily="96" charset="-128"/>
              </a:defRPr>
            </a:lvl5pPr>
            <a:lvl6pPr marL="457200" algn="l" rtl="0" fontAlgn="base">
              <a:spcBef>
                <a:spcPct val="0"/>
              </a:spcBef>
              <a:spcAft>
                <a:spcPct val="0"/>
              </a:spcAft>
              <a:defRPr sz="2800" b="1">
                <a:solidFill>
                  <a:srgbClr val="008000"/>
                </a:solidFill>
                <a:latin typeface="Arial" charset="0"/>
                <a:ea typeface="ヒラギノ角ゴ Pro W3" pitchFamily="96" charset="-128"/>
              </a:defRPr>
            </a:lvl6pPr>
            <a:lvl7pPr marL="914400" algn="l" rtl="0" fontAlgn="base">
              <a:spcBef>
                <a:spcPct val="0"/>
              </a:spcBef>
              <a:spcAft>
                <a:spcPct val="0"/>
              </a:spcAft>
              <a:defRPr sz="2800" b="1">
                <a:solidFill>
                  <a:srgbClr val="008000"/>
                </a:solidFill>
                <a:latin typeface="Arial" charset="0"/>
                <a:ea typeface="ヒラギノ角ゴ Pro W3" pitchFamily="96" charset="-128"/>
              </a:defRPr>
            </a:lvl7pPr>
            <a:lvl8pPr marL="1371600" algn="l" rtl="0" fontAlgn="base">
              <a:spcBef>
                <a:spcPct val="0"/>
              </a:spcBef>
              <a:spcAft>
                <a:spcPct val="0"/>
              </a:spcAft>
              <a:defRPr sz="2800" b="1">
                <a:solidFill>
                  <a:srgbClr val="008000"/>
                </a:solidFill>
                <a:latin typeface="Arial" charset="0"/>
                <a:ea typeface="ヒラギノ角ゴ Pro W3" pitchFamily="96" charset="-128"/>
              </a:defRPr>
            </a:lvl8pPr>
            <a:lvl9pPr marL="1828800" algn="l" rtl="0" fontAlgn="base">
              <a:spcBef>
                <a:spcPct val="0"/>
              </a:spcBef>
              <a:spcAft>
                <a:spcPct val="0"/>
              </a:spcAft>
              <a:defRPr sz="2800" b="1">
                <a:solidFill>
                  <a:srgbClr val="008000"/>
                </a:solidFill>
                <a:latin typeface="Arial" charset="0"/>
                <a:ea typeface="ヒラギノ角ゴ Pro W3" pitchFamily="96"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2400" b="1" i="0" u="none" strike="noStrike" kern="0" cap="none" spc="0" normalizeH="0" baseline="0" noProof="0" dirty="0">
                <a:ln>
                  <a:noFill/>
                </a:ln>
                <a:solidFill>
                  <a:prstClr val="black"/>
                </a:solidFill>
                <a:effectLst/>
                <a:uLnTx/>
                <a:uFillTx/>
                <a:latin typeface="Calibri"/>
                <a:ea typeface="+mj-ea"/>
                <a:cs typeface="+mj-cs"/>
              </a:rPr>
              <a:t>Tableau de production </a:t>
            </a:r>
            <a:r>
              <a:rPr kumimoji="0" lang="en-IE" sz="2400" b="1" i="0" u="none" strike="noStrike" kern="0" cap="none" spc="0" normalizeH="0" baseline="0" noProof="0" dirty="0" err="1">
                <a:ln>
                  <a:noFill/>
                </a:ln>
                <a:solidFill>
                  <a:prstClr val="black"/>
                </a:solidFill>
                <a:effectLst/>
                <a:uLnTx/>
                <a:uFillTx/>
                <a:latin typeface="Calibri"/>
                <a:ea typeface="+mj-ea"/>
                <a:cs typeface="+mj-cs"/>
              </a:rPr>
              <a:t>d'herbe</a:t>
            </a:r>
            <a:r>
              <a:rPr kumimoji="0" lang="en-IE" sz="2400" b="1" i="0" u="none" strike="noStrike" kern="0" cap="none" spc="0" normalizeH="0" baseline="0" noProof="0" dirty="0">
                <a:ln>
                  <a:noFill/>
                </a:ln>
                <a:solidFill>
                  <a:prstClr val="black"/>
                </a:solidFill>
                <a:effectLst/>
                <a:uLnTx/>
                <a:uFillTx/>
                <a:latin typeface="Calibri"/>
                <a:ea typeface="+mj-ea"/>
                <a:cs typeface="+mj-cs"/>
              </a:rPr>
              <a:t> </a:t>
            </a:r>
            <a:r>
              <a:rPr kumimoji="0" lang="en-IE" sz="2400" b="1" i="0" u="none" strike="noStrike" kern="0" cap="none" spc="0" normalizeH="0" baseline="0" noProof="0" dirty="0" err="1">
                <a:ln>
                  <a:noFill/>
                </a:ln>
                <a:solidFill>
                  <a:prstClr val="black"/>
                </a:solidFill>
                <a:effectLst/>
                <a:uLnTx/>
                <a:uFillTx/>
                <a:latin typeface="Calibri"/>
                <a:ea typeface="+mj-ea"/>
                <a:cs typeface="+mj-cs"/>
              </a:rPr>
              <a:t>à</a:t>
            </a:r>
            <a:r>
              <a:rPr kumimoji="0" lang="en-IE" sz="2400" b="1" i="0" u="none" strike="noStrike" kern="0" cap="none" spc="0" normalizeH="0" baseline="0" noProof="0" dirty="0">
                <a:ln>
                  <a:noFill/>
                </a:ln>
                <a:solidFill>
                  <a:prstClr val="black"/>
                </a:solidFill>
                <a:effectLst/>
                <a:uLnTx/>
                <a:uFillTx/>
                <a:latin typeface="Calibri"/>
                <a:ea typeface="+mj-ea"/>
                <a:cs typeface="+mj-cs"/>
              </a:rPr>
              <a:t> 15 tonnes/ha</a:t>
            </a:r>
            <a:endParaRPr kumimoji="0" lang="en-GB" sz="2400" b="1" i="0" u="none" strike="noStrike" kern="0" cap="none" spc="0" normalizeH="0" baseline="0" noProof="0" dirty="0">
              <a:ln>
                <a:noFill/>
              </a:ln>
              <a:solidFill>
                <a:prstClr val="black"/>
              </a:solidFill>
              <a:effectLst/>
              <a:uLnTx/>
              <a:uFillTx/>
              <a:latin typeface="Calibri"/>
              <a:ea typeface="+mj-ea"/>
              <a:cs typeface="+mj-cs"/>
            </a:endParaRPr>
          </a:p>
        </p:txBody>
      </p:sp>
      <p:graphicFrame>
        <p:nvGraphicFramePr>
          <p:cNvPr id="6" name="Content Placeholder 5"/>
          <p:cNvGraphicFramePr>
            <a:graphicFrameLocks/>
          </p:cNvGraphicFramePr>
          <p:nvPr>
            <p:extLst/>
          </p:nvPr>
        </p:nvGraphicFramePr>
        <p:xfrm>
          <a:off x="0" y="1036638"/>
          <a:ext cx="9143999" cy="5011099"/>
        </p:xfrm>
        <a:graphic>
          <a:graphicData uri="http://schemas.openxmlformats.org/drawingml/2006/table">
            <a:tbl>
              <a:tblPr firstRow="1" bandRow="1">
                <a:tableStyleId>{F5AB1C69-6EDB-4FF4-983F-18BD219EF322}</a:tableStyleId>
              </a:tblPr>
              <a:tblGrid>
                <a:gridCol w="2483555">
                  <a:extLst>
                    <a:ext uri="{9D8B030D-6E8A-4147-A177-3AD203B41FA5}">
                      <a16:colId xmlns:a16="http://schemas.microsoft.com/office/drawing/2014/main" val="20000"/>
                    </a:ext>
                  </a:extLst>
                </a:gridCol>
                <a:gridCol w="1392296">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gridCol w="1693333">
                  <a:extLst>
                    <a:ext uri="{9D8B030D-6E8A-4147-A177-3AD203B41FA5}">
                      <a16:colId xmlns:a16="http://schemas.microsoft.com/office/drawing/2014/main" val="20003"/>
                    </a:ext>
                  </a:extLst>
                </a:gridCol>
                <a:gridCol w="2107259">
                  <a:extLst>
                    <a:ext uri="{9D8B030D-6E8A-4147-A177-3AD203B41FA5}">
                      <a16:colId xmlns:a16="http://schemas.microsoft.com/office/drawing/2014/main" val="20004"/>
                    </a:ext>
                  </a:extLst>
                </a:gridCol>
              </a:tblGrid>
              <a:tr h="1188894">
                <a:tc>
                  <a:txBody>
                    <a:bodyPr/>
                    <a:lstStyle/>
                    <a:p>
                      <a:pPr algn="ctr"/>
                      <a:r>
                        <a:rPr lang="en-IE" sz="2000" dirty="0"/>
                        <a:t>Période de croissance</a:t>
                      </a:r>
                      <a:endParaRPr lang="en-IE" sz="2000" b="1" dirty="0">
                        <a:solidFill>
                          <a:srgbClr val="3E7812"/>
                        </a:solidFill>
                      </a:endParaRPr>
                    </a:p>
                  </a:txBody>
                  <a:tcPr marL="91443" marR="91443" marT="45729" marB="45729"/>
                </a:tc>
                <a:tc>
                  <a:txBody>
                    <a:bodyPr/>
                    <a:lstStyle/>
                    <a:p>
                      <a:pPr algn="ctr"/>
                      <a:r>
                        <a:rPr lang="en-IE" sz="2000" dirty="0" err="1"/>
                        <a:t>Herbe</a:t>
                      </a:r>
                      <a:r>
                        <a:rPr lang="en-IE" sz="2000" dirty="0"/>
                        <a:t> </a:t>
                      </a:r>
                      <a:r>
                        <a:rPr lang="en-IE" sz="2000" dirty="0" err="1"/>
                        <a:t>produite</a:t>
                      </a:r>
                      <a:endParaRPr lang="en-IE" sz="2000" dirty="0"/>
                    </a:p>
                    <a:p>
                      <a:pPr algn="ctr"/>
                      <a:r>
                        <a:rPr lang="en-IE" sz="2000" dirty="0"/>
                        <a:t>(kg/ha)</a:t>
                      </a:r>
                      <a:endParaRPr lang="en-IE" sz="2000" b="1" dirty="0">
                        <a:solidFill>
                          <a:srgbClr val="3E7812"/>
                        </a:solidFill>
                      </a:endParaRPr>
                    </a:p>
                  </a:txBody>
                  <a:tcPr marL="91443" marR="91443" marT="45729" marB="45729"/>
                </a:tc>
                <a:tc>
                  <a:txBody>
                    <a:bodyPr/>
                    <a:lstStyle/>
                    <a:p>
                      <a:pPr algn="ctr"/>
                      <a:r>
                        <a:rPr lang="en-IE" sz="2000" dirty="0"/>
                        <a:t>Longueur</a:t>
                      </a:r>
                    </a:p>
                    <a:p>
                      <a:pPr algn="ctr"/>
                      <a:r>
                        <a:rPr lang="en-IE" sz="2000" dirty="0"/>
                        <a:t>de  la rotation (jours)</a:t>
                      </a:r>
                      <a:endParaRPr lang="en-IE" sz="2000" b="1" dirty="0">
                        <a:solidFill>
                          <a:srgbClr val="3E7812"/>
                        </a:solidFill>
                      </a:endParaRPr>
                    </a:p>
                  </a:txBody>
                  <a:tcPr marL="91443" marR="91443" marT="45729" marB="45729"/>
                </a:tc>
                <a:tc>
                  <a:txBody>
                    <a:bodyPr/>
                    <a:lstStyle/>
                    <a:p>
                      <a:pPr algn="ctr"/>
                      <a:r>
                        <a:rPr lang="en-IE" sz="2000" dirty="0"/>
                        <a:t>Nombre de rotations</a:t>
                      </a:r>
                      <a:endParaRPr lang="en-IE" sz="2000" b="1" dirty="0">
                        <a:solidFill>
                          <a:srgbClr val="3E7812"/>
                        </a:solidFill>
                      </a:endParaRPr>
                    </a:p>
                  </a:txBody>
                  <a:tcPr marL="91443" marR="91443" marT="45729" marB="45729"/>
                </a:tc>
                <a:tc>
                  <a:txBody>
                    <a:bodyPr/>
                    <a:lstStyle/>
                    <a:p>
                      <a:pPr algn="ctr"/>
                      <a:r>
                        <a:rPr lang="en-IE" sz="2000" dirty="0"/>
                        <a:t>Croissance (kg/ha) nécessaire/jour</a:t>
                      </a:r>
                      <a:endParaRPr lang="en-IE" sz="2000" b="1" dirty="0">
                        <a:solidFill>
                          <a:srgbClr val="3E7812"/>
                        </a:solidFill>
                      </a:endParaRPr>
                    </a:p>
                  </a:txBody>
                  <a:tcPr marL="91443" marR="91443" marT="45729" marB="45729"/>
                </a:tc>
                <a:extLst>
                  <a:ext uri="{0D108BD9-81ED-4DB2-BD59-A6C34878D82A}">
                    <a16:rowId xmlns:a16="http://schemas.microsoft.com/office/drawing/2014/main" val="10000"/>
                  </a:ext>
                </a:extLst>
              </a:tr>
              <a:tr h="583882">
                <a:tc>
                  <a:txBody>
                    <a:bodyPr/>
                    <a:lstStyle/>
                    <a:p>
                      <a:r>
                        <a:rPr lang="en-IE" sz="2000" baseline="0" dirty="0"/>
                        <a:t>1</a:t>
                      </a:r>
                      <a:r>
                        <a:rPr lang="en-IE" sz="2000" baseline="30000" dirty="0"/>
                        <a:t>er</a:t>
                      </a:r>
                      <a:r>
                        <a:rPr lang="en-IE" sz="2000" baseline="0" dirty="0"/>
                        <a:t> février -</a:t>
                      </a:r>
                      <a:r>
                        <a:rPr lang="en-IE" sz="2000" baseline="30000" dirty="0"/>
                        <a:t> </a:t>
                      </a:r>
                      <a:r>
                        <a:rPr lang="en-IE" sz="2000" baseline="0" dirty="0"/>
                        <a:t> 6 </a:t>
                      </a:r>
                      <a:r>
                        <a:rPr lang="en-IE" sz="2000" baseline="0" dirty="0" err="1"/>
                        <a:t>avril</a:t>
                      </a:r>
                      <a:r>
                        <a:rPr lang="en-IE" sz="2000" baseline="0" dirty="0"/>
                        <a:t> </a:t>
                      </a:r>
                      <a:endParaRPr lang="en-IE" sz="2000" b="1" dirty="0">
                        <a:solidFill>
                          <a:srgbClr val="3E7812"/>
                        </a:solidFill>
                      </a:endParaRPr>
                    </a:p>
                  </a:txBody>
                  <a:tcPr marL="91443" marR="91443" marT="45729" marB="45729"/>
                </a:tc>
                <a:tc>
                  <a:txBody>
                    <a:bodyPr/>
                    <a:lstStyle/>
                    <a:p>
                      <a:pPr algn="ctr"/>
                      <a:r>
                        <a:rPr lang="en-IE" sz="2000" dirty="0"/>
                        <a:t>1.250</a:t>
                      </a:r>
                      <a:endParaRPr lang="en-IE" sz="2000" b="1" dirty="0">
                        <a:solidFill>
                          <a:srgbClr val="3E7812"/>
                        </a:solidFill>
                      </a:endParaRPr>
                    </a:p>
                  </a:txBody>
                  <a:tcPr marL="91443" marR="91443" marT="45729" marB="45729"/>
                </a:tc>
                <a:tc>
                  <a:txBody>
                    <a:bodyPr/>
                    <a:lstStyle/>
                    <a:p>
                      <a:pPr algn="ctr"/>
                      <a:r>
                        <a:rPr lang="en-IE" sz="2000" dirty="0"/>
                        <a:t>65</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20</a:t>
                      </a:r>
                      <a:endParaRPr lang="en-IE" sz="2000" b="1" dirty="0">
                        <a:solidFill>
                          <a:srgbClr val="3E7812"/>
                        </a:solidFill>
                      </a:endParaRPr>
                    </a:p>
                  </a:txBody>
                  <a:tcPr marL="91443" marR="91443" marT="45729" marB="45729"/>
                </a:tc>
                <a:extLst>
                  <a:ext uri="{0D108BD9-81ED-4DB2-BD59-A6C34878D82A}">
                    <a16:rowId xmlns:a16="http://schemas.microsoft.com/office/drawing/2014/main" val="10001"/>
                  </a:ext>
                </a:extLst>
              </a:tr>
              <a:tr h="659071">
                <a:tc>
                  <a:txBody>
                    <a:bodyPr/>
                    <a:lstStyle/>
                    <a:p>
                      <a:r>
                        <a:rPr lang="en-IE" sz="2000" dirty="0"/>
                        <a:t>7 </a:t>
                      </a:r>
                      <a:r>
                        <a:rPr lang="en-IE" sz="2000" dirty="0" err="1"/>
                        <a:t>avril</a:t>
                      </a:r>
                      <a:r>
                        <a:rPr lang="en-IE" sz="2000" baseline="0" dirty="0"/>
                        <a:t> -</a:t>
                      </a:r>
                      <a:r>
                        <a:rPr lang="en-IE" sz="2000" baseline="30000" dirty="0"/>
                        <a:t> </a:t>
                      </a:r>
                      <a:r>
                        <a:rPr lang="en-IE" sz="2000" dirty="0"/>
                        <a:t> 5 </a:t>
                      </a:r>
                      <a:r>
                        <a:rPr lang="en-IE" sz="2000" dirty="0" err="1"/>
                        <a:t>août</a:t>
                      </a:r>
                      <a:endParaRPr lang="en-IE" sz="2000" b="1" dirty="0">
                        <a:solidFill>
                          <a:srgbClr val="3E7812"/>
                        </a:solidFill>
                      </a:endParaRPr>
                    </a:p>
                  </a:txBody>
                  <a:tcPr marL="91443" marR="91443" marT="45729" marB="45729"/>
                </a:tc>
                <a:tc>
                  <a:txBody>
                    <a:bodyPr/>
                    <a:lstStyle/>
                    <a:p>
                      <a:pPr algn="ctr"/>
                      <a:r>
                        <a:rPr lang="en-IE" sz="2000" dirty="0"/>
                        <a:t>1.500</a:t>
                      </a:r>
                      <a:endParaRPr lang="en-IE" sz="2000" b="1" dirty="0">
                        <a:solidFill>
                          <a:srgbClr val="3E7812"/>
                        </a:solidFill>
                      </a:endParaRPr>
                    </a:p>
                  </a:txBody>
                  <a:tcPr marL="91443" marR="91443" marT="45729" marB="45729"/>
                </a:tc>
                <a:tc>
                  <a:txBody>
                    <a:bodyPr/>
                    <a:lstStyle/>
                    <a:p>
                      <a:pPr algn="ctr"/>
                      <a:r>
                        <a:rPr lang="en-IE" sz="2000" dirty="0"/>
                        <a:t>20</a:t>
                      </a:r>
                      <a:endParaRPr lang="en-IE" sz="2000" b="1" dirty="0">
                        <a:solidFill>
                          <a:srgbClr val="3E7812"/>
                        </a:solidFill>
                      </a:endParaRPr>
                    </a:p>
                  </a:txBody>
                  <a:tcPr marL="91443" marR="91443" marT="45729" marB="45729"/>
                </a:tc>
                <a:tc>
                  <a:txBody>
                    <a:bodyPr/>
                    <a:lstStyle/>
                    <a:p>
                      <a:pPr algn="ctr"/>
                      <a:r>
                        <a:rPr lang="en-IE" sz="2000" dirty="0"/>
                        <a:t>6</a:t>
                      </a:r>
                      <a:endParaRPr lang="en-IE" sz="2000" b="1" dirty="0">
                        <a:solidFill>
                          <a:srgbClr val="3E7812"/>
                        </a:solidFill>
                      </a:endParaRPr>
                    </a:p>
                  </a:txBody>
                  <a:tcPr marL="91443" marR="91443" marT="45729" marB="45729"/>
                </a:tc>
                <a:tc>
                  <a:txBody>
                    <a:bodyPr/>
                    <a:lstStyle/>
                    <a:p>
                      <a:pPr algn="ctr"/>
                      <a:r>
                        <a:rPr lang="en-IE" sz="2000" dirty="0"/>
                        <a:t>75</a:t>
                      </a:r>
                      <a:endParaRPr lang="en-IE" sz="2000" b="1" dirty="0">
                        <a:solidFill>
                          <a:srgbClr val="3E7812"/>
                        </a:solidFill>
                      </a:endParaRPr>
                    </a:p>
                  </a:txBody>
                  <a:tcPr marL="91443" marR="91443" marT="45729" marB="45729"/>
                </a:tc>
                <a:extLst>
                  <a:ext uri="{0D108BD9-81ED-4DB2-BD59-A6C34878D82A}">
                    <a16:rowId xmlns:a16="http://schemas.microsoft.com/office/drawing/2014/main" val="10002"/>
                  </a:ext>
                </a:extLst>
              </a:tr>
              <a:tr h="659071">
                <a:tc>
                  <a:txBody>
                    <a:bodyPr/>
                    <a:lstStyle/>
                    <a:p>
                      <a:r>
                        <a:rPr lang="en-IE" sz="2000" dirty="0"/>
                        <a:t>6 </a:t>
                      </a:r>
                      <a:r>
                        <a:rPr lang="en-IE" sz="2000" dirty="0" err="1"/>
                        <a:t>août</a:t>
                      </a:r>
                      <a:r>
                        <a:rPr lang="en-IE" sz="2000" baseline="0" dirty="0"/>
                        <a:t> - 1</a:t>
                      </a:r>
                      <a:r>
                        <a:rPr lang="en-IE" sz="2000" baseline="30000" dirty="0"/>
                        <a:t>er</a:t>
                      </a:r>
                      <a:r>
                        <a:rPr lang="en-IE" sz="2000" baseline="0" dirty="0"/>
                        <a:t> septembre </a:t>
                      </a:r>
                      <a:endParaRPr lang="en-IE" sz="2000" b="1" dirty="0">
                        <a:solidFill>
                          <a:srgbClr val="3E7812"/>
                        </a:solidFill>
                      </a:endParaRPr>
                    </a:p>
                  </a:txBody>
                  <a:tcPr marL="91443" marR="91443" marT="45729" marB="45729"/>
                </a:tc>
                <a:tc>
                  <a:txBody>
                    <a:bodyPr/>
                    <a:lstStyle/>
                    <a:p>
                      <a:pPr algn="ctr"/>
                      <a:r>
                        <a:rPr lang="en-IE" sz="2000" dirty="0"/>
                        <a:t>1.625</a:t>
                      </a:r>
                      <a:endParaRPr lang="en-IE" sz="2000" b="1" dirty="0">
                        <a:solidFill>
                          <a:srgbClr val="3E7812"/>
                        </a:solidFill>
                      </a:endParaRPr>
                    </a:p>
                  </a:txBody>
                  <a:tcPr marL="91443" marR="91443" marT="45729" marB="45729"/>
                </a:tc>
                <a:tc>
                  <a:txBody>
                    <a:bodyPr/>
                    <a:lstStyle/>
                    <a:p>
                      <a:pPr algn="ctr"/>
                      <a:r>
                        <a:rPr lang="en-IE" sz="2000" dirty="0"/>
                        <a:t>25</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65</a:t>
                      </a:r>
                      <a:endParaRPr lang="en-IE" sz="2000" b="1" dirty="0">
                        <a:solidFill>
                          <a:srgbClr val="3E7812"/>
                        </a:solidFill>
                      </a:endParaRPr>
                    </a:p>
                  </a:txBody>
                  <a:tcPr marL="91443" marR="91443" marT="45729" marB="45729"/>
                </a:tc>
                <a:extLst>
                  <a:ext uri="{0D108BD9-81ED-4DB2-BD59-A6C34878D82A}">
                    <a16:rowId xmlns:a16="http://schemas.microsoft.com/office/drawing/2014/main" val="10003"/>
                  </a:ext>
                </a:extLst>
              </a:tr>
              <a:tr h="659071">
                <a:tc>
                  <a:txBody>
                    <a:bodyPr/>
                    <a:lstStyle/>
                    <a:p>
                      <a:r>
                        <a:rPr lang="en-IE" sz="2000" baseline="0" dirty="0"/>
                        <a:t>1</a:t>
                      </a:r>
                      <a:r>
                        <a:rPr lang="en-IE" sz="2000" baseline="30000" dirty="0"/>
                        <a:t>er</a:t>
                      </a:r>
                      <a:r>
                        <a:rPr lang="en-IE" sz="2000" dirty="0"/>
                        <a:t> septembre</a:t>
                      </a:r>
                      <a:r>
                        <a:rPr lang="en-IE" sz="2000" baseline="0" dirty="0"/>
                        <a:t> -</a:t>
                      </a:r>
                      <a:r>
                        <a:rPr lang="en-IE" sz="2000" baseline="30000" dirty="0"/>
                        <a:t> </a:t>
                      </a:r>
                      <a:r>
                        <a:rPr lang="en-IE" sz="2000" baseline="0" dirty="0"/>
                        <a:t>1</a:t>
                      </a:r>
                      <a:r>
                        <a:rPr lang="en-IE" sz="2000" baseline="30000" dirty="0"/>
                        <a:t>er</a:t>
                      </a:r>
                      <a:r>
                        <a:rPr lang="en-IE" sz="2000" baseline="0" dirty="0"/>
                        <a:t> octobre </a:t>
                      </a:r>
                      <a:endParaRPr lang="en-IE" sz="2000" b="1" dirty="0">
                        <a:solidFill>
                          <a:srgbClr val="3E7812"/>
                        </a:solidFill>
                      </a:endParaRPr>
                    </a:p>
                  </a:txBody>
                  <a:tcPr marL="91443" marR="91443" marT="45729" marB="45729"/>
                </a:tc>
                <a:tc>
                  <a:txBody>
                    <a:bodyPr/>
                    <a:lstStyle/>
                    <a:p>
                      <a:pPr algn="ctr"/>
                      <a:r>
                        <a:rPr lang="en-IE" sz="2000" dirty="0"/>
                        <a:t>1.650</a:t>
                      </a:r>
                      <a:endParaRPr lang="en-IE" sz="2000" b="1" dirty="0">
                        <a:solidFill>
                          <a:srgbClr val="3E7812"/>
                        </a:solidFill>
                      </a:endParaRPr>
                    </a:p>
                  </a:txBody>
                  <a:tcPr marL="91443" marR="91443" marT="45729" marB="45729"/>
                </a:tc>
                <a:tc>
                  <a:txBody>
                    <a:bodyPr/>
                    <a:lstStyle/>
                    <a:p>
                      <a:pPr algn="ctr"/>
                      <a:r>
                        <a:rPr lang="en-IE" sz="2000" dirty="0"/>
                        <a:t>30</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55</a:t>
                      </a:r>
                      <a:endParaRPr lang="en-IE" sz="2000" b="1" dirty="0">
                        <a:solidFill>
                          <a:srgbClr val="3E7812"/>
                        </a:solidFill>
                      </a:endParaRPr>
                    </a:p>
                  </a:txBody>
                  <a:tcPr marL="91443" marR="91443" marT="45729" marB="45729"/>
                </a:tc>
                <a:extLst>
                  <a:ext uri="{0D108BD9-81ED-4DB2-BD59-A6C34878D82A}">
                    <a16:rowId xmlns:a16="http://schemas.microsoft.com/office/drawing/2014/main" val="10004"/>
                  </a:ext>
                </a:extLst>
              </a:tr>
              <a:tr h="659071">
                <a:tc>
                  <a:txBody>
                    <a:bodyPr/>
                    <a:lstStyle/>
                    <a:p>
                      <a:r>
                        <a:rPr lang="en-IE" sz="2000" baseline="0" dirty="0"/>
                        <a:t>1</a:t>
                      </a:r>
                      <a:r>
                        <a:rPr lang="en-IE" sz="2000" baseline="30000" dirty="0"/>
                        <a:t>er</a:t>
                      </a:r>
                      <a:r>
                        <a:rPr lang="en-IE" sz="2000" dirty="0"/>
                        <a:t> </a:t>
                      </a:r>
                      <a:r>
                        <a:rPr lang="en-IE" sz="2000" dirty="0" err="1"/>
                        <a:t>octobre</a:t>
                      </a:r>
                      <a:r>
                        <a:rPr lang="en-IE" sz="2000" baseline="0" dirty="0"/>
                        <a:t> - 15</a:t>
                      </a:r>
                      <a:r>
                        <a:rPr lang="en-IE" sz="2000" baseline="30000" dirty="0"/>
                        <a:t> </a:t>
                      </a:r>
                      <a:r>
                        <a:rPr lang="en-IE" sz="2000" dirty="0" err="1"/>
                        <a:t>novembre</a:t>
                      </a:r>
                      <a:endParaRPr lang="en-IE" sz="2000" b="1" dirty="0">
                        <a:solidFill>
                          <a:srgbClr val="3E7812"/>
                        </a:solidFill>
                      </a:endParaRPr>
                    </a:p>
                  </a:txBody>
                  <a:tcPr marL="91443" marR="91443" marT="45729" marB="45729"/>
                </a:tc>
                <a:tc>
                  <a:txBody>
                    <a:bodyPr/>
                    <a:lstStyle/>
                    <a:p>
                      <a:pPr algn="ctr"/>
                      <a:r>
                        <a:rPr lang="en-IE" sz="2000" dirty="0"/>
                        <a:t>1.450</a:t>
                      </a:r>
                      <a:endParaRPr lang="en-IE" sz="2000" b="1" dirty="0">
                        <a:solidFill>
                          <a:srgbClr val="3E7812"/>
                        </a:solidFill>
                      </a:endParaRPr>
                    </a:p>
                  </a:txBody>
                  <a:tcPr marL="91443" marR="91443" marT="45729" marB="45729"/>
                </a:tc>
                <a:tc>
                  <a:txBody>
                    <a:bodyPr/>
                    <a:lstStyle/>
                    <a:p>
                      <a:pPr algn="ctr"/>
                      <a:r>
                        <a:rPr lang="en-IE" sz="2000" dirty="0"/>
                        <a:t>45</a:t>
                      </a:r>
                      <a:endParaRPr lang="en-IE" sz="2000" b="1" dirty="0">
                        <a:solidFill>
                          <a:srgbClr val="3E7812"/>
                        </a:solidFill>
                      </a:endParaRPr>
                    </a:p>
                  </a:txBody>
                  <a:tcPr marL="91443" marR="91443" marT="45729" marB="45729"/>
                </a:tc>
                <a:tc>
                  <a:txBody>
                    <a:bodyPr/>
                    <a:lstStyle/>
                    <a:p>
                      <a:pPr algn="ctr"/>
                      <a:r>
                        <a:rPr lang="en-IE" sz="2000" dirty="0"/>
                        <a:t>1</a:t>
                      </a:r>
                      <a:endParaRPr lang="en-IE" sz="2000" b="1" dirty="0">
                        <a:solidFill>
                          <a:srgbClr val="3E7812"/>
                        </a:solidFill>
                      </a:endParaRPr>
                    </a:p>
                  </a:txBody>
                  <a:tcPr marL="91443" marR="91443" marT="45729" marB="45729"/>
                </a:tc>
                <a:tc>
                  <a:txBody>
                    <a:bodyPr/>
                    <a:lstStyle/>
                    <a:p>
                      <a:pPr algn="ctr"/>
                      <a:r>
                        <a:rPr lang="en-IE" sz="2000" dirty="0"/>
                        <a:t>30</a:t>
                      </a:r>
                      <a:endParaRPr lang="en-IE" sz="2000" b="1" dirty="0">
                        <a:solidFill>
                          <a:srgbClr val="3E7812"/>
                        </a:solidFill>
                      </a:endParaRPr>
                    </a:p>
                  </a:txBody>
                  <a:tcPr marL="91443" marR="91443" marT="45729" marB="45729"/>
                </a:tc>
                <a:extLst>
                  <a:ext uri="{0D108BD9-81ED-4DB2-BD59-A6C34878D82A}">
                    <a16:rowId xmlns:a16="http://schemas.microsoft.com/office/drawing/2014/main" val="10005"/>
                  </a:ext>
                </a:extLst>
              </a:tr>
              <a:tr h="396301">
                <a:tc>
                  <a:txBody>
                    <a:bodyPr/>
                    <a:lstStyle/>
                    <a:p>
                      <a:r>
                        <a:rPr lang="en-IE" sz="2000" dirty="0"/>
                        <a:t>Total</a:t>
                      </a:r>
                      <a:endParaRPr lang="en-IE" sz="2000" b="1" dirty="0">
                        <a:solidFill>
                          <a:srgbClr val="3E7812"/>
                        </a:solidFill>
                      </a:endParaRPr>
                    </a:p>
                  </a:txBody>
                  <a:tcPr marL="91443" marR="91443" marT="45729" marB="45729"/>
                </a:tc>
                <a:tc>
                  <a:txBody>
                    <a:bodyPr/>
                    <a:lstStyle/>
                    <a:p>
                      <a:pPr algn="ctr"/>
                      <a:r>
                        <a:rPr lang="en-IE" sz="2000" dirty="0"/>
                        <a:t>15.000</a:t>
                      </a:r>
                      <a:endParaRPr lang="en-IE" sz="2000" b="1" dirty="0">
                        <a:solidFill>
                          <a:srgbClr val="3E7812"/>
                        </a:solidFill>
                      </a:endParaRPr>
                    </a:p>
                  </a:txBody>
                  <a:tcPr marL="91443" marR="91443" marT="45729" marB="45729"/>
                </a:tc>
                <a:tc>
                  <a:txBody>
                    <a:bodyPr/>
                    <a:lstStyle/>
                    <a:p>
                      <a:pPr algn="ctr"/>
                      <a:r>
                        <a:rPr lang="en-IE" sz="2000" dirty="0"/>
                        <a:t>287</a:t>
                      </a:r>
                      <a:endParaRPr lang="en-IE" sz="2000" b="1" dirty="0">
                        <a:solidFill>
                          <a:srgbClr val="3E7812"/>
                        </a:solidFill>
                      </a:endParaRPr>
                    </a:p>
                  </a:txBody>
                  <a:tcPr marL="91443" marR="91443" marT="45729" marB="45729"/>
                </a:tc>
                <a:tc>
                  <a:txBody>
                    <a:bodyPr/>
                    <a:lstStyle/>
                    <a:p>
                      <a:pPr algn="ctr"/>
                      <a:r>
                        <a:rPr lang="en-IE" sz="2000" dirty="0"/>
                        <a:t>10</a:t>
                      </a:r>
                      <a:endParaRPr lang="en-IE" sz="2000" b="1" dirty="0">
                        <a:solidFill>
                          <a:srgbClr val="3E7812"/>
                        </a:solidFill>
                      </a:endParaRPr>
                    </a:p>
                  </a:txBody>
                  <a:tcPr marL="91443" marR="91443" marT="45729" marB="45729"/>
                </a:tc>
                <a:tc>
                  <a:txBody>
                    <a:bodyPr/>
                    <a:lstStyle/>
                    <a:p>
                      <a:pPr algn="ctr"/>
                      <a:endParaRPr lang="en-IE" sz="2000" b="1" dirty="0">
                        <a:solidFill>
                          <a:srgbClr val="3E7812"/>
                        </a:solidFill>
                      </a:endParaRPr>
                    </a:p>
                  </a:txBody>
                  <a:tcPr marL="91443" marR="91443" marT="45729" marB="45729"/>
                </a:tc>
                <a:extLst>
                  <a:ext uri="{0D108BD9-81ED-4DB2-BD59-A6C34878D82A}">
                    <a16:rowId xmlns:a16="http://schemas.microsoft.com/office/drawing/2014/main" val="10006"/>
                  </a:ext>
                </a:extLst>
              </a:tr>
            </a:tbl>
          </a:graphicData>
        </a:graphic>
      </p:graphicFrame>
      <p:sp>
        <p:nvSpPr>
          <p:cNvPr id="2" name="TextBox 1"/>
          <p:cNvSpPr txBox="1"/>
          <p:nvPr/>
        </p:nvSpPr>
        <p:spPr>
          <a:xfrm>
            <a:off x="-1" y="2988189"/>
            <a:ext cx="9144000" cy="369332"/>
          </a:xfrm>
          <a:prstGeom prst="rect">
            <a:avLst/>
          </a:prstGeom>
          <a:noFill/>
          <a:ln w="381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4208110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849" y="1196752"/>
            <a:ext cx="8615755" cy="4536504"/>
          </a:xfrm>
          <a:ln/>
        </p:spPr>
        <p:style>
          <a:lnRef idx="2">
            <a:schemeClr val="accent3"/>
          </a:lnRef>
          <a:fillRef idx="1">
            <a:schemeClr val="lt1"/>
          </a:fillRef>
          <a:effectRef idx="0">
            <a:schemeClr val="accent3"/>
          </a:effectRef>
          <a:fontRef idx="minor">
            <a:schemeClr val="dk1"/>
          </a:fontRef>
        </p:style>
        <p:txBody>
          <a:bodyPr/>
          <a:lstStyle/>
          <a:p>
            <a:pPr>
              <a:lnSpc>
                <a:spcPct val="150000"/>
              </a:lnSpc>
              <a:spcAft>
                <a:spcPts val="1000"/>
              </a:spcAft>
              <a:buFont typeface="Symbol"/>
              <a:buChar char=""/>
              <a:defRPr/>
            </a:pPr>
            <a:r>
              <a:rPr lang="en-IE" sz="2000" b="1" kern="1200" dirty="0">
                <a:solidFill>
                  <a:prstClr val="black"/>
                </a:solidFill>
                <a:latin typeface="+mj-lt"/>
              </a:rPr>
              <a:t>La production de MS </a:t>
            </a:r>
            <a:r>
              <a:rPr lang="en-IE" sz="2000" kern="1200" dirty="0">
                <a:solidFill>
                  <a:prstClr val="black"/>
                </a:solidFill>
                <a:latin typeface="+mj-lt"/>
              </a:rPr>
              <a:t>peut </a:t>
            </a:r>
            <a:r>
              <a:rPr lang="en-IE" sz="2000" b="1" kern="1200" dirty="0">
                <a:solidFill>
                  <a:prstClr val="black"/>
                </a:solidFill>
                <a:latin typeface="+mj-lt"/>
              </a:rPr>
              <a:t>augmenter</a:t>
            </a:r>
            <a:r>
              <a:rPr lang="en-IE" sz="2000" kern="1200" dirty="0">
                <a:solidFill>
                  <a:prstClr val="black"/>
                </a:solidFill>
                <a:latin typeface="+mj-lt"/>
              </a:rPr>
              <a:t> dans toutes les exploitations herbagères</a:t>
            </a:r>
          </a:p>
          <a:p>
            <a:pPr>
              <a:lnSpc>
                <a:spcPct val="150000"/>
              </a:lnSpc>
              <a:spcAft>
                <a:spcPts val="1000"/>
              </a:spcAft>
              <a:buFont typeface="Symbol"/>
              <a:buChar char=""/>
              <a:defRPr/>
            </a:pPr>
            <a:r>
              <a:rPr lang="en-IE" sz="2000" kern="1200" dirty="0">
                <a:solidFill>
                  <a:prstClr val="black"/>
                </a:solidFill>
                <a:latin typeface="+mj-lt"/>
              </a:rPr>
              <a:t>Variation d'une exploitation à l'</a:t>
            </a:r>
            <a:r>
              <a:rPr lang="en-IE" sz="2000" b="1" kern="1200" dirty="0">
                <a:solidFill>
                  <a:prstClr val="black"/>
                </a:solidFill>
                <a:latin typeface="+mj-lt"/>
              </a:rPr>
              <a:t>autre</a:t>
            </a:r>
            <a:r>
              <a:rPr lang="en-IE" sz="2000" kern="1200" dirty="0">
                <a:solidFill>
                  <a:prstClr val="black"/>
                </a:solidFill>
                <a:latin typeface="+mj-lt"/>
              </a:rPr>
              <a:t> et </a:t>
            </a:r>
            <a:r>
              <a:rPr lang="en-IE" sz="2000" b="1" kern="1200" dirty="0">
                <a:solidFill>
                  <a:prstClr val="black"/>
                </a:solidFill>
                <a:latin typeface="+mj-lt"/>
              </a:rPr>
              <a:t>à l'intérieur d'une même</a:t>
            </a:r>
            <a:r>
              <a:rPr lang="en-IE" sz="2000" kern="1200" dirty="0">
                <a:solidFill>
                  <a:prstClr val="black"/>
                </a:solidFill>
                <a:latin typeface="+mj-lt"/>
              </a:rPr>
              <a:t> exploitation</a:t>
            </a:r>
          </a:p>
          <a:p>
            <a:pPr>
              <a:lnSpc>
                <a:spcPct val="150000"/>
              </a:lnSpc>
              <a:spcAft>
                <a:spcPts val="1000"/>
              </a:spcAft>
              <a:buFont typeface="Symbol"/>
              <a:buChar char=""/>
              <a:defRPr/>
            </a:pPr>
            <a:r>
              <a:rPr lang="en-IE" sz="2000" b="1" kern="1200" dirty="0">
                <a:solidFill>
                  <a:prstClr val="black"/>
                </a:solidFill>
                <a:latin typeface="+mj-lt"/>
              </a:rPr>
              <a:t>L'effet régional </a:t>
            </a:r>
            <a:r>
              <a:rPr lang="en-IE" sz="2000" kern="1200" dirty="0">
                <a:solidFill>
                  <a:prstClr val="black"/>
                </a:solidFill>
                <a:latin typeface="+mj-lt"/>
              </a:rPr>
              <a:t>sur la production de MS est </a:t>
            </a:r>
            <a:r>
              <a:rPr lang="en-IE" sz="2000" b="1" kern="1200" dirty="0">
                <a:solidFill>
                  <a:prstClr val="black"/>
                </a:solidFill>
                <a:latin typeface="+mj-lt"/>
              </a:rPr>
              <a:t>minime </a:t>
            </a:r>
          </a:p>
          <a:p>
            <a:pPr>
              <a:lnSpc>
                <a:spcPct val="150000"/>
              </a:lnSpc>
              <a:spcAft>
                <a:spcPts val="1000"/>
              </a:spcAft>
              <a:buFont typeface="Symbol"/>
              <a:buChar char=""/>
              <a:defRPr/>
            </a:pPr>
            <a:r>
              <a:rPr lang="en-IE" sz="2000" b="1" kern="1200" dirty="0">
                <a:solidFill>
                  <a:prstClr val="black"/>
                </a:solidFill>
                <a:latin typeface="+mj-lt"/>
              </a:rPr>
              <a:t>La gestion</a:t>
            </a:r>
            <a:r>
              <a:rPr lang="en-IE" sz="2000" kern="1200" dirty="0">
                <a:solidFill>
                  <a:prstClr val="black"/>
                </a:solidFill>
                <a:latin typeface="+mj-lt"/>
              </a:rPr>
              <a:t> est la clé pour augmenter la production de DM </a:t>
            </a:r>
          </a:p>
          <a:p>
            <a:pPr>
              <a:lnSpc>
                <a:spcPct val="150000"/>
              </a:lnSpc>
              <a:spcAft>
                <a:spcPts val="1000"/>
              </a:spcAft>
              <a:buFont typeface="Symbol"/>
              <a:buChar char=""/>
              <a:defRPr/>
            </a:pPr>
            <a:r>
              <a:rPr lang="en-IE" sz="2000" kern="1200" dirty="0">
                <a:solidFill>
                  <a:prstClr val="black"/>
                </a:solidFill>
                <a:latin typeface="+mj-lt"/>
              </a:rPr>
              <a:t>D'énormes </a:t>
            </a:r>
            <a:r>
              <a:rPr lang="en-IE" sz="2000" b="1" kern="1200" dirty="0">
                <a:solidFill>
                  <a:prstClr val="black"/>
                </a:solidFill>
                <a:latin typeface="+mj-lt"/>
              </a:rPr>
              <a:t>variations</a:t>
            </a:r>
            <a:r>
              <a:rPr lang="en-IE" sz="2000" kern="1200" dirty="0">
                <a:solidFill>
                  <a:prstClr val="black"/>
                </a:solidFill>
                <a:latin typeface="+mj-lt"/>
              </a:rPr>
              <a:t> dans la production</a:t>
            </a:r>
            <a:r>
              <a:rPr lang="en-IE" sz="2000" b="1" kern="1200" dirty="0">
                <a:solidFill>
                  <a:prstClr val="black"/>
                </a:solidFill>
                <a:latin typeface="+mj-lt"/>
              </a:rPr>
              <a:t> printanière </a:t>
            </a:r>
            <a:r>
              <a:rPr lang="en-IE" sz="2000" kern="1200" dirty="0">
                <a:solidFill>
                  <a:prstClr val="black"/>
                </a:solidFill>
                <a:latin typeface="+mj-lt"/>
              </a:rPr>
              <a:t>de MS dans les exploitations agricoles à l'échelle nationale</a:t>
            </a:r>
          </a:p>
          <a:p>
            <a:pPr>
              <a:lnSpc>
                <a:spcPct val="150000"/>
              </a:lnSpc>
              <a:spcAft>
                <a:spcPts val="1000"/>
              </a:spcAft>
              <a:buFont typeface="Symbol"/>
              <a:buChar char=""/>
              <a:defRPr/>
            </a:pPr>
            <a:r>
              <a:rPr lang="en-IE" sz="2000" b="1" kern="1200" dirty="0">
                <a:solidFill>
                  <a:prstClr val="black"/>
                </a:solidFill>
                <a:latin typeface="+mj-lt"/>
              </a:rPr>
              <a:t>La couverture agricole moyenne </a:t>
            </a:r>
            <a:r>
              <a:rPr lang="en-IE" sz="2000" kern="1200" dirty="0">
                <a:solidFill>
                  <a:prstClr val="black"/>
                </a:solidFill>
                <a:latin typeface="+mj-lt"/>
              </a:rPr>
              <a:t>à la fermeture </a:t>
            </a:r>
            <a:r>
              <a:rPr lang="en-IE" sz="2000" kern="1200" dirty="0" err="1">
                <a:solidFill>
                  <a:prstClr val="black"/>
                </a:solidFill>
                <a:latin typeface="+mj-lt"/>
              </a:rPr>
              <a:t>ainsi</a:t>
            </a:r>
            <a:r>
              <a:rPr lang="en-IE" sz="2000" kern="1200" dirty="0">
                <a:solidFill>
                  <a:prstClr val="black"/>
                </a:solidFill>
                <a:latin typeface="+mj-lt"/>
              </a:rPr>
              <a:t> </a:t>
            </a:r>
            <a:r>
              <a:rPr lang="en-IE" sz="2000" kern="1200" dirty="0" err="1">
                <a:solidFill>
                  <a:prstClr val="black"/>
                </a:solidFill>
                <a:latin typeface="+mj-lt"/>
              </a:rPr>
              <a:t>qu’au</a:t>
            </a:r>
            <a:r>
              <a:rPr lang="en-IE" sz="2000" kern="1200" dirty="0">
                <a:solidFill>
                  <a:prstClr val="black"/>
                </a:solidFill>
                <a:latin typeface="+mj-lt"/>
              </a:rPr>
              <a:t> </a:t>
            </a:r>
            <a:r>
              <a:rPr lang="en-IE" sz="2000" b="1" kern="1200" dirty="0">
                <a:solidFill>
                  <a:prstClr val="black"/>
                </a:solidFill>
                <a:latin typeface="+mj-lt"/>
              </a:rPr>
              <a:t>début et à la fin de la première rotation</a:t>
            </a:r>
            <a:r>
              <a:rPr lang="en-IE" sz="2000" kern="1200" dirty="0">
                <a:solidFill>
                  <a:prstClr val="black"/>
                </a:solidFill>
                <a:latin typeface="+mj-lt"/>
              </a:rPr>
              <a:t> est un objectif critique pour toutes les exploitations herbagères. </a:t>
            </a:r>
          </a:p>
          <a:p>
            <a:pPr>
              <a:lnSpc>
                <a:spcPct val="150000"/>
              </a:lnSpc>
              <a:spcAft>
                <a:spcPts val="1000"/>
              </a:spcAft>
              <a:buFont typeface="Symbol"/>
              <a:buChar char=""/>
              <a:defRPr/>
            </a:pPr>
            <a:endParaRPr lang="en-IE" sz="3600" kern="1200" dirty="0">
              <a:solidFill>
                <a:prstClr val="black"/>
              </a:solidFill>
              <a:latin typeface="+mj-lt"/>
            </a:endParaRPr>
          </a:p>
        </p:txBody>
      </p:sp>
      <p:sp>
        <p:nvSpPr>
          <p:cNvPr id="84996" name="Rectangle 5"/>
          <p:cNvSpPr>
            <a:spLocks noChangeArrowheads="1"/>
          </p:cNvSpPr>
          <p:nvPr/>
        </p:nvSpPr>
        <p:spPr bwMode="auto">
          <a:xfrm>
            <a:off x="323850" y="55134"/>
            <a:ext cx="7703518" cy="1125538"/>
          </a:xfrm>
          <a:prstGeom prst="rect">
            <a:avLst/>
          </a:prstGeom>
          <a:noFill/>
          <a:ln>
            <a:noFill/>
          </a:ln>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Qu'est-ce qui a été mis en évidence dans PastureBase ?</a:t>
            </a:r>
          </a:p>
        </p:txBody>
      </p:sp>
    </p:spTree>
    <p:extLst>
      <p:ext uri="{BB962C8B-B14F-4D97-AF65-F5344CB8AC3E}">
        <p14:creationId xmlns:p14="http://schemas.microsoft.com/office/powerpoint/2010/main" val="13496781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Pays-Bas</a:t>
            </a:r>
          </a:p>
        </p:txBody>
      </p:sp>
    </p:spTree>
    <p:extLst>
      <p:ext uri="{BB962C8B-B14F-4D97-AF65-F5344CB8AC3E}">
        <p14:creationId xmlns:p14="http://schemas.microsoft.com/office/powerpoint/2010/main" val="3982768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8311" y="1838748"/>
            <a:ext cx="8675689" cy="1470025"/>
          </a:xfrm>
        </p:spPr>
        <p:txBody>
          <a:bodyPr/>
          <a:lstStyle/>
          <a:p>
            <a:r>
              <a:rPr lang="de-DE" sz="4400" dirty="0"/>
              <a:t>Inno4Grass - Matériel pédagogique sur la </a:t>
            </a:r>
            <a:r>
              <a:rPr lang="de-DE" sz="4400" dirty="0" err="1"/>
              <a:t>gestion pratique des prairies aux</a:t>
            </a:r>
            <a:r>
              <a:rPr lang="de-DE" sz="4400" dirty="0"/>
              <a:t> Pays-Bas</a:t>
            </a:r>
          </a:p>
        </p:txBody>
      </p:sp>
      <p:pic>
        <p:nvPicPr>
          <p:cNvPr id="3" name="Afbeelding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87273" y="3628199"/>
            <a:ext cx="4459025" cy="3015258"/>
          </a:xfrm>
          <a:prstGeom prst="rect">
            <a:avLst/>
          </a:prstGeom>
          <a:ln>
            <a:noFill/>
          </a:ln>
          <a:effectLst>
            <a:outerShdw blurRad="292100" dist="139700" dir="2700000" algn="tl" rotWithShape="0">
              <a:srgbClr val="333333">
                <a:alpha val="65000"/>
              </a:srgbClr>
            </a:outerShdw>
          </a:effectLst>
        </p:spPr>
      </p:pic>
      <p:sp>
        <p:nvSpPr>
          <p:cNvPr id="4" name="Tekstvak 3"/>
          <p:cNvSpPr txBox="1"/>
          <p:nvPr/>
        </p:nvSpPr>
        <p:spPr>
          <a:xfrm>
            <a:off x="468312" y="4812663"/>
            <a:ext cx="352009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Agnes van den Pol - van </a:t>
            </a:r>
            <a:r>
              <a:rPr kumimoji="0" lang="nl-NL" sz="1800" b="0" i="0" u="none" strike="noStrike" kern="1200" cap="none" spc="0" normalizeH="0" baseline="0" noProof="0" dirty="0" err="1">
                <a:ln>
                  <a:noFill/>
                </a:ln>
                <a:solidFill>
                  <a:prstClr val="black"/>
                </a:solidFill>
                <a:effectLst/>
                <a:uLnTx/>
                <a:uFillTx/>
                <a:latin typeface="Calibri"/>
                <a:ea typeface="+mn-ea"/>
                <a:cs typeface="+mn-cs"/>
              </a:rPr>
              <a:t>Dasselaar</a:t>
            </a:r>
            <a:endParaRPr kumimoji="0" lang="nl-NL"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Leanne Aantjes</a:t>
            </a:r>
          </a:p>
        </p:txBody>
      </p:sp>
    </p:spTree>
    <p:extLst>
      <p:ext uri="{BB962C8B-B14F-4D97-AF65-F5344CB8AC3E}">
        <p14:creationId xmlns:p14="http://schemas.microsoft.com/office/powerpoint/2010/main" val="218428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498054" y="463308"/>
            <a:ext cx="6595473" cy="700474"/>
          </a:xfrm>
          <a:noFill/>
        </p:spPr>
        <p:txBody>
          <a:bodyPr/>
          <a:lstStyle/>
          <a:p>
            <a:r>
              <a:rPr lang="nl-NL" altLang="nl-NL" sz="2400" dirty="0">
                <a:solidFill>
                  <a:schemeClr val="tx1">
                    <a:lumMod val="95000"/>
                    <a:lumOff val="5000"/>
                  </a:schemeClr>
                </a:solidFill>
              </a:rPr>
              <a:t>Le secteur</a:t>
            </a:r>
            <a:r>
              <a:rPr lang="nl-NL" altLang="nl-NL" sz="2400" dirty="0" err="1">
                <a:solidFill>
                  <a:schemeClr val="tx1">
                    <a:lumMod val="95000"/>
                    <a:lumOff val="5000"/>
                  </a:schemeClr>
                </a:solidFill>
              </a:rPr>
              <a:t> laitier</a:t>
            </a:r>
            <a:r>
              <a:rPr lang="nl-NL" altLang="nl-NL" sz="2400" dirty="0">
                <a:solidFill>
                  <a:schemeClr val="tx1">
                    <a:lumMod val="95000"/>
                    <a:lumOff val="5000"/>
                  </a:schemeClr>
                </a:solidFill>
              </a:rPr>
              <a:t> néerlandais 2017</a:t>
            </a:r>
          </a:p>
        </p:txBody>
      </p:sp>
      <p:sp>
        <p:nvSpPr>
          <p:cNvPr id="19459" name="Rectangle 3"/>
          <p:cNvSpPr>
            <a:spLocks noGrp="1" noChangeArrowheads="1"/>
          </p:cNvSpPr>
          <p:nvPr>
            <p:ph type="body" idx="4294967295"/>
          </p:nvPr>
        </p:nvSpPr>
        <p:spPr>
          <a:xfrm>
            <a:off x="563418" y="1555173"/>
            <a:ext cx="8229600" cy="4038600"/>
          </a:xfrm>
          <a:prstGeom prst="rect">
            <a:avLst/>
          </a:prstGeom>
        </p:spPr>
        <p:txBody>
          <a:bodyPr/>
          <a:lstStyle/>
          <a:p>
            <a:r>
              <a:rPr lang="nl-NL" altLang="nl-NL" sz="2000" dirty="0"/>
              <a:t>17.000 fermes</a:t>
            </a:r>
            <a:r>
              <a:rPr lang="nl-NL" altLang="nl-NL" sz="2000" dirty="0" err="1"/>
              <a:t> laitières</a:t>
            </a:r>
          </a:p>
          <a:p>
            <a:r>
              <a:rPr lang="nl-NL" altLang="nl-NL" sz="2000" dirty="0" err="1"/>
              <a:t>Taille moyenne</a:t>
            </a:r>
            <a:r>
              <a:rPr lang="nl-NL" altLang="nl-NL" sz="2000" dirty="0"/>
              <a:t> 90 </a:t>
            </a:r>
            <a:r>
              <a:rPr lang="nl-NL" altLang="nl-NL" sz="2000" dirty="0" err="1"/>
              <a:t>vaches</a:t>
            </a:r>
            <a:endParaRPr lang="nl-NL" altLang="nl-NL" sz="2000" dirty="0"/>
          </a:p>
          <a:p>
            <a:r>
              <a:rPr lang="nl-NL" altLang="nl-NL" sz="2000" dirty="0"/>
              <a:t>50 ha, 8.000-8.500 kg de </a:t>
            </a:r>
            <a:r>
              <a:rPr lang="nl-NL" altLang="nl-NL" sz="2000" dirty="0" err="1"/>
              <a:t>lait</a:t>
            </a:r>
            <a:r>
              <a:rPr lang="nl-NL" altLang="nl-NL" sz="2000" dirty="0"/>
              <a:t> par </a:t>
            </a:r>
            <a:r>
              <a:rPr lang="nl-NL" altLang="nl-NL" sz="2000" dirty="0" err="1"/>
              <a:t>vache</a:t>
            </a:r>
            <a:r>
              <a:rPr lang="nl-NL" altLang="nl-NL" sz="2000" dirty="0"/>
              <a:t> et par </a:t>
            </a:r>
            <a:r>
              <a:rPr lang="nl-NL" altLang="nl-NL" sz="2000" dirty="0" err="1"/>
              <a:t>an</a:t>
            </a:r>
            <a:endParaRPr lang="nl-NL" altLang="nl-NL" sz="2000" dirty="0"/>
          </a:p>
          <a:p>
            <a:r>
              <a:rPr lang="nl-NL" altLang="nl-NL" sz="2000" dirty="0"/>
              <a:t>11 </a:t>
            </a:r>
            <a:r>
              <a:rPr lang="nl-NL" altLang="nl-NL" sz="2000" dirty="0" err="1"/>
              <a:t>milliards</a:t>
            </a:r>
            <a:r>
              <a:rPr lang="nl-NL" altLang="nl-NL" sz="2000" dirty="0"/>
              <a:t> de kg de </a:t>
            </a:r>
            <a:r>
              <a:rPr lang="nl-NL" altLang="nl-NL" sz="2000" dirty="0" err="1"/>
              <a:t>lait</a:t>
            </a:r>
            <a:r>
              <a:rPr lang="nl-NL" altLang="nl-NL" sz="2000" dirty="0"/>
              <a:t> </a:t>
            </a:r>
            <a:r>
              <a:rPr lang="nl-NL" altLang="nl-NL" sz="2000" dirty="0" err="1"/>
              <a:t>avant</a:t>
            </a:r>
            <a:r>
              <a:rPr lang="nl-NL" altLang="nl-NL" sz="2000" dirty="0"/>
              <a:t> </a:t>
            </a:r>
            <a:r>
              <a:rPr lang="nl-NL" altLang="nl-NL" sz="2000" dirty="0" err="1"/>
              <a:t>suppression</a:t>
            </a:r>
            <a:r>
              <a:rPr lang="nl-NL" altLang="nl-NL" sz="2000" dirty="0"/>
              <a:t> des </a:t>
            </a:r>
            <a:r>
              <a:rPr lang="nl-NL" altLang="nl-NL" sz="2000" dirty="0" err="1"/>
              <a:t>quotas</a:t>
            </a:r>
            <a:endParaRPr lang="nl-NL" altLang="nl-NL" sz="2000" dirty="0"/>
          </a:p>
          <a:p>
            <a:r>
              <a:rPr lang="nl-NL" altLang="nl-NL" sz="2000" dirty="0"/>
              <a:t>80 % </a:t>
            </a:r>
            <a:r>
              <a:rPr lang="nl-NL" altLang="nl-NL" sz="2000" dirty="0" err="1"/>
              <a:t>FriselandCampina</a:t>
            </a:r>
            <a:endParaRPr lang="nl-NL" altLang="nl-NL" sz="2000" dirty="0"/>
          </a:p>
          <a:p>
            <a:r>
              <a:rPr lang="nl-NL" altLang="nl-NL" sz="2000" dirty="0"/>
              <a:t>1.900.000 ha de superficie</a:t>
            </a:r>
            <a:r>
              <a:rPr lang="nl-NL" altLang="nl-NL" sz="2000" dirty="0" err="1"/>
              <a:t> agricole</a:t>
            </a:r>
          </a:p>
          <a:p>
            <a:r>
              <a:rPr lang="nl-NL" altLang="nl-NL" sz="2000" dirty="0"/>
              <a:t>1.000.000 ha de </a:t>
            </a:r>
            <a:r>
              <a:rPr lang="nl-NL" altLang="nl-NL" sz="2000" dirty="0" err="1"/>
              <a:t>prairies</a:t>
            </a:r>
            <a:endParaRPr lang="nl-NL" altLang="nl-NL" sz="2000" dirty="0"/>
          </a:p>
          <a:p>
            <a:r>
              <a:rPr lang="nl-NL" altLang="nl-NL" sz="2000" dirty="0"/>
              <a:t>250.000 ha de </a:t>
            </a:r>
            <a:r>
              <a:rPr lang="nl-NL" altLang="nl-NL" sz="2000" dirty="0" err="1"/>
              <a:t>maïs d'ensilage</a:t>
            </a:r>
            <a:endParaRPr lang="nl-NL" altLang="nl-NL" sz="2000" dirty="0"/>
          </a:p>
          <a:p>
            <a:r>
              <a:rPr lang="nl-NL" altLang="nl-NL" sz="2000" dirty="0"/>
              <a:t>Grande surface pour </a:t>
            </a:r>
            <a:r>
              <a:rPr lang="nl-NL" altLang="nl-NL" sz="2000" dirty="0" err="1"/>
              <a:t>l'élevage</a:t>
            </a:r>
            <a:r>
              <a:rPr lang="nl-NL" altLang="nl-NL" sz="2000" dirty="0"/>
              <a:t> </a:t>
            </a:r>
            <a:br>
              <a:rPr lang="nl-NL" altLang="nl-NL" sz="2000" dirty="0"/>
            </a:br>
            <a:r>
              <a:rPr lang="nl-NL" altLang="nl-NL" sz="2000" dirty="0" err="1"/>
              <a:t>laitier</a:t>
            </a:r>
            <a:endParaRPr lang="nl-NL" altLang="nl-NL" sz="2000" dirty="0"/>
          </a:p>
          <a:p>
            <a:endParaRPr lang="nl-NL" altLang="nl-NL" dirty="0"/>
          </a:p>
        </p:txBody>
      </p:sp>
      <p:pic>
        <p:nvPicPr>
          <p:cNvPr id="19460" name="Picture 4" descr="Koeien buiten AGnes IMG_259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1681" y="3703564"/>
            <a:ext cx="4553447" cy="30259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064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6859" y="1059847"/>
            <a:ext cx="7866180" cy="51229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5940152" y="757135"/>
            <a:ext cx="1324402" cy="302712"/>
          </a:xfrm>
          <a:prstGeom prst="rect">
            <a:avLst/>
          </a:prstGeom>
          <a:noFill/>
          <a:ln>
            <a:noFill/>
          </a:ln>
        </p:spPr>
        <p:txBody>
          <a:bodyPr wrap="none" rtlCol="0">
            <a:spAutoFit/>
          </a:bodyPr>
          <a:lstStyle/>
          <a:p>
            <a:pPr marL="0" marR="0" lvl="0" indent="0" algn="l" defTabSz="914400" rtl="0" eaLnBrk="1" fontAlgn="auto" latinLnBrk="0" hangingPunct="1">
              <a:lnSpc>
                <a:spcPts val="18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Verdana" pitchFamily="34" charset="0"/>
                <a:ea typeface="+mn-ea"/>
                <a:cs typeface="+mn-cs"/>
              </a:rPr>
              <a:t>Source : SCS</a:t>
            </a:r>
            <a:endParaRPr kumimoji="0" lang="nl-NL" sz="1400" b="0" i="0" u="none" strike="noStrike" kern="1200" cap="none" spc="0" normalizeH="0" baseline="0" noProof="0" dirty="0" err="1">
              <a:ln>
                <a:noFill/>
              </a:ln>
              <a:solidFill>
                <a:prstClr val="black"/>
              </a:solidFill>
              <a:effectLst/>
              <a:uLnTx/>
              <a:uFillTx/>
              <a:latin typeface="Verdana" pitchFamily="34" charset="0"/>
              <a:ea typeface="+mn-ea"/>
              <a:cs typeface="+mn-cs"/>
            </a:endParaRPr>
          </a:p>
        </p:txBody>
      </p:sp>
      <p:sp>
        <p:nvSpPr>
          <p:cNvPr id="3" name="Rechthoek 2"/>
          <p:cNvSpPr/>
          <p:nvPr/>
        </p:nvSpPr>
        <p:spPr>
          <a:xfrm>
            <a:off x="446859" y="335649"/>
            <a:ext cx="2035301"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Évolution de la situation</a:t>
            </a:r>
            <a:endParaRPr kumimoji="0" lang="nl-NL"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65BC2A9-8F27-6947-A9E5-92E51A69DB20}"/>
              </a:ext>
            </a:extLst>
          </p:cNvPr>
          <p:cNvSpPr/>
          <p:nvPr/>
        </p:nvSpPr>
        <p:spPr>
          <a:xfrm>
            <a:off x="2471402" y="1355464"/>
            <a:ext cx="3370000" cy="3657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Vaches laitières (1.000 bêtes)</a:t>
            </a:r>
          </a:p>
        </p:txBody>
      </p:sp>
      <p:sp>
        <p:nvSpPr>
          <p:cNvPr id="7" name="Rectangle 6">
            <a:extLst>
              <a:ext uri="{FF2B5EF4-FFF2-40B4-BE49-F238E27FC236}">
                <a16:creationId xmlns:a16="http://schemas.microsoft.com/office/drawing/2014/main" id="{383440D8-9476-A541-BB5F-B2D959E03937}"/>
              </a:ext>
            </a:extLst>
          </p:cNvPr>
          <p:cNvSpPr/>
          <p:nvPr/>
        </p:nvSpPr>
        <p:spPr>
          <a:xfrm>
            <a:off x="2482160" y="1841056"/>
            <a:ext cx="3370000" cy="3657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Production de  lait (l/vache/an)</a:t>
            </a:r>
          </a:p>
        </p:txBody>
      </p:sp>
    </p:spTree>
    <p:extLst>
      <p:ext uri="{BB962C8B-B14F-4D97-AF65-F5344CB8AC3E}">
        <p14:creationId xmlns:p14="http://schemas.microsoft.com/office/powerpoint/2010/main" val="17334626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a:xfrm>
            <a:off x="399302" y="626968"/>
            <a:ext cx="8521188" cy="4089600"/>
          </a:xfrm>
        </p:spPr>
        <p:txBody>
          <a:bodyPr/>
          <a:lstStyle/>
          <a:p>
            <a:pPr marL="0" indent="0">
              <a:buNone/>
            </a:pPr>
            <a:r>
              <a:rPr lang="en-US" sz="2000" b="1" dirty="0" err="1"/>
              <a:t>En</a:t>
            </a:r>
            <a:r>
              <a:rPr lang="en-US" sz="2000" b="1" dirty="0"/>
              <a:t> 50 ans</a:t>
            </a:r>
          </a:p>
          <a:p>
            <a:pPr>
              <a:buFont typeface="Arial" panose="020B0604020202020204" pitchFamily="34" charset="0"/>
              <a:buChar char="•"/>
            </a:pPr>
            <a:r>
              <a:rPr lang="en-US" sz="2000" dirty="0"/>
              <a:t>Le nombre moyen de vaches laitières par ferme a décuplé, passant à environ 85</a:t>
            </a:r>
          </a:p>
          <a:p>
            <a:pPr>
              <a:buFont typeface="Arial" panose="020B0604020202020204" pitchFamily="34" charset="0"/>
              <a:buChar char="•"/>
            </a:pPr>
            <a:r>
              <a:rPr lang="en-US" sz="2000" dirty="0"/>
              <a:t>La production laitière moyenne par vache a doublé pour atteindre un peu plus de 8 000 kg.</a:t>
            </a:r>
          </a:p>
          <a:p>
            <a:pPr>
              <a:buFont typeface="Arial" panose="020B0604020202020204" pitchFamily="34" charset="0"/>
              <a:buChar char="•"/>
            </a:pPr>
            <a:r>
              <a:rPr lang="en-US" sz="2000" dirty="0"/>
              <a:t>La production laitière par hectare a triplé pour </a:t>
            </a:r>
            <a:r>
              <a:rPr lang="en-US" sz="2000" dirty="0" err="1"/>
              <a:t>atteindre</a:t>
            </a:r>
            <a:r>
              <a:rPr lang="en-US" sz="2000" dirty="0"/>
              <a:t> env. 15.000 kg/ ha</a:t>
            </a:r>
          </a:p>
          <a:p>
            <a:pPr>
              <a:buFont typeface="Arial" panose="020B0604020202020204" pitchFamily="34" charset="0"/>
              <a:buChar char="•"/>
            </a:pPr>
            <a:r>
              <a:rPr lang="en-US" sz="2000" dirty="0"/>
              <a:t>Le nombre de fermes </a:t>
            </a:r>
            <a:r>
              <a:rPr lang="en-US" sz="2000" dirty="0" err="1"/>
              <a:t>laitières</a:t>
            </a:r>
            <a:r>
              <a:rPr lang="en-US" sz="2000" dirty="0"/>
              <a:t> a </a:t>
            </a:r>
            <a:r>
              <a:rPr lang="en-US" sz="2000" dirty="0" err="1"/>
              <a:t>été</a:t>
            </a:r>
            <a:r>
              <a:rPr lang="en-US" sz="2000" dirty="0"/>
              <a:t> </a:t>
            </a:r>
            <a:r>
              <a:rPr lang="en-US" sz="2000" dirty="0" err="1"/>
              <a:t>divisé</a:t>
            </a:r>
            <a:r>
              <a:rPr lang="en-US" sz="2000" dirty="0"/>
              <a:t> par 10, passant à environ 18.000.</a:t>
            </a:r>
          </a:p>
          <a:p>
            <a:pPr marL="696913" lvl="1" indent="0">
              <a:buNone/>
            </a:pPr>
            <a:r>
              <a:rPr lang="en-US" sz="1800" i="1" dirty="0"/>
              <a:t>Van Dijk, Schukking, Van der Berg, 2015. Grassland Science in Europe 20 : 12-20.</a:t>
            </a:r>
          </a:p>
          <a:p>
            <a:pPr marL="0" lvl="0" indent="0">
              <a:buNone/>
            </a:pPr>
            <a:endParaRPr lang="en-US" sz="2000" dirty="0"/>
          </a:p>
          <a:p>
            <a:pPr marL="0" lvl="0" indent="0">
              <a:buNone/>
            </a:pPr>
            <a:r>
              <a:rPr lang="en-US" sz="2000" b="1" dirty="0"/>
              <a:t>Quelques caractéristiques du secteur laitier néerlandais</a:t>
            </a:r>
          </a:p>
          <a:p>
            <a:pPr lvl="0">
              <a:buFont typeface="Arial" panose="020B0604020202020204" pitchFamily="34" charset="0"/>
              <a:buChar char="•"/>
            </a:pPr>
            <a:r>
              <a:rPr lang="en-US" sz="1800" dirty="0"/>
              <a:t>Différences régionales dans la qualité du sol</a:t>
            </a:r>
          </a:p>
          <a:p>
            <a:pPr lvl="0">
              <a:buFont typeface="Arial" panose="020B0604020202020204" pitchFamily="34" charset="0"/>
              <a:buChar char="•"/>
            </a:pPr>
            <a:r>
              <a:rPr lang="en-US" sz="1800" dirty="0"/>
              <a:t>60% de la </a:t>
            </a:r>
            <a:r>
              <a:rPr lang="en-US" sz="1800" dirty="0" err="1"/>
              <a:t>superficie</a:t>
            </a:r>
            <a:r>
              <a:rPr lang="en-US" sz="1800" dirty="0"/>
              <a:t> des Pays-Bas </a:t>
            </a:r>
            <a:r>
              <a:rPr lang="en-US" sz="1800" dirty="0" err="1"/>
              <a:t>sont</a:t>
            </a:r>
            <a:r>
              <a:rPr lang="en-US" sz="1800" dirty="0"/>
              <a:t> sous le niveau de la mer (-1 à -7m)</a:t>
            </a:r>
          </a:p>
          <a:p>
            <a:pPr lvl="0">
              <a:buFont typeface="Arial" panose="020B0604020202020204" pitchFamily="34" charset="0"/>
              <a:buChar char="•"/>
            </a:pPr>
            <a:r>
              <a:rPr lang="en-US" sz="1800" dirty="0"/>
              <a:t>Dans les zones </a:t>
            </a:r>
            <a:r>
              <a:rPr lang="en-US" sz="1800" dirty="0" err="1"/>
              <a:t>situées</a:t>
            </a:r>
            <a:r>
              <a:rPr lang="en-US" sz="1800" dirty="0"/>
              <a:t> au-dessus du </a:t>
            </a:r>
            <a:r>
              <a:rPr lang="en-US" sz="1800" dirty="0" err="1"/>
              <a:t>niveau</a:t>
            </a:r>
            <a:r>
              <a:rPr lang="en-US" sz="1800" dirty="0"/>
              <a:t> de la mer, à l'origine principalement des sols sablonneux pauvres, la </a:t>
            </a:r>
            <a:r>
              <a:rPr lang="en-US" sz="1800" dirty="0" err="1"/>
              <a:t>fertilisation</a:t>
            </a:r>
            <a:r>
              <a:rPr lang="en-US" sz="1800" dirty="0"/>
              <a:t> a augmenté la teneur en minéraux du sol.</a:t>
            </a:r>
          </a:p>
          <a:p>
            <a:pPr lvl="0">
              <a:buFont typeface="Arial" panose="020B0604020202020204" pitchFamily="34" charset="0"/>
              <a:buChar char="•"/>
            </a:pPr>
            <a:r>
              <a:rPr lang="en-US" sz="1800" dirty="0"/>
              <a:t>Rendement net moyen des prairies 9 - 11 </a:t>
            </a:r>
            <a:r>
              <a:rPr lang="en-US" sz="1800" dirty="0" err="1"/>
              <a:t>tonnes</a:t>
            </a:r>
            <a:r>
              <a:rPr lang="en-US" sz="1800" dirty="0"/>
              <a:t> MS /an</a:t>
            </a:r>
          </a:p>
          <a:p>
            <a:pPr lvl="0">
              <a:buFont typeface="Arial" panose="020B0604020202020204" pitchFamily="34" charset="0"/>
              <a:buChar char="•"/>
            </a:pPr>
            <a:r>
              <a:rPr lang="en-US" sz="1800" dirty="0"/>
              <a:t>Rations </a:t>
            </a:r>
            <a:r>
              <a:rPr lang="en-US" sz="1800" dirty="0" err="1"/>
              <a:t>caractérisées par</a:t>
            </a:r>
            <a:r>
              <a:rPr lang="en-US" sz="1800" dirty="0"/>
              <a:t> des quantités relativement importantes de suppléments, principalement de l'ensilage de maïs, de l'ensilage d'herbe et des concentrés.</a:t>
            </a:r>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582613" indent="-285750">
              <a:buFont typeface="Arial" panose="020B0604020202020204" pitchFamily="34" charset="0"/>
              <a:buChar char="•"/>
            </a:pPr>
            <a:endParaRPr lang="en-US" sz="2400" i="1" dirty="0"/>
          </a:p>
          <a:p>
            <a:pPr marL="696913" lvl="1" indent="0">
              <a:buNone/>
            </a:pPr>
            <a:endParaRPr lang="en-US" i="1" dirty="0"/>
          </a:p>
          <a:p>
            <a:pPr marL="696913" lvl="1" indent="0">
              <a:buNone/>
            </a:pPr>
            <a:r>
              <a:rPr lang="en-US" sz="1800" i="1" dirty="0"/>
              <a:t> </a:t>
            </a:r>
          </a:p>
        </p:txBody>
      </p:sp>
    </p:spTree>
    <p:extLst>
      <p:ext uri="{BB962C8B-B14F-4D97-AF65-F5344CB8AC3E}">
        <p14:creationId xmlns:p14="http://schemas.microsoft.com/office/powerpoint/2010/main" val="23803194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pPr algn="l"/>
            <a:r>
              <a:rPr lang="nl-NL" sz="2800" dirty="0">
                <a:solidFill>
                  <a:schemeClr val="tx1"/>
                </a:solidFill>
              </a:rPr>
              <a:t>Tendances </a:t>
            </a:r>
            <a:r>
              <a:rPr lang="nl-NL" sz="2800" dirty="0" err="1">
                <a:solidFill>
                  <a:schemeClr val="tx1"/>
                </a:solidFill>
              </a:rPr>
              <a:t>du pâturage aux</a:t>
            </a:r>
            <a:r>
              <a:rPr lang="nl-NL" sz="2800" dirty="0">
                <a:solidFill>
                  <a:schemeClr val="tx1"/>
                </a:solidFill>
              </a:rPr>
              <a:t> Pays-Bas</a:t>
            </a:r>
          </a:p>
        </p:txBody>
      </p:sp>
      <p:sp>
        <p:nvSpPr>
          <p:cNvPr id="10" name="Tijdelijke aanduiding voor tekst 9"/>
          <p:cNvSpPr>
            <a:spLocks noGrp="1"/>
          </p:cNvSpPr>
          <p:nvPr>
            <p:ph type="body" sz="quarter" idx="10"/>
          </p:nvPr>
        </p:nvSpPr>
        <p:spPr>
          <a:xfrm>
            <a:off x="413251" y="982895"/>
            <a:ext cx="8521188" cy="4089600"/>
          </a:xfrm>
        </p:spPr>
        <p:txBody>
          <a:bodyPr/>
          <a:lstStyle/>
          <a:p>
            <a:r>
              <a:rPr lang="en-US" sz="2000" dirty="0"/>
              <a:t>Moins de pâturage (90% des vaches laitières en 2001, 70% en 2013, 65% en 2016, 68% en 2017)</a:t>
            </a:r>
          </a:p>
          <a:p>
            <a:r>
              <a:rPr lang="en-US" sz="2000" dirty="0"/>
              <a:t>Moins d'heures de pâturage par jour</a:t>
            </a:r>
          </a:p>
          <a:p>
            <a:r>
              <a:rPr lang="en-US" sz="2000" dirty="0"/>
              <a:t>Principalement le pâturage en rotation, </a:t>
            </a:r>
            <a:r>
              <a:rPr lang="en-US" sz="2000" dirty="0" err="1"/>
              <a:t>l’élevage</a:t>
            </a:r>
            <a:r>
              <a:rPr lang="en-US" sz="2000" dirty="0"/>
              <a:t> </a:t>
            </a:r>
            <a:r>
              <a:rPr lang="en-US" sz="2000" dirty="0" err="1"/>
              <a:t>en</a:t>
            </a:r>
            <a:r>
              <a:rPr lang="en-US" sz="2000" dirty="0"/>
              <a:t> </a:t>
            </a:r>
            <a:r>
              <a:rPr lang="en-US" sz="2000" dirty="0" err="1"/>
              <a:t>stabulation</a:t>
            </a:r>
            <a:r>
              <a:rPr lang="en-US" sz="2000" dirty="0"/>
              <a:t> continue est en augmentation</a:t>
            </a:r>
          </a:p>
          <a:p>
            <a:r>
              <a:rPr lang="en-US" sz="2000" dirty="0"/>
              <a:t>Moins de pâturages au sud et à l'est</a:t>
            </a:r>
          </a:p>
          <a:p>
            <a:r>
              <a:rPr lang="en-US" sz="2000" dirty="0" err="1"/>
              <a:t>Convenant</a:t>
            </a:r>
            <a:r>
              <a:rPr lang="en-US" sz="2000" dirty="0"/>
              <a:t> </a:t>
            </a:r>
            <a:r>
              <a:rPr lang="en-US" sz="2000" dirty="0" err="1"/>
              <a:t>Weidegang</a:t>
            </a:r>
            <a:r>
              <a:rPr lang="en-US" sz="2000" dirty="0"/>
              <a:t> (</a:t>
            </a:r>
            <a:r>
              <a:rPr lang="en-US" sz="2000" dirty="0" err="1"/>
              <a:t>Pacte</a:t>
            </a:r>
            <a:r>
              <a:rPr lang="en-US" sz="2000" dirty="0"/>
              <a:t> pour le </a:t>
            </a:r>
            <a:r>
              <a:rPr lang="en-US" sz="2000" dirty="0" err="1"/>
              <a:t>pâturage</a:t>
            </a:r>
            <a:r>
              <a:rPr lang="en-US" sz="2000" dirty="0"/>
              <a:t>)</a:t>
            </a:r>
          </a:p>
          <a:p>
            <a:r>
              <a:rPr lang="en-US" sz="2000" dirty="0"/>
              <a:t>Prime au pâturage</a:t>
            </a:r>
          </a:p>
          <a:p>
            <a:r>
              <a:rPr lang="en-US" sz="2000" dirty="0"/>
              <a:t>Le </a:t>
            </a:r>
            <a:r>
              <a:rPr lang="en-US" sz="2000" dirty="0" err="1"/>
              <a:t>pâturage</a:t>
            </a:r>
            <a:r>
              <a:rPr lang="en-US" sz="2000" dirty="0"/>
              <a:t> plus important dans les domaines de </a:t>
            </a:r>
            <a:br>
              <a:rPr lang="en-US" sz="2000" dirty="0"/>
            </a:br>
            <a:r>
              <a:rPr lang="en-US" sz="2000" dirty="0" err="1"/>
              <a:t>l'éducation</a:t>
            </a:r>
            <a:r>
              <a:rPr lang="en-US" sz="2000" dirty="0"/>
              <a:t> et de la science</a:t>
            </a:r>
          </a:p>
          <a:p>
            <a:r>
              <a:rPr lang="en-US" sz="2000" dirty="0"/>
              <a:t>Dimension </a:t>
            </a:r>
            <a:r>
              <a:rPr lang="en-US" sz="2000" dirty="0" err="1"/>
              <a:t>sociale</a:t>
            </a:r>
            <a:r>
              <a:rPr lang="en-US" sz="2000" dirty="0"/>
              <a:t> </a:t>
            </a:r>
            <a:r>
              <a:rPr lang="en-US" sz="2000" dirty="0" err="1"/>
              <a:t>problématique</a:t>
            </a:r>
            <a:endParaRPr lang="en-US" sz="2000" dirty="0"/>
          </a:p>
          <a:p>
            <a:endParaRPr lang="en-US" sz="2000" dirty="0"/>
          </a:p>
          <a:p>
            <a:pPr marL="0" indent="0">
              <a:buNone/>
            </a:pPr>
            <a:r>
              <a:rPr lang="en-US" sz="2000" b="1" u="sng" dirty="0"/>
              <a:t>Les partis politiques ont proposé une obligation </a:t>
            </a:r>
            <a:r>
              <a:rPr lang="en-US" sz="2000" b="1" u="sng" dirty="0" err="1"/>
              <a:t>à</a:t>
            </a:r>
            <a:r>
              <a:rPr lang="en-US" sz="2000" b="1" u="sng" dirty="0"/>
              <a:t> pâturer</a:t>
            </a:r>
          </a:p>
          <a:p>
            <a:pPr lvl="1">
              <a:buFont typeface="Arial" panose="020B0604020202020204" pitchFamily="34" charset="0"/>
              <a:buChar char="•"/>
            </a:pPr>
            <a:r>
              <a:rPr lang="en-US" sz="2000" dirty="0"/>
              <a:t>La proposition a obtenu la majorité</a:t>
            </a:r>
          </a:p>
          <a:p>
            <a:r>
              <a:rPr lang="en-US" sz="2000" dirty="0"/>
              <a:t>Le nouveau gouvernement a récemment décidé de ne pas traduire cela en législation (jusqu'en 2020).</a:t>
            </a:r>
          </a:p>
          <a:p>
            <a:endParaRPr lang="nl-NL" dirty="0"/>
          </a:p>
        </p:txBody>
      </p:sp>
      <p:sp>
        <p:nvSpPr>
          <p:cNvPr id="3" name="Tijdelijke aanduiding voor inhoud 2"/>
          <p:cNvSpPr>
            <a:spLocks noGrp="1"/>
          </p:cNvSpPr>
          <p:nvPr>
            <p:ph idx="4294967295"/>
          </p:nvPr>
        </p:nvSpPr>
        <p:spPr/>
        <p:txBody>
          <a:bodyPr/>
          <a:lstStyle/>
          <a:p>
            <a:endParaRPr lang="en-GB" sz="2000" dirty="0"/>
          </a:p>
          <a:p>
            <a:endParaRPr lang="en-GB" sz="2000" dirty="0"/>
          </a:p>
          <a:p>
            <a:endParaRPr lang="en-GB" sz="2000" dirty="0"/>
          </a:p>
          <a:p>
            <a:pPr marL="0" indent="0">
              <a:buNone/>
            </a:pPr>
            <a:r>
              <a:rPr lang="en-GB" sz="2000" b="1" dirty="0"/>
              <a:t> </a:t>
            </a:r>
            <a:endParaRPr lang="en-GB" sz="2000" dirty="0"/>
          </a:p>
          <a:p>
            <a:endParaRPr lang="en-GB" sz="2000" dirty="0"/>
          </a:p>
          <a:p>
            <a:endParaRPr lang="en-GB" sz="2000" dirty="0"/>
          </a:p>
        </p:txBody>
      </p:sp>
      <p:pic>
        <p:nvPicPr>
          <p:cNvPr id="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38159" y="2780928"/>
            <a:ext cx="1938297" cy="2391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10828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en-GB" sz="3200" b="1" dirty="0">
                <a:solidFill>
                  <a:schemeClr val="tx1"/>
                </a:solidFill>
              </a:rPr>
              <a:t>Pâturage = enjeu sociétal ?</a:t>
            </a:r>
          </a:p>
        </p:txBody>
      </p:sp>
      <p:sp>
        <p:nvSpPr>
          <p:cNvPr id="4" name="Tijdelijke aanduiding voor tekst 3"/>
          <p:cNvSpPr>
            <a:spLocks noGrp="1"/>
          </p:cNvSpPr>
          <p:nvPr>
            <p:ph type="body" sz="quarter" idx="10"/>
          </p:nvPr>
        </p:nvSpPr>
        <p:spPr/>
        <p:txBody>
          <a:bodyPr/>
          <a:lstStyle/>
          <a:p>
            <a:r>
              <a:rPr lang="en-US" sz="2000" dirty="0"/>
              <a:t>Aux Pays-Bas : oui !</a:t>
            </a:r>
          </a:p>
          <a:p>
            <a:r>
              <a:rPr lang="en-US" sz="2000" dirty="0"/>
              <a:t>Patrimoine culturel, bien-être animal</a:t>
            </a:r>
          </a:p>
          <a:p>
            <a:endParaRPr lang="en-US" sz="2000" dirty="0"/>
          </a:p>
          <a:p>
            <a:endParaRPr lang="en-US" sz="2000" dirty="0"/>
          </a:p>
          <a:p>
            <a:r>
              <a:rPr lang="en-US" sz="2000" dirty="0"/>
              <a:t>Démarré vers 2000</a:t>
            </a:r>
          </a:p>
          <a:p>
            <a:r>
              <a:rPr lang="en-US" sz="2000" dirty="0"/>
              <a:t>2012 : "</a:t>
            </a:r>
            <a:r>
              <a:rPr lang="en-US" sz="2000" dirty="0" err="1"/>
              <a:t>Convenant</a:t>
            </a:r>
            <a:r>
              <a:rPr lang="en-US" sz="2000" dirty="0"/>
              <a:t> </a:t>
            </a:r>
            <a:r>
              <a:rPr lang="en-US" sz="2000" dirty="0" err="1"/>
              <a:t>Weidegang</a:t>
            </a:r>
            <a:r>
              <a:rPr lang="en-US" sz="2000" dirty="0"/>
              <a:t>" (”</a:t>
            </a:r>
            <a:r>
              <a:rPr lang="en-US" sz="2000" dirty="0" err="1"/>
              <a:t>Pacte</a:t>
            </a:r>
            <a:r>
              <a:rPr lang="en-US" sz="2000" dirty="0"/>
              <a:t> pour le pâturage")</a:t>
            </a:r>
          </a:p>
          <a:p>
            <a:r>
              <a:rPr lang="en-US" sz="2000" dirty="0"/>
              <a:t>Objectif : nombre stable de vaches au pâturage</a:t>
            </a:r>
          </a:p>
          <a:p>
            <a:r>
              <a:rPr lang="en-US" sz="2000" dirty="0"/>
              <a:t>~ 75 parties-</a:t>
            </a:r>
            <a:r>
              <a:rPr lang="en-US" sz="2000" dirty="0" err="1"/>
              <a:t>prenantes</a:t>
            </a:r>
            <a:r>
              <a:rPr lang="en-US" sz="2000" dirty="0"/>
              <a:t> ont signé le </a:t>
            </a:r>
            <a:r>
              <a:rPr lang="en-US" sz="2000" dirty="0" err="1"/>
              <a:t>Pacte</a:t>
            </a:r>
            <a:r>
              <a:rPr lang="en-US" sz="2000" dirty="0"/>
              <a:t> à ce jour</a:t>
            </a:r>
          </a:p>
          <a:p>
            <a:endParaRPr lang="nl-NL" sz="2000" dirty="0"/>
          </a:p>
        </p:txBody>
      </p:sp>
      <p:pic>
        <p:nvPicPr>
          <p:cNvPr id="24578"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796580" y="0"/>
            <a:ext cx="2334804"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95675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nl-NL" sz="3200" b="1" dirty="0">
                <a:solidFill>
                  <a:schemeClr val="tx1"/>
                </a:solidFill>
              </a:rPr>
              <a:t>18 </a:t>
            </a:r>
            <a:r>
              <a:rPr lang="nl-NL" sz="3200" b="1" dirty="0" err="1">
                <a:solidFill>
                  <a:schemeClr val="tx1"/>
                </a:solidFill>
              </a:rPr>
              <a:t>juin</a:t>
            </a:r>
            <a:r>
              <a:rPr lang="nl-NL" sz="3200" b="1" dirty="0">
                <a:solidFill>
                  <a:schemeClr val="tx1"/>
                </a:solidFill>
              </a:rPr>
              <a:t> 2012 - Convenant Weidegang</a:t>
            </a:r>
            <a:br>
              <a:rPr lang="nl-NL" sz="3200" b="1" dirty="0">
                <a:solidFill>
                  <a:schemeClr val="tx1"/>
                </a:solidFill>
              </a:rPr>
            </a:br>
            <a:r>
              <a:rPr lang="en-GB" sz="3200" b="1" dirty="0">
                <a:solidFill>
                  <a:schemeClr val="tx1"/>
                </a:solidFill>
              </a:rPr>
              <a:t> "</a:t>
            </a:r>
            <a:r>
              <a:rPr lang="en-GB" sz="3200" b="1" dirty="0" err="1">
                <a:solidFill>
                  <a:schemeClr val="tx1"/>
                </a:solidFill>
              </a:rPr>
              <a:t>Pacte</a:t>
            </a:r>
            <a:r>
              <a:rPr lang="en-GB" sz="3200" b="1" dirty="0">
                <a:solidFill>
                  <a:schemeClr val="tx1"/>
                </a:solidFill>
              </a:rPr>
              <a:t> pour le </a:t>
            </a:r>
            <a:r>
              <a:rPr lang="en-GB" sz="3200" b="1" dirty="0" err="1">
                <a:solidFill>
                  <a:schemeClr val="tx1"/>
                </a:solidFill>
              </a:rPr>
              <a:t>pâturage</a:t>
            </a:r>
            <a:r>
              <a:rPr lang="en-GB" sz="3200" dirty="0">
                <a:solidFill>
                  <a:schemeClr val="tx1"/>
                </a:solidFill>
              </a:rPr>
              <a:t>"</a:t>
            </a:r>
            <a:endParaRPr lang="nl-NL" sz="3200" dirty="0">
              <a:solidFill>
                <a:schemeClr val="tx1"/>
              </a:solidFill>
            </a:endParaRPr>
          </a:p>
        </p:txBody>
      </p:sp>
      <p:sp>
        <p:nvSpPr>
          <p:cNvPr id="3" name="Tijdelijke aanduiding voor tekst 2"/>
          <p:cNvSpPr>
            <a:spLocks noGrp="1"/>
          </p:cNvSpPr>
          <p:nvPr>
            <p:ph type="body" sz="quarter" idx="10"/>
          </p:nvPr>
        </p:nvSpPr>
        <p:spPr/>
        <p:txBody>
          <a:bodyPr/>
          <a:lstStyle/>
          <a:p>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1412776"/>
            <a:ext cx="9144000"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33788" y="6488668"/>
            <a:ext cx="30317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a:ea typeface="+mn-ea"/>
                <a:cs typeface="+mn-cs"/>
              </a:rPr>
              <a:t>Source : Chaîne laitière durable</a:t>
            </a:r>
          </a:p>
        </p:txBody>
      </p:sp>
    </p:spTree>
    <p:extLst>
      <p:ext uri="{BB962C8B-B14F-4D97-AF65-F5344CB8AC3E}">
        <p14:creationId xmlns:p14="http://schemas.microsoft.com/office/powerpoint/2010/main" val="346606020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1|5.7"/>
</p:tagLst>
</file>

<file path=ppt/tags/tag2.xml><?xml version="1.0" encoding="utf-8"?>
<p:tagLst xmlns:a="http://schemas.openxmlformats.org/drawingml/2006/main" xmlns:r="http://schemas.openxmlformats.org/officeDocument/2006/relationships" xmlns:p="http://schemas.openxmlformats.org/presentationml/2006/main">
  <p:tag name="TIMING" val="|3.6|0.9|2.9|1.4|2.9|0.8|2.7"/>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5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Inno4Grass">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16.xml><?xml version="1.0" encoding="utf-8"?>
<a:theme xmlns:a="http://schemas.openxmlformats.org/drawingml/2006/main" name="6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effectLst/>
      </a:spPr>
      <a:bodyPr lIns="36000" tIns="36000" rIns="36000" bIns="36000" rtlCol="0" anchor="ctr"/>
      <a:lstStyle>
        <a:defPPr algn="ctr">
          <a:defRPr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NEW CHAP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BACK COV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2029</TotalTime>
  <Words>22706</Words>
  <Application>Microsoft Office PowerPoint</Application>
  <PresentationFormat>Diavoorstelling (4:3)</PresentationFormat>
  <Paragraphs>3644</Paragraphs>
  <Slides>383</Slides>
  <Notes>91</Notes>
  <HiddenSlides>0</HiddenSlides>
  <MMClips>0</MMClips>
  <ScaleCrop>false</ScaleCrop>
  <HeadingPairs>
    <vt:vector size="8" baseType="variant">
      <vt:variant>
        <vt:lpstr>Gebruikte lettertypen</vt:lpstr>
      </vt:variant>
      <vt:variant>
        <vt:i4>19</vt:i4>
      </vt:variant>
      <vt:variant>
        <vt:lpstr>Thema</vt:lpstr>
      </vt:variant>
      <vt:variant>
        <vt:i4>16</vt:i4>
      </vt:variant>
      <vt:variant>
        <vt:lpstr>Ingesloten OLE-bronprogramma's</vt:lpstr>
      </vt:variant>
      <vt:variant>
        <vt:i4>6</vt:i4>
      </vt:variant>
      <vt:variant>
        <vt:lpstr>Diatitels</vt:lpstr>
      </vt:variant>
      <vt:variant>
        <vt:i4>383</vt:i4>
      </vt:variant>
    </vt:vector>
  </HeadingPairs>
  <TitlesOfParts>
    <vt:vector size="424" baseType="lpstr">
      <vt:lpstr>Microsoft YaHei</vt:lpstr>
      <vt:lpstr>MS PGothic</vt:lpstr>
      <vt:lpstr>MS PGothic</vt:lpstr>
      <vt:lpstr>SimSun</vt:lpstr>
      <vt:lpstr>Arial</vt:lpstr>
      <vt:lpstr>Arial Narrow</vt:lpstr>
      <vt:lpstr>Calibri</vt:lpstr>
      <vt:lpstr>Comic Sans MS</vt:lpstr>
      <vt:lpstr>Georgia</vt:lpstr>
      <vt:lpstr>Monotype Sorts</vt:lpstr>
      <vt:lpstr>News Gothic</vt:lpstr>
      <vt:lpstr>Symbol</vt:lpstr>
      <vt:lpstr>Tahoma</vt:lpstr>
      <vt:lpstr>Times</vt:lpstr>
      <vt:lpstr>Times New Roman</vt:lpstr>
      <vt:lpstr>Trebuchet MS</vt:lpstr>
      <vt:lpstr>Verdana</vt:lpstr>
      <vt:lpstr>Wingdings</vt:lpstr>
      <vt:lpstr>ヒラギノ角ゴ Pro W3</vt:lpstr>
      <vt:lpstr>COVER</vt:lpstr>
      <vt:lpstr>CONTENT</vt:lpstr>
      <vt:lpstr>NEW CHAPTER</vt:lpstr>
      <vt:lpstr>BACK COVER</vt:lpstr>
      <vt:lpstr>1_COVER</vt:lpstr>
      <vt:lpstr>1_CONTENT</vt:lpstr>
      <vt:lpstr>1_NEW CHAPTER</vt:lpstr>
      <vt:lpstr>2_CONTENT</vt:lpstr>
      <vt:lpstr>1_BACK COVER</vt:lpstr>
      <vt:lpstr>2_NEW CHAPTER</vt:lpstr>
      <vt:lpstr>3_CONTENT</vt:lpstr>
      <vt:lpstr>4_CONTENT</vt:lpstr>
      <vt:lpstr>2_COVER</vt:lpstr>
      <vt:lpstr>5_CONTENT</vt:lpstr>
      <vt:lpstr>Inno4Grass</vt:lpstr>
      <vt:lpstr>6_CONTENT</vt:lpstr>
      <vt:lpstr>Diagram</vt:lpstr>
      <vt:lpstr>Microsoft Excel-grafiek</vt:lpstr>
      <vt:lpstr>Chart</vt:lpstr>
      <vt:lpstr>Worksheet</vt:lpstr>
      <vt:lpstr>Feuille de calcul</vt:lpstr>
      <vt:lpstr>Document</vt:lpstr>
      <vt:lpstr>Shared Innovation Space for Sustainable Productivity of Grasslands in Europe  Project Acronym: Inno4Grass Project Number: 727368  Deliverable 5.3. Power point presentations available for young farmers and advisors  Responsible partner: TEAGASC (WP leader)  Task leader and lead editor: AERES (Eds)  Contributors: AERES, GLZ, TEAGASC, WR, RHEA, IDELE, APCA, LWK, UGOE, TRAME, AWE, SLU, NLTO, CNR, PULS, WIR, AIA, LRC  Submission date: 28 February 2019 </vt:lpstr>
      <vt:lpstr>Inno4Grass - Matériel pédagogique sur la gestion pratique des prairies dans 8 pays européens</vt:lpstr>
      <vt:lpstr>Table des matières   </vt:lpstr>
      <vt:lpstr>PowerPoint-presentatie</vt:lpstr>
      <vt:lpstr> Caractéristiques de la production et de l'utilisation des herbages en Suède</vt:lpstr>
      <vt:lpstr>PowerPoint-presentatie</vt:lpstr>
      <vt:lpstr>L'utilisation des sols en Suède</vt:lpstr>
      <vt:lpstr>Nombre d'exploitations laitières en Suède, 1990-2017</vt:lpstr>
      <vt:lpstr>PowerPoint-presentatie</vt:lpstr>
      <vt:lpstr>PowerPoint-presentatie</vt:lpstr>
      <vt:lpstr>L’ingestion dépend de la qualité du fourrage. - l’intérêt des mélanges</vt:lpstr>
      <vt:lpstr>Le double effet des fourrages récoltés précocément : meilleure qualité et meilleure ingestion</vt:lpstr>
      <vt:lpstr>Caractéristiques d’un bon ensilage pour les vaches laitières</vt:lpstr>
      <vt:lpstr>PowerPoint-presentatie</vt:lpstr>
      <vt:lpstr>Ingestion quotidienne et production. Coupe précoce avant épiaison et coupe tardive 10 jours plus tard</vt:lpstr>
      <vt:lpstr>Systèmes de silos en Suède Exprimé en % de la quantité totale de fourrage humide</vt:lpstr>
      <vt:lpstr>Systèmes de silo</vt:lpstr>
      <vt:lpstr>En Suède, l'enrubannage est le système le plus courant pour la conservation des fourrages.  </vt:lpstr>
      <vt:lpstr>Recherches récentes sur les pertes liées à la confection des différents systèmes de silos</vt:lpstr>
      <vt:lpstr>Des recherches récentes montrent que les pertes liées à l’enrubannage sont plus faibles que pendant la mise en silo; Relation forte entre la vitesse de remplissage des silos couloirs et la perte de matière sèche.</vt:lpstr>
      <vt:lpstr>Pertes liées à la confection de différents systèmes de silos</vt:lpstr>
      <vt:lpstr>Superficie des prairies semi-naturelles et des pâturages temporaires en Suède, 2017 (ha)</vt:lpstr>
      <vt:lpstr>Les prairies temporaires conviennent mieux aux vaches laitières (ex: rouge suédoise et Holstein) et aux races à viande lourdes (ex: Charolais). </vt:lpstr>
      <vt:lpstr>Les prairies semi-naturelles en Suède conviennent mieux aux races à viande plus légères, aux génisses, aux chevaux et aux moutons.</vt:lpstr>
      <vt:lpstr>La législation suédoise exige le pâturage pendant l'été</vt:lpstr>
      <vt:lpstr>Systèmes de pâturage et utilisation des prairies 1. Vaches laitières</vt:lpstr>
      <vt:lpstr>Vaches laitières en production biologique</vt:lpstr>
      <vt:lpstr>Production biologique en Suède</vt:lpstr>
      <vt:lpstr>Robot de traite et pâturage </vt:lpstr>
      <vt:lpstr>Systèmes de pâturage et utilisation des prairies 2. Ovins et bovins </vt:lpstr>
      <vt:lpstr>Les prairies semi-naturelles sont plus diversifiées en espèces que les prairies temporaires.</vt:lpstr>
      <vt:lpstr>Bovins, équins et ovins valorisent les prairies semi-naturelles  %  des surfaces, des sites et du nombre d'animaux au pâturage. N = 219 sites, d'une superficie moyenne de 14 ha</vt:lpstr>
      <vt:lpstr>PowerPoint-presentatie</vt:lpstr>
      <vt:lpstr>Durée de la période de végétation en Europe</vt:lpstr>
      <vt:lpstr>PowerPoint-presentatie</vt:lpstr>
      <vt:lpstr>En Suède, les prairies temporaires de courte durée (2-3 ans) sont la principale source de fourrage, contrairement aux prairies permanentes du sud de l’Europe.</vt:lpstr>
      <vt:lpstr>Le passage de 2 à 3 fauches par an entraine une baisse de rendement mais augmente la qualité (digestibilité de la matière organique dMO); l’ajout de légumineuses augmente globalement le rendement des prairies.</vt:lpstr>
      <vt:lpstr>PowerPoint-presentatie</vt:lpstr>
      <vt:lpstr>PowerPoint-presentatie</vt:lpstr>
      <vt:lpstr>Le trèfle blanc peut-il être recommandé dans les régions où la production est moins intensive pour des raisons culturelles et climatiques ?</vt:lpstr>
      <vt:lpstr>Avec l'arrivée de nouveaux systèmes de récolte et davantage de trèfle blanc dans les PT d’ensilage, les ray-grass sont devenus plus intéressants.</vt:lpstr>
      <vt:lpstr>La coupe d'automne tardive a été testée comme moyen de réduire les dommages causés par la moisissure des neiges (Microdochium nivale) et ainsi améliorer la survie hivernale du ray-grass anglais</vt:lpstr>
      <vt:lpstr>Tendances  </vt:lpstr>
      <vt:lpstr>Rendement en lait et composition selon des rations avec ensilage RGA/lotier ou RGA/TB au cours de deux années consécutives (N = 76)</vt:lpstr>
      <vt:lpstr>PowerPoint-presentatie</vt:lpstr>
      <vt:lpstr>Références et références </vt:lpstr>
      <vt:lpstr>PowerPoint-presentatie</vt:lpstr>
      <vt:lpstr>Les prairies  en Irlande -  Michael O'Donovan  &amp; Fergus Bogue</vt:lpstr>
      <vt:lpstr>PowerPoint-presentatie</vt:lpstr>
      <vt:lpstr>L'efficacité de la production agricole en Irlande</vt:lpstr>
      <vt:lpstr>PowerPoint-presentatie</vt:lpstr>
      <vt:lpstr>PowerPoint-presentatie</vt:lpstr>
      <vt:lpstr>Émissions par kg de lait produit dans les différents pays de l'UE</vt:lpstr>
      <vt:lpstr>Pasturebase collecte les données de production des fermes laitières irlandaises, kg MS/ha</vt:lpstr>
      <vt:lpstr>PowerPoint-presentatie</vt:lpstr>
      <vt:lpstr>PowerPoint-presentatie</vt:lpstr>
      <vt:lpstr>PowerPoint-presentatie</vt:lpstr>
      <vt:lpstr>PowerPoint-presentatie</vt:lpstr>
      <vt:lpstr>PowerPoint-presentatie</vt:lpstr>
      <vt:lpstr>PowerPoint-presentatie</vt:lpstr>
      <vt:lpstr>Une année de pâturage - Troupeau en vêlage de printemps</vt:lpstr>
      <vt:lpstr>Systèmes de production herbagers intégrés</vt:lpstr>
      <vt:lpstr>Objectifs de gestion du pâturage</vt:lpstr>
      <vt:lpstr> Vêlage de printemps : objectifs et recommandations   Pourquoi?  Sortir les vaches à l’herbe le plus tôt possible - Augmenter la performance animale – ration de qualité avec peu de complémentation - Préparer les prairies pour la saison à venir – stimuler la croissance et améliorer la qualité - Maximiser la valorisation de l’herbe de printemps et minimiser la dégradation du couvert - Réduire la charge de travail sur la ferme  Chaque jour de pâturage en plus = gain de 2,70€/VL/jour  Comment ? - Maintenir un objectif hebdomadaire de la quantité  d’herbe disponible optimale (jours d’avance)   - Utiliser le Plan de rotation printannière (Spring rotation plan) - Atteindre l’objectif de hauteur après pâturage de 3,5 cm  *Maximise la valorisation de l’herbe et permet une repousse de qualité  *Permettre aux plantes de capter l’énergie solaire - Augmenter graduellement la part de pâturage dans la ration  du vêlage jusqu’à la mise à la reproduction  *Maximiser la production de matière utile, la fertilité des vaches   et limiter la perte d’état corporel (NEC)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Gestion du pâturage d'automne</vt:lpstr>
      <vt:lpstr>PowerPoint-presentatie</vt:lpstr>
      <vt:lpstr>PowerPoint-presentatie</vt:lpstr>
      <vt:lpstr>PowerPoint-presentatie</vt:lpstr>
      <vt:lpstr>PowerPoint-presentatie</vt:lpstr>
      <vt:lpstr>Qu'est-ce que PastureBase Ireland et qui devrait utiliser ce logiciel ?</vt:lpstr>
      <vt:lpstr>PowerPoint-presentatie</vt:lpstr>
      <vt:lpstr>Quels sont les outils inclus dans l'application ? </vt:lpstr>
      <vt:lpstr>PowerPoint-presentatie</vt:lpstr>
      <vt:lpstr>Planificateur de rotation au printemps : ferme de 40 ha</vt:lpstr>
      <vt:lpstr>PowerPoint-presentatie</vt:lpstr>
      <vt:lpstr>PowerPoint-presentatie</vt:lpstr>
      <vt:lpstr>PowerPoint-presentatie</vt:lpstr>
      <vt:lpstr>PowerPoint-presentatie</vt:lpstr>
      <vt:lpstr>Exigences pour l'herbe idéale</vt:lpstr>
      <vt:lpstr>PowerPoint-presentatie</vt:lpstr>
      <vt:lpstr>PowerPoint-presentatie</vt:lpstr>
      <vt:lpstr>PowerPoint-presentatie</vt:lpstr>
      <vt:lpstr>PowerPoint-presentatie</vt:lpstr>
      <vt:lpstr>PowerPoint-presentatie</vt:lpstr>
      <vt:lpstr>Inno4Grass - Matériel pédagogique sur la gestion pratique des prairies aux Pays-Bas</vt:lpstr>
      <vt:lpstr>Le secteur laitier néerlandais 2017</vt:lpstr>
      <vt:lpstr>PowerPoint-presentatie</vt:lpstr>
      <vt:lpstr>PowerPoint-presentatie</vt:lpstr>
      <vt:lpstr>Tendances du pâturage aux Pays-Bas</vt:lpstr>
      <vt:lpstr>Pâturage = enjeu sociétal ?</vt:lpstr>
      <vt:lpstr>18 juin 2012 - Convenant Weidegang  "Pacte pour le pâturage"</vt:lpstr>
      <vt:lpstr>Pacte pour le pâturage</vt:lpstr>
      <vt:lpstr>Prime au pâturage</vt:lpstr>
      <vt:lpstr>Raisons de la diminution du pâturage</vt:lpstr>
      <vt:lpstr>Pâturage aux Pays-Bas, % de vaches au pâturage</vt:lpstr>
      <vt:lpstr>Le pâturage aux Pays-Bas</vt:lpstr>
      <vt:lpstr> Croissance de l'herbe 2014-2017        </vt:lpstr>
      <vt:lpstr>L'effet du pâturage sur différents aspects</vt:lpstr>
      <vt:lpstr>Economie - l'ingestion d'herbe est un facteur crucial </vt:lpstr>
      <vt:lpstr>Mais qu'en est-il de l'économie dans des conditions moins favorables ?</vt:lpstr>
      <vt:lpstr>L'économie du pâturage     </vt:lpstr>
      <vt:lpstr>Conclusions</vt:lpstr>
      <vt:lpstr>Comment augmenter le profit ?</vt:lpstr>
      <vt:lpstr>Effet du pâturage sur le revenu agricole (Reijs et al., 2013)</vt:lpstr>
      <vt:lpstr>Marge par vache pour différentes durées de pâturage et différentes productions laitières (Booij, 2015)</vt:lpstr>
      <vt:lpstr>Résultats 2013</vt:lpstr>
      <vt:lpstr>Brouter ou ne pas brouter</vt:lpstr>
      <vt:lpstr>PowerPoint-presentatie</vt:lpstr>
      <vt:lpstr>Outils pour mesurer le rendement de l'herbe </vt:lpstr>
      <vt:lpstr>Législation : Directive sur les nitrates et  Programme d'action néerlandais</vt:lpstr>
      <vt:lpstr>Index d’excréments à la ferme (BEX)</vt:lpstr>
      <vt:lpstr>Engrais "nouveaux”</vt:lpstr>
      <vt:lpstr>FarmWalk®     </vt:lpstr>
      <vt:lpstr>Autocars de pâturage</vt:lpstr>
      <vt:lpstr>Développement de FarmWalk®     </vt:lpstr>
      <vt:lpstr>Grip op Gras : outil pour FeedWedge</vt:lpstr>
      <vt:lpstr> Conseils des groupes de travail agricoles sur le pâturage</vt:lpstr>
      <vt:lpstr>Conseils pratiques : pâturage et grands troupeaux</vt:lpstr>
      <vt:lpstr>Innovations et thèmes de recherche en NL     </vt:lpstr>
      <vt:lpstr>PowerPoint-presentatie</vt:lpstr>
      <vt:lpstr>Traite mobile     </vt:lpstr>
      <vt:lpstr>Pâturage dynamique ; Choisir le bon système de pâturage</vt:lpstr>
      <vt:lpstr>Robot et pâturage</vt:lpstr>
      <vt:lpstr>Outils ; Tableau de bord pour de l'herbe fraîche Été 2013</vt:lpstr>
      <vt:lpstr>Données par capteur - temps de pâturage</vt:lpstr>
      <vt:lpstr>Innovation : Clôture virtuelle</vt:lpstr>
      <vt:lpstr>Blocs de construction pâturage</vt:lpstr>
      <vt:lpstr>PowerPoint-presentatie</vt:lpstr>
      <vt:lpstr>Légumineuses tempérées :  espèces-clés pour des mélanges tempérés durables en Belgique</vt:lpstr>
      <vt:lpstr>Introduction</vt:lpstr>
      <vt:lpstr>Espèce</vt:lpstr>
      <vt:lpstr>Espèces secondaires</vt:lpstr>
      <vt:lpstr>Espèces nouvelles  </vt:lpstr>
      <vt:lpstr>PowerPoint-presentatie</vt:lpstr>
      <vt:lpstr>Production annuelle de trèfle blanc</vt:lpstr>
      <vt:lpstr>Trèfle blanc de production </vt:lpstr>
      <vt:lpstr>Trèfle rouge de production</vt:lpstr>
      <vt:lpstr>PowerPoint-presentatie</vt:lpstr>
      <vt:lpstr>PowerPoint-presentatie</vt:lpstr>
      <vt:lpstr>Valeur nutritive, consommation volontaire d'aliments, performance des animaux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Qualité botanique des prairies de qualité - pâturin des prés (Poa trivialis)</vt:lpstr>
      <vt:lpstr>PowerPoint-presentatie</vt:lpstr>
      <vt:lpstr>Autres conséquences de l'épandage de lisier dans des conditions humides -&gt; compactage du sol et risque accru d'émission de N2O</vt:lpstr>
      <vt:lpstr>PowerPoint-presentatie</vt:lpstr>
      <vt:lpstr>Semis à nu fin avril avec ou sans inoculation et chaulage avec 15 dt ha-1 de chaux</vt:lpstr>
      <vt:lpstr>Influence sur le developpement du couvert</vt:lpstr>
      <vt:lpstr>Influence de l'application de chaux (en surface ou incorporée) et de l'inoculation de rhizobium sur le rendement pendant la 1ière année (3 coupes)</vt:lpstr>
      <vt:lpstr>Contenu énergétique de la luzerne</vt:lpstr>
      <vt:lpstr>PowerPoint-presentatie</vt:lpstr>
      <vt:lpstr>PowerPoint-presentatie</vt:lpstr>
      <vt:lpstr>PowerPoint-presentatie</vt:lpstr>
      <vt:lpstr>PowerPoint-presentatie</vt:lpstr>
      <vt:lpstr>PowerPoint-presentatie</vt:lpstr>
      <vt:lpstr>Utilisation efficace de prairies permanentes dans l'alimentation de vaches laitières en Pologne  </vt:lpstr>
      <vt:lpstr>Superficie agricole utilisée en Pologne (milliers d'ha)</vt:lpstr>
      <vt:lpstr>PowerPoint-presentatie</vt:lpstr>
      <vt:lpstr>Part de prairies permanentes dans la SAU de certaines provinces (%)</vt:lpstr>
      <vt:lpstr>Nombre de bovins et de vaches laitières en Pologne (en milliers)</vt:lpstr>
      <vt:lpstr>Production de lait de vache  en Pologne</vt:lpstr>
      <vt:lpstr>Répartition de la superficie fourragère en Pologne (%)</vt:lpstr>
      <vt:lpstr>Production et rendement des prairies permanentes (2017)</vt:lpstr>
      <vt:lpstr>Rendements potentiels des prairies en Pologne</vt:lpstr>
      <vt:lpstr>Modèles de production laitière en terme de valorisation des prairies</vt:lpstr>
      <vt:lpstr>Herbe provenant des prairies dans la production laitière intensive</vt:lpstr>
      <vt:lpstr>L’herbe dans la production de lait à faible coût</vt:lpstr>
      <vt:lpstr>L’herbe dans la production laitière pro-écologique</vt:lpstr>
      <vt:lpstr>L'herbe de pâturage est la meilleure nourriture dans l'alimentation du bétail en termes d’ALC</vt:lpstr>
      <vt:lpstr>Lait de haute qualité provenant de vaches nourries en prairies</vt:lpstr>
      <vt:lpstr>Teneur en ALC selon le système d'alimentation (en % de la matière grasse)</vt:lpstr>
      <vt:lpstr>Comment augmenter la production des prairies</vt:lpstr>
      <vt:lpstr>Rénovation des prairies et pâturages</vt:lpstr>
      <vt:lpstr>PowerPoint-presentatie</vt:lpstr>
      <vt:lpstr>PowerPoint-presentatie</vt:lpstr>
      <vt:lpstr>PowerPoint-presentatie</vt:lpstr>
      <vt:lpstr>Valorisation des avancées en matière de sélection de semences par type de ferme (en %)</vt:lpstr>
      <vt:lpstr>Adéquation des graminées et des légumineuses pour le sur-semis de prairies permanentes</vt:lpstr>
      <vt:lpstr>Adéquation des graminées et des légumineuses pour la rénovation totale des prairies permanentes </vt:lpstr>
      <vt:lpstr>Adéquation des graminées et des légumineuses utilisées en mélange pour l’installation de prairies temporaires</vt:lpstr>
      <vt:lpstr>Choix des mélanges de semences pour l'établissement et la rénovation des prairies</vt:lpstr>
      <vt:lpstr>Caractéristiques d'un mélange de semences de qualité</vt:lpstr>
      <vt:lpstr>Critères de sélection des espèces utilisées pour la composition des mélanges de semences</vt:lpstr>
      <vt:lpstr>Mélanges de semences utilisés pour l'établissement et la rénovation des prairies</vt:lpstr>
      <vt:lpstr>Enrobage multicouches des semences</vt:lpstr>
      <vt:lpstr>PowerPoint-presentatie</vt:lpstr>
      <vt:lpstr>Semoir pneumatique avec système de rouleaux Guttler</vt:lpstr>
      <vt:lpstr>PowerPoint-presentatie</vt:lpstr>
      <vt:lpstr>Influence de la méthode de préparation du sol sur la proportion de trèfle blanc après sur-semis</vt:lpstr>
      <vt:lpstr>PowerPoint-presentatie</vt:lpstr>
      <vt:lpstr>Rendement en fonction de la composition du mélange et du niveau de fertilisation</vt:lpstr>
      <vt:lpstr>PowerPoint-presentatie</vt:lpstr>
      <vt:lpstr>PowerPoint-presentatie</vt:lpstr>
      <vt:lpstr>PowerPoint-presentatie</vt:lpstr>
      <vt:lpstr>PowerPoint-presentatie</vt:lpstr>
      <vt:lpstr>Fertilisation des prairies</vt:lpstr>
      <vt:lpstr>Principes de la fertilization azotée des prairies</vt:lpstr>
      <vt:lpstr>PowerPoint-presentatie</vt:lpstr>
      <vt:lpstr>La force de liaison et l'absorption du phosphore inorganique en fonction du pH du sol</vt:lpstr>
      <vt:lpstr>Principes de la fertilisation des prairies en potassium</vt:lpstr>
      <vt:lpstr>Influence des précipitations</vt:lpstr>
      <vt:lpstr>Anomalies des précipitations totales du printemps et de l'été 2013-2015 par rapport aux années 1971-2000</vt:lpstr>
      <vt:lpstr>Anomalies des précipitations totales du printemps et de  l’été 2016-2018 par rapport aux années 1971-2000</vt:lpstr>
      <vt:lpstr>PowerPoint-presentatie</vt:lpstr>
      <vt:lpstr>PowerPoint-presentatie</vt:lpstr>
      <vt:lpstr>PowerPoint-presentatie</vt:lpstr>
      <vt:lpstr>Rendement journalier en matière sèche des prairies irriguées et non irriguées de ray-grass dans la partie centrale de la Pologne</vt:lpstr>
      <vt:lpstr>Adaptations au changement climatique pour une production efficace de fourrage à partir des prairies</vt:lpstr>
      <vt:lpstr>Gestion du pâturage</vt:lpstr>
      <vt:lpstr>PowerPoint-presentatie</vt:lpstr>
      <vt:lpstr>PowerPoint-presentatie</vt:lpstr>
      <vt:lpstr>PowerPoint-presentatie</vt:lpstr>
      <vt:lpstr>Coupe et conservation de l’herbe</vt:lpstr>
      <vt:lpstr>Stade optimal de fauche</vt:lpstr>
      <vt:lpstr>Moment optimal de fauche au cours de la journée</vt:lpstr>
      <vt:lpstr>PowerPoint-presentatie</vt:lpstr>
      <vt:lpstr>PowerPoint-presentatie</vt:lpstr>
      <vt:lpstr>PowerPoint-presentatie</vt:lpstr>
      <vt:lpstr>Facteurs déterminant la qualité de l'ensilage </vt:lpstr>
      <vt:lpstr>PowerPoint-presentatie</vt:lpstr>
      <vt:lpstr>PowerPoint-presentatie</vt:lpstr>
      <vt:lpstr>Chiffres clés – nombres de bovin</vt:lpstr>
      <vt:lpstr>Classification du système laitier français</vt:lpstr>
      <vt:lpstr>Pâturage par rapport à la ration </vt:lpstr>
      <vt:lpstr>Le croisement entre le taux de chargement et la superficie de pâturage disponible donnera la proportion d'herbe pâturée dans la ration</vt:lpstr>
      <vt:lpstr>Composition et évolution de la surface fourragère française</vt:lpstr>
      <vt:lpstr>Consommation de matière sèche par vache lors du pâturage</vt:lpstr>
      <vt:lpstr>Pâturage : gestion des stocks</vt:lpstr>
      <vt:lpstr>Pâturage : pâturage tournant</vt:lpstr>
      <vt:lpstr>Coût de production avant récolte, avant et après distribution par tonne de matière sèche </vt:lpstr>
      <vt:lpstr>PowerPoint-presentatie</vt:lpstr>
      <vt:lpstr>Les prairies en Italie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Prairies tempérées en Italie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Merci à tous les partenaires contributeurs d’Inno4Grass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Pol, Agnes van den</cp:lastModifiedBy>
  <cp:revision>150</cp:revision>
  <dcterms:created xsi:type="dcterms:W3CDTF">2017-11-30T17:30:34Z</dcterms:created>
  <dcterms:modified xsi:type="dcterms:W3CDTF">2019-12-28T17:42:37Z</dcterms:modified>
</cp:coreProperties>
</file>